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302" r:id="rId2"/>
    <p:sldId id="257" r:id="rId3"/>
    <p:sldId id="266" r:id="rId4"/>
    <p:sldId id="273" r:id="rId5"/>
    <p:sldId id="286" r:id="rId6"/>
    <p:sldId id="282" r:id="rId7"/>
    <p:sldId id="293" r:id="rId8"/>
    <p:sldId id="301" r:id="rId9"/>
    <p:sldId id="289" r:id="rId10"/>
    <p:sldId id="29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10" autoAdjust="0"/>
  </p:normalViewPr>
  <p:slideViewPr>
    <p:cSldViewPr snapToGrid="0" showGuides="1">
      <p:cViewPr>
        <p:scale>
          <a:sx n="75" d="100"/>
          <a:sy n="75" d="100"/>
        </p:scale>
        <p:origin x="974" y="360"/>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9/3/2025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9/3/2025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3.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0.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38.xml"/><Relationship Id="rId6" Type="http://schemas.openxmlformats.org/officeDocument/2006/relationships/image" Target="../media/image12.pn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F2D335BC-3BCB-DCC3-9CAC-31906E285F89}"/>
              </a:ext>
            </a:extLst>
          </p:cNvPr>
          <p:cNvPicPr>
            <a:picLocks noGrp="1" noChangeAspect="1"/>
          </p:cNvPicPr>
          <p:nvPr>
            <p:ph type="pic" sz="quarter" idx="10"/>
          </p:nvPr>
        </p:nvPicPr>
        <p:blipFill>
          <a:blip r:embed="rId2"/>
          <a:srcRect l="21534" r="21534"/>
          <a:stretch>
            <a:fillRect/>
          </a:stretch>
        </p:blipFill>
        <p:spPr>
          <a:xfrm>
            <a:off x="300037" y="0"/>
            <a:ext cx="6305551" cy="6857999"/>
          </a:xfrm>
        </p:spPr>
      </p:pic>
      <p:sp>
        <p:nvSpPr>
          <p:cNvPr id="3" name="Title 2">
            <a:extLst>
              <a:ext uri="{FF2B5EF4-FFF2-40B4-BE49-F238E27FC236}">
                <a16:creationId xmlns:a16="http://schemas.microsoft.com/office/drawing/2014/main" id="{0D71FB6A-1354-C42D-5CA4-0351A1375756}"/>
              </a:ext>
            </a:extLst>
          </p:cNvPr>
          <p:cNvSpPr>
            <a:spLocks noGrp="1"/>
          </p:cNvSpPr>
          <p:nvPr>
            <p:ph type="ctrTitle"/>
          </p:nvPr>
        </p:nvSpPr>
        <p:spPr/>
        <p:txBody>
          <a:bodyPr>
            <a:noAutofit/>
          </a:bodyPr>
          <a:lstStyle/>
          <a:p>
            <a:r>
              <a:rPr lang="en-US" sz="3200" b="0" i="1" dirty="0">
                <a:solidFill>
                  <a:schemeClr val="tx1">
                    <a:lumMod val="85000"/>
                    <a:lumOff val="15000"/>
                  </a:schemeClr>
                </a:solidFill>
              </a:rPr>
              <a:t>Submitted by:</a:t>
            </a:r>
            <a:br>
              <a:rPr lang="en-IN" altLang="en-US" sz="2400" i="1" dirty="0">
                <a:solidFill>
                  <a:schemeClr val="tx1">
                    <a:lumMod val="85000"/>
                    <a:lumOff val="15000"/>
                  </a:schemeClr>
                </a:solidFill>
              </a:rPr>
            </a:br>
            <a:r>
              <a:rPr lang="en-IN" altLang="en-US" sz="2400" b="0" i="1" dirty="0" err="1">
                <a:solidFill>
                  <a:schemeClr val="tx1">
                    <a:lumMod val="85000"/>
                    <a:lumOff val="15000"/>
                  </a:schemeClr>
                </a:solidFill>
              </a:rPr>
              <a:t>R.yamini</a:t>
            </a:r>
            <a:r>
              <a:rPr lang="en-IN" altLang="en-US" sz="2400" b="0" i="1" dirty="0">
                <a:solidFill>
                  <a:schemeClr val="tx1">
                    <a:lumMod val="85000"/>
                    <a:lumOff val="15000"/>
                  </a:schemeClr>
                </a:solidFill>
              </a:rPr>
              <a:t>   -231fa18139</a:t>
            </a:r>
            <a:br>
              <a:rPr lang="en-IN" altLang="en-US" sz="2400" b="0" i="1" dirty="0">
                <a:solidFill>
                  <a:schemeClr val="tx1">
                    <a:lumMod val="85000"/>
                    <a:lumOff val="15000"/>
                  </a:schemeClr>
                </a:solidFill>
              </a:rPr>
            </a:br>
            <a:r>
              <a:rPr lang="en-IN" altLang="en-US" sz="2400" b="0" i="1" dirty="0" err="1">
                <a:solidFill>
                  <a:schemeClr val="tx1">
                    <a:lumMod val="85000"/>
                    <a:lumOff val="15000"/>
                  </a:schemeClr>
                </a:solidFill>
              </a:rPr>
              <a:t>P.Manmohan</a:t>
            </a:r>
            <a:r>
              <a:rPr lang="en-IN" altLang="en-US" sz="2400" b="0" i="1" dirty="0">
                <a:solidFill>
                  <a:schemeClr val="tx1">
                    <a:lumMod val="85000"/>
                    <a:lumOff val="15000"/>
                  </a:schemeClr>
                </a:solidFill>
              </a:rPr>
              <a:t> -231fa18167</a:t>
            </a:r>
            <a:br>
              <a:rPr lang="en-IN" altLang="en-US" sz="2400" b="0" i="1" dirty="0">
                <a:solidFill>
                  <a:schemeClr val="tx1">
                    <a:lumMod val="85000"/>
                    <a:lumOff val="15000"/>
                  </a:schemeClr>
                </a:solidFill>
              </a:rPr>
            </a:br>
            <a:r>
              <a:rPr lang="en-IN" altLang="en-US" sz="2400" b="0" i="1" dirty="0" err="1">
                <a:solidFill>
                  <a:schemeClr val="tx1">
                    <a:lumMod val="85000"/>
                    <a:lumOff val="15000"/>
                  </a:schemeClr>
                </a:solidFill>
              </a:rPr>
              <a:t>N.V.Chakri</a:t>
            </a:r>
            <a:r>
              <a:rPr lang="en-IN" altLang="en-US" sz="2400" b="0" i="1" dirty="0">
                <a:solidFill>
                  <a:schemeClr val="tx1">
                    <a:lumMod val="85000"/>
                    <a:lumOff val="15000"/>
                  </a:schemeClr>
                </a:solidFill>
              </a:rPr>
              <a:t> -231fa18442</a:t>
            </a:r>
            <a:br>
              <a:rPr lang="en-IN" altLang="en-US" sz="2400" b="0" i="1" dirty="0">
                <a:solidFill>
                  <a:schemeClr val="tx1">
                    <a:lumMod val="85000"/>
                    <a:lumOff val="15000"/>
                  </a:schemeClr>
                </a:solidFill>
              </a:rPr>
            </a:br>
            <a:r>
              <a:rPr lang="en-IN" altLang="en-US" sz="2400" b="0" i="1" dirty="0" err="1">
                <a:solidFill>
                  <a:schemeClr val="tx1">
                    <a:lumMod val="85000"/>
                    <a:lumOff val="15000"/>
                  </a:schemeClr>
                </a:solidFill>
              </a:rPr>
              <a:t>K.Sai</a:t>
            </a:r>
            <a:r>
              <a:rPr lang="en-IN" altLang="en-US" sz="2400" b="0" i="1" dirty="0">
                <a:solidFill>
                  <a:schemeClr val="tx1">
                    <a:lumMod val="85000"/>
                    <a:lumOff val="15000"/>
                  </a:schemeClr>
                </a:solidFill>
              </a:rPr>
              <a:t>      -231fa18429</a:t>
            </a:r>
            <a:br>
              <a:rPr lang="en-IN" altLang="en-US" sz="2400" b="0" i="1" dirty="0">
                <a:solidFill>
                  <a:schemeClr val="tx1">
                    <a:lumMod val="85000"/>
                    <a:lumOff val="15000"/>
                  </a:schemeClr>
                </a:solidFill>
              </a:rPr>
            </a:br>
            <a:br>
              <a:rPr lang="en-US" sz="2400" b="0" dirty="0">
                <a:solidFill>
                  <a:schemeClr val="tx1">
                    <a:lumMod val="85000"/>
                    <a:lumOff val="15000"/>
                  </a:schemeClr>
                </a:solidFill>
              </a:rPr>
            </a:br>
            <a:br>
              <a:rPr lang="en-US" sz="2400" dirty="0">
                <a:solidFill>
                  <a:schemeClr val="tx1">
                    <a:lumMod val="85000"/>
                    <a:lumOff val="15000"/>
                  </a:schemeClr>
                </a:solidFill>
              </a:rPr>
            </a:br>
            <a:endParaRPr lang="en-IN" sz="2400" dirty="0"/>
          </a:p>
        </p:txBody>
      </p:sp>
      <p:sp>
        <p:nvSpPr>
          <p:cNvPr id="4" name="Subtitle 3">
            <a:extLst>
              <a:ext uri="{FF2B5EF4-FFF2-40B4-BE49-F238E27FC236}">
                <a16:creationId xmlns:a16="http://schemas.microsoft.com/office/drawing/2014/main" id="{0044FB3B-A469-06C5-C39A-D45B7797B4D9}"/>
              </a:ext>
            </a:extLst>
          </p:cNvPr>
          <p:cNvSpPr>
            <a:spLocks noGrp="1"/>
          </p:cNvSpPr>
          <p:nvPr>
            <p:ph type="subTitle" idx="1"/>
          </p:nvPr>
        </p:nvSpPr>
        <p:spPr/>
        <p:txBody>
          <a:bodyPr>
            <a:normAutofit/>
          </a:bodyPr>
          <a:lstStyle/>
          <a:p>
            <a:r>
              <a:rPr lang="en-US" sz="3600" dirty="0">
                <a:solidFill>
                  <a:schemeClr val="tx2">
                    <a:lumMod val="50000"/>
                  </a:schemeClr>
                </a:solidFill>
              </a:rPr>
              <a:t>BATCH : 12</a:t>
            </a:r>
            <a:endParaRPr lang="en-IN" sz="3600" dirty="0">
              <a:solidFill>
                <a:schemeClr val="tx2">
                  <a:lumMod val="50000"/>
                </a:schemeClr>
              </a:solidFill>
            </a:endParaRPr>
          </a:p>
        </p:txBody>
      </p:sp>
    </p:spTree>
    <p:extLst>
      <p:ext uri="{BB962C8B-B14F-4D97-AF65-F5344CB8AC3E}">
        <p14:creationId xmlns:p14="http://schemas.microsoft.com/office/powerpoint/2010/main" val="3787959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F8E5BC1-257F-4CA0-A14D-8A76F6198211}"/>
              </a:ext>
            </a:extLst>
          </p:cNvPr>
          <p:cNvSpPr>
            <a:spLocks noGrp="1"/>
          </p:cNvSpPr>
          <p:nvPr>
            <p:ph type="title"/>
          </p:nvPr>
        </p:nvSpPr>
        <p:spPr/>
        <p:txBody>
          <a:bodyPr/>
          <a:lstStyle/>
          <a:p>
            <a:r>
              <a:rPr lang="en-US" dirty="0"/>
              <a:t>Slide Title</a:t>
            </a:r>
          </a:p>
        </p:txBody>
      </p:sp>
      <p:sp>
        <p:nvSpPr>
          <p:cNvPr id="3" name="Slide Number Placeholder 2">
            <a:extLst>
              <a:ext uri="{FF2B5EF4-FFF2-40B4-BE49-F238E27FC236}">
                <a16:creationId xmlns:a16="http://schemas.microsoft.com/office/drawing/2014/main" id="{CE84475F-A218-40AD-91D5-2A42073651D9}"/>
              </a:ext>
            </a:extLst>
          </p:cNvPr>
          <p:cNvSpPr>
            <a:spLocks noGrp="1"/>
          </p:cNvSpPr>
          <p:nvPr>
            <p:ph type="sldNum" sz="quarter" idx="12"/>
          </p:nvPr>
        </p:nvSpPr>
        <p:spPr/>
        <p:txBody>
          <a:bodyPr/>
          <a:lstStyle/>
          <a:p>
            <a:fld id="{03DC2DEF-D2FE-4B45-ABA4-9F153FD1C98A}" type="slidenum">
              <a:rPr lang="en-US" smtClean="0"/>
              <a:t>10</a:t>
            </a:fld>
            <a:endParaRPr lang="en-US" dirty="0"/>
          </a:p>
        </p:txBody>
      </p:sp>
      <p:pic>
        <p:nvPicPr>
          <p:cNvPr id="29" name="Picture Placeholder 28">
            <a:extLst>
              <a:ext uri="{FF2B5EF4-FFF2-40B4-BE49-F238E27FC236}">
                <a16:creationId xmlns:a16="http://schemas.microsoft.com/office/drawing/2014/main" id="{8D53E665-9B7D-413E-815E-AF0082AFF105}"/>
              </a:ext>
              <a:ext uri="{C183D7F6-B498-43B3-948B-1728B52AA6E4}">
                <adec:decorative xmlns:adec="http://schemas.microsoft.com/office/drawing/2017/decorative" val="1"/>
              </a:ext>
            </a:extLst>
          </p:cNvPr>
          <p:cNvPicPr>
            <a:picLocks noGrp="1" noChangeAspect="1"/>
          </p:cNvPicPr>
          <p:nvPr>
            <p:ph type="pic" sz="quarter" idx="23"/>
          </p:nvPr>
        </p:nvPicPr>
        <p:blipFill rotWithShape="1">
          <a:blip r:embed="rId2" cstate="screen">
            <a:grayscl/>
            <a:extLst>
              <a:ext uri="{28A0092B-C50C-407E-A947-70E740481C1C}">
                <a14:useLocalDpi xmlns:a14="http://schemas.microsoft.com/office/drawing/2010/main"/>
              </a:ext>
            </a:extLst>
          </a:blip>
          <a:srcRect r="8741" b="8742"/>
          <a:stretch/>
        </p:blipFill>
        <p:spPr>
          <a:xfrm>
            <a:off x="9301294" y="1761485"/>
            <a:ext cx="2494721" cy="2226366"/>
          </a:xfrm>
        </p:spPr>
      </p:pic>
      <p:sp>
        <p:nvSpPr>
          <p:cNvPr id="14" name="Text Placeholder 13">
            <a:extLst>
              <a:ext uri="{FF2B5EF4-FFF2-40B4-BE49-F238E27FC236}">
                <a16:creationId xmlns:a16="http://schemas.microsoft.com/office/drawing/2014/main" id="{32B0CB1D-E6FE-4346-B4DC-C1AC8F0F5CC6}"/>
              </a:ext>
            </a:extLst>
          </p:cNvPr>
          <p:cNvSpPr>
            <a:spLocks noGrp="1"/>
          </p:cNvSpPr>
          <p:nvPr>
            <p:ph type="body" sz="quarter" idx="20"/>
          </p:nvPr>
        </p:nvSpPr>
        <p:spPr/>
        <p:txBody>
          <a:bodyPr/>
          <a:lstStyle/>
          <a:p>
            <a:r>
              <a:rPr lang="en-US" dirty="0"/>
              <a:t>Lorem Ipsum</a:t>
            </a:r>
          </a:p>
        </p:txBody>
      </p:sp>
      <p:sp>
        <p:nvSpPr>
          <p:cNvPr id="18" name="Text Placeholder 17">
            <a:extLst>
              <a:ext uri="{FF2B5EF4-FFF2-40B4-BE49-F238E27FC236}">
                <a16:creationId xmlns:a16="http://schemas.microsoft.com/office/drawing/2014/main" id="{6EBA6953-980C-4C61-AFA3-018201F6E289}"/>
              </a:ext>
            </a:extLst>
          </p:cNvPr>
          <p:cNvSpPr>
            <a:spLocks noGrp="1"/>
          </p:cNvSpPr>
          <p:nvPr>
            <p:ph type="body" sz="quarter" idx="24"/>
          </p:nvPr>
        </p:nvSpPr>
        <p:spPr/>
        <p:txBody>
          <a:bodyPr/>
          <a:lstStyle/>
          <a:p>
            <a:r>
              <a:rPr lang="en-US" dirty="0"/>
              <a:t>Lorem ipsum dolor sit amet</a:t>
            </a:r>
          </a:p>
        </p:txBody>
      </p:sp>
      <p:sp>
        <p:nvSpPr>
          <p:cNvPr id="19" name="Text Placeholder 18">
            <a:extLst>
              <a:ext uri="{FF2B5EF4-FFF2-40B4-BE49-F238E27FC236}">
                <a16:creationId xmlns:a16="http://schemas.microsoft.com/office/drawing/2014/main" id="{1EA45180-5246-464E-BDD0-2AB792997E91}"/>
              </a:ext>
            </a:extLst>
          </p:cNvPr>
          <p:cNvSpPr>
            <a:spLocks noGrp="1"/>
          </p:cNvSpPr>
          <p:nvPr>
            <p:ph type="body" sz="quarter" idx="25"/>
          </p:nvPr>
        </p:nvSpPr>
        <p:spPr/>
        <p:txBody>
          <a:bodyPr/>
          <a:lstStyle/>
          <a:p>
            <a:r>
              <a:rPr lang="en-US" dirty="0"/>
              <a:t>Lorem Ipsum</a:t>
            </a:r>
          </a:p>
        </p:txBody>
      </p:sp>
      <p:sp>
        <p:nvSpPr>
          <p:cNvPr id="20" name="Text Placeholder 19">
            <a:extLst>
              <a:ext uri="{FF2B5EF4-FFF2-40B4-BE49-F238E27FC236}">
                <a16:creationId xmlns:a16="http://schemas.microsoft.com/office/drawing/2014/main" id="{7E61202C-1274-459A-A89D-C23AE8A261C7}"/>
              </a:ext>
            </a:extLst>
          </p:cNvPr>
          <p:cNvSpPr>
            <a:spLocks noGrp="1"/>
          </p:cNvSpPr>
          <p:nvPr>
            <p:ph type="body" sz="quarter" idx="26"/>
          </p:nvPr>
        </p:nvSpPr>
        <p:spPr/>
        <p:txBody>
          <a:bodyPr/>
          <a:lstStyle/>
          <a:p>
            <a:r>
              <a:rPr lang="en-US" dirty="0"/>
              <a:t>Lorem ipsum dolor sit amet</a:t>
            </a:r>
          </a:p>
        </p:txBody>
      </p:sp>
      <p:sp>
        <p:nvSpPr>
          <p:cNvPr id="21" name="Text Placeholder 20">
            <a:extLst>
              <a:ext uri="{FF2B5EF4-FFF2-40B4-BE49-F238E27FC236}">
                <a16:creationId xmlns:a16="http://schemas.microsoft.com/office/drawing/2014/main" id="{B7A4F278-30B9-44DC-81DE-0BB8DC7D9B43}"/>
              </a:ext>
            </a:extLst>
          </p:cNvPr>
          <p:cNvSpPr>
            <a:spLocks noGrp="1"/>
          </p:cNvSpPr>
          <p:nvPr>
            <p:ph type="body" sz="quarter" idx="27"/>
          </p:nvPr>
        </p:nvSpPr>
        <p:spPr/>
        <p:txBody>
          <a:bodyPr/>
          <a:lstStyle/>
          <a:p>
            <a:r>
              <a:rPr lang="en-US" dirty="0"/>
              <a:t>Lorem Ipsum</a:t>
            </a:r>
          </a:p>
        </p:txBody>
      </p:sp>
      <p:sp>
        <p:nvSpPr>
          <p:cNvPr id="22" name="Text Placeholder 21">
            <a:extLst>
              <a:ext uri="{FF2B5EF4-FFF2-40B4-BE49-F238E27FC236}">
                <a16:creationId xmlns:a16="http://schemas.microsoft.com/office/drawing/2014/main" id="{6E82B8CE-8692-4360-9A23-C2348C7B858B}"/>
              </a:ext>
            </a:extLst>
          </p:cNvPr>
          <p:cNvSpPr>
            <a:spLocks noGrp="1"/>
          </p:cNvSpPr>
          <p:nvPr>
            <p:ph type="body" sz="quarter" idx="28"/>
          </p:nvPr>
        </p:nvSpPr>
        <p:spPr/>
        <p:txBody>
          <a:bodyPr/>
          <a:lstStyle/>
          <a:p>
            <a:r>
              <a:rPr lang="en-US" dirty="0"/>
              <a:t>Lorem ipsum dolor sit amet</a:t>
            </a:r>
          </a:p>
        </p:txBody>
      </p:sp>
      <p:sp>
        <p:nvSpPr>
          <p:cNvPr id="23" name="Text Placeholder 22">
            <a:extLst>
              <a:ext uri="{FF2B5EF4-FFF2-40B4-BE49-F238E27FC236}">
                <a16:creationId xmlns:a16="http://schemas.microsoft.com/office/drawing/2014/main" id="{7372C0BC-293C-400A-8073-0246B833FC7B}"/>
              </a:ext>
            </a:extLst>
          </p:cNvPr>
          <p:cNvSpPr>
            <a:spLocks noGrp="1"/>
          </p:cNvSpPr>
          <p:nvPr>
            <p:ph type="body" sz="quarter" idx="29"/>
          </p:nvPr>
        </p:nvSpPr>
        <p:spPr/>
        <p:txBody>
          <a:bodyPr/>
          <a:lstStyle/>
          <a:p>
            <a:r>
              <a:rPr lang="en-US" dirty="0"/>
              <a:t>Lorem Ipsum</a:t>
            </a:r>
          </a:p>
        </p:txBody>
      </p:sp>
      <p:sp>
        <p:nvSpPr>
          <p:cNvPr id="24" name="Text Placeholder 23">
            <a:extLst>
              <a:ext uri="{FF2B5EF4-FFF2-40B4-BE49-F238E27FC236}">
                <a16:creationId xmlns:a16="http://schemas.microsoft.com/office/drawing/2014/main" id="{A7CB8132-D875-4ED5-9967-5C58F21B10E3}"/>
              </a:ext>
            </a:extLst>
          </p:cNvPr>
          <p:cNvSpPr>
            <a:spLocks noGrp="1"/>
          </p:cNvSpPr>
          <p:nvPr>
            <p:ph type="body" sz="quarter" idx="30"/>
          </p:nvPr>
        </p:nvSpPr>
        <p:spPr/>
        <p:txBody>
          <a:bodyPr/>
          <a:lstStyle/>
          <a:p>
            <a:r>
              <a:rPr lang="en-US" dirty="0"/>
              <a:t>Lorem ipsum dolor sit amet</a:t>
            </a:r>
          </a:p>
        </p:txBody>
      </p:sp>
      <p:pic>
        <p:nvPicPr>
          <p:cNvPr id="25" name="Picture Placeholder 24" descr="A person giving pose&#10;&#10;">
            <a:extLst>
              <a:ext uri="{FF2B5EF4-FFF2-40B4-BE49-F238E27FC236}">
                <a16:creationId xmlns:a16="http://schemas.microsoft.com/office/drawing/2014/main" id="{104C104E-9EBC-4154-906F-14A298E9EF2E}"/>
              </a:ext>
            </a:extLst>
          </p:cNvPr>
          <p:cNvPicPr>
            <a:picLocks noGrp="1" noChangeAspect="1"/>
          </p:cNvPicPr>
          <p:nvPr>
            <p:ph type="pic" sz="quarter" idx="13"/>
          </p:nvPr>
        </p:nvPicPr>
        <p:blipFill rotWithShape="1">
          <a:blip r:embed="rId3" cstate="screen">
            <a:grayscl/>
            <a:extLst>
              <a:ext uri="{28A0092B-C50C-407E-A947-70E740481C1C}">
                <a14:useLocalDpi xmlns:a14="http://schemas.microsoft.com/office/drawing/2010/main"/>
              </a:ext>
            </a:extLst>
          </a:blip>
          <a:srcRect/>
          <a:stretch/>
        </p:blipFill>
        <p:spPr>
          <a:xfrm>
            <a:off x="466725" y="1762125"/>
            <a:ext cx="2495550" cy="2225675"/>
          </a:xfrm>
          <a:prstGeom prst="rect">
            <a:avLst/>
          </a:prstGeom>
        </p:spPr>
      </p:pic>
      <p:pic>
        <p:nvPicPr>
          <p:cNvPr id="26" name="Picture Placeholder 25" descr="A person looking at the camera&#10;&#10;">
            <a:extLst>
              <a:ext uri="{FF2B5EF4-FFF2-40B4-BE49-F238E27FC236}">
                <a16:creationId xmlns:a16="http://schemas.microsoft.com/office/drawing/2014/main" id="{B12E57E0-F016-4B3F-9126-3A11698F325D}"/>
              </a:ext>
            </a:extLst>
          </p:cNvPr>
          <p:cNvPicPr>
            <a:picLocks noGrp="1" noChangeAspect="1"/>
          </p:cNvPicPr>
          <p:nvPr>
            <p:ph type="pic" sz="quarter" idx="21"/>
          </p:nvPr>
        </p:nvPicPr>
        <p:blipFill rotWithShape="1">
          <a:blip r:embed="rId4" cstate="screen">
            <a:grayscl/>
            <a:extLst>
              <a:ext uri="{28A0092B-C50C-407E-A947-70E740481C1C}">
                <a14:useLocalDpi xmlns:a14="http://schemas.microsoft.com/office/drawing/2010/main"/>
              </a:ext>
            </a:extLst>
          </a:blip>
          <a:srcRect/>
          <a:stretch/>
        </p:blipFill>
        <p:spPr>
          <a:xfrm>
            <a:off x="3411538" y="1762125"/>
            <a:ext cx="2495550" cy="2225675"/>
          </a:xfrm>
          <a:prstGeom prst="rect">
            <a:avLst/>
          </a:prstGeom>
        </p:spPr>
      </p:pic>
      <p:pic>
        <p:nvPicPr>
          <p:cNvPr id="27" name="Picture Placeholder 26" descr="Male ">
            <a:extLst>
              <a:ext uri="{FF2B5EF4-FFF2-40B4-BE49-F238E27FC236}">
                <a16:creationId xmlns:a16="http://schemas.microsoft.com/office/drawing/2014/main" id="{F5B38C71-905C-4A1A-97EF-31546F4BF602}"/>
              </a:ext>
            </a:extLst>
          </p:cNvPr>
          <p:cNvPicPr>
            <a:picLocks noGrp="1" noChangeAspect="1"/>
          </p:cNvPicPr>
          <p:nvPr>
            <p:ph type="pic" sz="quarter" idx="22"/>
          </p:nvPr>
        </p:nvPicPr>
        <p:blipFill rotWithShape="1">
          <a:blip r:embed="rId5" cstate="screen">
            <a:grayscl/>
            <a:extLst>
              <a:ext uri="{28A0092B-C50C-407E-A947-70E740481C1C}">
                <a14:useLocalDpi xmlns:a14="http://schemas.microsoft.com/office/drawing/2010/main"/>
              </a:ext>
            </a:extLst>
          </a:blip>
          <a:srcRect/>
          <a:stretch/>
        </p:blipFill>
        <p:spPr>
          <a:xfrm>
            <a:off x="6356350" y="1762125"/>
            <a:ext cx="2495550" cy="2225675"/>
          </a:xfrm>
          <a:prstGeom prst="rect">
            <a:avLst/>
          </a:prstGeom>
        </p:spPr>
      </p:pic>
      <p:pic>
        <p:nvPicPr>
          <p:cNvPr id="6" name="Picture 5">
            <a:extLst>
              <a:ext uri="{FF2B5EF4-FFF2-40B4-BE49-F238E27FC236}">
                <a16:creationId xmlns:a16="http://schemas.microsoft.com/office/drawing/2014/main" id="{7EC994C7-FBEA-30C9-16C1-731A2B903246}"/>
              </a:ext>
            </a:extLst>
          </p:cNvPr>
          <p:cNvPicPr>
            <a:picLocks noChangeAspect="1"/>
          </p:cNvPicPr>
          <p:nvPr/>
        </p:nvPicPr>
        <p:blipFill>
          <a:blip r:embed="rId6"/>
          <a:stretch>
            <a:fillRect/>
          </a:stretch>
        </p:blipFill>
        <p:spPr>
          <a:xfrm>
            <a:off x="0" y="0"/>
            <a:ext cx="12202303" cy="6858000"/>
          </a:xfrm>
          <a:prstGeom prst="rect">
            <a:avLst/>
          </a:prstGeom>
        </p:spPr>
      </p:pic>
    </p:spTree>
    <p:extLst>
      <p:ext uri="{BB962C8B-B14F-4D97-AF65-F5344CB8AC3E}">
        <p14:creationId xmlns:p14="http://schemas.microsoft.com/office/powerpoint/2010/main" val="2971040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754483" y="241541"/>
            <a:ext cx="5322498" cy="3390180"/>
          </a:xfrm>
        </p:spPr>
        <p:txBody>
          <a:bodyPr>
            <a:normAutofit/>
          </a:bodyPr>
          <a:lstStyle/>
          <a:p>
            <a:r>
              <a:rPr lang="en-US" dirty="0">
                <a:solidFill>
                  <a:schemeClr val="tx2">
                    <a:lumMod val="75000"/>
                  </a:schemeClr>
                </a:solidFill>
              </a:rPr>
              <a:t>Deep Learning Neural Network Architecture </a:t>
            </a:r>
          </a:p>
        </p:txBody>
      </p:sp>
      <p:sp>
        <p:nvSpPr>
          <p:cNvPr id="4" name="Subtitle 3">
            <a:extLst>
              <a:ext uri="{FF2B5EF4-FFF2-40B4-BE49-F238E27FC236}">
                <a16:creationId xmlns:a16="http://schemas.microsoft.com/office/drawing/2014/main" id="{C6D24F99-E026-485A-96CD-AEC98137262A}"/>
              </a:ext>
            </a:extLst>
          </p:cNvPr>
          <p:cNvSpPr>
            <a:spLocks noGrp="1"/>
          </p:cNvSpPr>
          <p:nvPr>
            <p:ph type="subTitle" idx="1"/>
          </p:nvPr>
        </p:nvSpPr>
        <p:spPr>
          <a:xfrm>
            <a:off x="6754483" y="3812876"/>
            <a:ext cx="5137480" cy="2091036"/>
          </a:xfrm>
        </p:spPr>
        <p:txBody>
          <a:bodyPr>
            <a:normAutofit fontScale="85000" lnSpcReduction="20000"/>
          </a:bodyPr>
          <a:lstStyle/>
          <a:p>
            <a:r>
              <a:rPr lang="en-US" b="1" dirty="0"/>
              <a:t>Deep Learning Neural Network Architecture</a:t>
            </a:r>
            <a:r>
              <a:rPr lang="en-US" dirty="0"/>
              <a:t> is the design of a neural network with multiple layers of neurons.</a:t>
            </a:r>
            <a:br>
              <a:rPr lang="en-US" dirty="0"/>
            </a:br>
            <a:r>
              <a:rPr lang="en-US" dirty="0"/>
              <a:t>It includes an input layer, hidden layers, and an output layer.</a:t>
            </a:r>
            <a:br>
              <a:rPr lang="en-US" dirty="0"/>
            </a:br>
            <a:r>
              <a:rPr lang="en-US" dirty="0"/>
              <a:t>The “deep” part means having many hidden layers that learn features step by step.</a:t>
            </a:r>
            <a:br>
              <a:rPr lang="en-US" dirty="0"/>
            </a:br>
            <a:r>
              <a:rPr lang="en-US" dirty="0"/>
              <a:t>It defines how data flows and how the model makes predictions.</a:t>
            </a:r>
          </a:p>
          <a:p>
            <a:endParaRPr lang="en-US" dirty="0"/>
          </a:p>
        </p:txBody>
      </p:sp>
    </p:spTree>
    <p:extLst>
      <p:ext uri="{BB962C8B-B14F-4D97-AF65-F5344CB8AC3E}">
        <p14:creationId xmlns:p14="http://schemas.microsoft.com/office/powerpoint/2010/main" val="1495496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p:txBody>
          <a:bodyPr/>
          <a:lstStyle/>
          <a:p>
            <a:r>
              <a:rPr lang="en-IN" dirty="0"/>
              <a:t>Input Layer</a:t>
            </a:r>
            <a:endParaRPr lang="en-US" dirty="0"/>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6619198" y="3073967"/>
            <a:ext cx="5272764" cy="2722984"/>
          </a:xfrm>
        </p:spPr>
        <p:txBody>
          <a:bodyPr>
            <a:normAutofit lnSpcReduction="10000"/>
          </a:bodyPr>
          <a:lstStyle/>
          <a:p>
            <a:r>
              <a:rPr lang="en-US" dirty="0"/>
              <a:t>The </a:t>
            </a:r>
            <a:r>
              <a:rPr lang="en-US" b="1" dirty="0"/>
              <a:t>Input Layer</a:t>
            </a:r>
            <a:r>
              <a:rPr lang="en-US" dirty="0"/>
              <a:t> is the first layer of a neural network.</a:t>
            </a:r>
          </a:p>
          <a:p>
            <a:r>
              <a:rPr lang="en-US" dirty="0"/>
              <a:t>It receives and represents the </a:t>
            </a:r>
            <a:r>
              <a:rPr lang="en-US" b="1" dirty="0"/>
              <a:t>raw data or features</a:t>
            </a:r>
            <a:r>
              <a:rPr lang="en-US" dirty="0"/>
              <a:t> (e.g., pixels of an image, values in a dataset).</a:t>
            </a:r>
          </a:p>
          <a:p>
            <a:r>
              <a:rPr lang="en-US" dirty="0"/>
              <a:t>Each neuron in this layer corresponds to </a:t>
            </a:r>
            <a:r>
              <a:rPr lang="en-US" b="1" dirty="0"/>
              <a:t>one feature</a:t>
            </a:r>
            <a:r>
              <a:rPr lang="en-US" dirty="0"/>
              <a:t> of the input.</a:t>
            </a:r>
          </a:p>
          <a:p>
            <a:r>
              <a:rPr lang="en-US" dirty="0"/>
              <a:t>Its main role is to </a:t>
            </a:r>
            <a:r>
              <a:rPr lang="en-US" b="1" dirty="0"/>
              <a:t>pass the data</a:t>
            </a:r>
            <a:r>
              <a:rPr lang="en-US" dirty="0"/>
              <a:t> to the hidden layers for further processing.</a:t>
            </a:r>
          </a:p>
          <a:p>
            <a:pPr marL="0" indent="0">
              <a:buNone/>
            </a:pPr>
            <a:endParaRPr lang="en-US" dirty="0"/>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10" name="Picture Placeholder 9">
            <a:extLst>
              <a:ext uri="{FF2B5EF4-FFF2-40B4-BE49-F238E27FC236}">
                <a16:creationId xmlns:a16="http://schemas.microsoft.com/office/drawing/2014/main" id="{618DD966-19F0-4350-AC58-AE86C210BDD3}"/>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300311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1932C-7145-4FBD-B81D-9ADC42401B87}"/>
              </a:ext>
            </a:extLst>
          </p:cNvPr>
          <p:cNvSpPr>
            <a:spLocks noGrp="1"/>
          </p:cNvSpPr>
          <p:nvPr>
            <p:ph type="title"/>
          </p:nvPr>
        </p:nvSpPr>
        <p:spPr/>
        <p:txBody>
          <a:bodyPr/>
          <a:lstStyle/>
          <a:p>
            <a:r>
              <a:rPr lang="en-US" dirty="0"/>
              <a:t>Hidden Layers and Output Layer:</a:t>
            </a:r>
          </a:p>
        </p:txBody>
      </p:sp>
      <p:sp>
        <p:nvSpPr>
          <p:cNvPr id="6" name="Content Placeholder 5">
            <a:extLst>
              <a:ext uri="{FF2B5EF4-FFF2-40B4-BE49-F238E27FC236}">
                <a16:creationId xmlns:a16="http://schemas.microsoft.com/office/drawing/2014/main" id="{33DA7B46-E592-40C7-91D7-A26B47A30C67}"/>
              </a:ext>
            </a:extLst>
          </p:cNvPr>
          <p:cNvSpPr>
            <a:spLocks noGrp="1"/>
          </p:cNvSpPr>
          <p:nvPr>
            <p:ph sz="half" idx="1"/>
          </p:nvPr>
        </p:nvSpPr>
        <p:spPr/>
        <p:txBody>
          <a:bodyPr>
            <a:normAutofit lnSpcReduction="10000"/>
          </a:bodyPr>
          <a:lstStyle/>
          <a:p>
            <a:r>
              <a:rPr lang="en-US" dirty="0"/>
              <a:t>Hidden layers are the intermediate layers between the input and output layers in a neural network.</a:t>
            </a:r>
          </a:p>
          <a:p>
            <a:r>
              <a:rPr lang="en-US" dirty="0"/>
              <a:t>They perform </a:t>
            </a:r>
            <a:r>
              <a:rPr lang="en-US" b="1" dirty="0"/>
              <a:t>computations and transformations</a:t>
            </a:r>
            <a:r>
              <a:rPr lang="en-US" dirty="0"/>
              <a:t> on the input data using weights, biases, and activation functions.</a:t>
            </a:r>
          </a:p>
          <a:p>
            <a:r>
              <a:rPr lang="en-US" dirty="0"/>
              <a:t>These layers </a:t>
            </a:r>
            <a:r>
              <a:rPr lang="en-US" b="1" dirty="0"/>
              <a:t>learn complex patterns and features</a:t>
            </a:r>
            <a:r>
              <a:rPr lang="en-US" dirty="0"/>
              <a:t> from the data step by step.</a:t>
            </a:r>
          </a:p>
          <a:p>
            <a:r>
              <a:rPr lang="en-US" dirty="0"/>
              <a:t>They are called “hidden” because their values are </a:t>
            </a:r>
            <a:r>
              <a:rPr lang="en-US" b="1" dirty="0"/>
              <a:t>not directly visible</a:t>
            </a:r>
            <a:r>
              <a:rPr lang="en-US" dirty="0"/>
              <a:t> in the input or output.</a:t>
            </a:r>
          </a:p>
          <a:p>
            <a:endParaRPr lang="en-US" dirty="0"/>
          </a:p>
        </p:txBody>
      </p:sp>
      <p:sp>
        <p:nvSpPr>
          <p:cNvPr id="7" name="Content Placeholder 6">
            <a:extLst>
              <a:ext uri="{FF2B5EF4-FFF2-40B4-BE49-F238E27FC236}">
                <a16:creationId xmlns:a16="http://schemas.microsoft.com/office/drawing/2014/main" id="{A7F42263-DE86-44BB-AC19-CD7982D365B2}"/>
              </a:ext>
            </a:extLst>
          </p:cNvPr>
          <p:cNvSpPr>
            <a:spLocks noGrp="1"/>
          </p:cNvSpPr>
          <p:nvPr>
            <p:ph sz="half" idx="2"/>
          </p:nvPr>
        </p:nvSpPr>
        <p:spPr/>
        <p:txBody>
          <a:bodyPr/>
          <a:lstStyle/>
          <a:p>
            <a:r>
              <a:rPr lang="en-US" dirty="0"/>
              <a:t>The output layer is the </a:t>
            </a:r>
            <a:r>
              <a:rPr lang="en-US" b="1" dirty="0"/>
              <a:t>final layer</a:t>
            </a:r>
            <a:r>
              <a:rPr lang="en-US" dirty="0"/>
              <a:t> of a neural network.</a:t>
            </a:r>
          </a:p>
          <a:p>
            <a:r>
              <a:rPr lang="en-US" dirty="0"/>
              <a:t>It produces the </a:t>
            </a:r>
            <a:r>
              <a:rPr lang="en-US" b="1" dirty="0"/>
              <a:t>predictions or results</a:t>
            </a:r>
            <a:r>
              <a:rPr lang="en-US" dirty="0"/>
              <a:t> of the network.</a:t>
            </a:r>
          </a:p>
          <a:p>
            <a:r>
              <a:rPr lang="en-US" dirty="0"/>
              <a:t>The number of neurons depends on the </a:t>
            </a:r>
            <a:r>
              <a:rPr lang="en-US" b="1" dirty="0"/>
              <a:t>type of task</a:t>
            </a:r>
            <a:r>
              <a:rPr lang="en-US" dirty="0"/>
              <a:t> (e.g., 1 for regression, multiple for classification).</a:t>
            </a:r>
          </a:p>
          <a:p>
            <a:r>
              <a:rPr lang="en-US" dirty="0"/>
              <a:t>It uses an </a:t>
            </a:r>
            <a:r>
              <a:rPr lang="en-US" b="1" dirty="0"/>
              <a:t>activation function</a:t>
            </a:r>
            <a:r>
              <a:rPr lang="en-US" dirty="0"/>
              <a:t> like </a:t>
            </a:r>
            <a:r>
              <a:rPr lang="en-US" dirty="0" err="1"/>
              <a:t>Softmax</a:t>
            </a:r>
            <a:r>
              <a:rPr lang="en-US" dirty="0"/>
              <a:t> or Sigmoid to generate the final output.</a:t>
            </a:r>
          </a:p>
          <a:p>
            <a:endParaRPr lang="en-US" dirty="0"/>
          </a:p>
        </p:txBody>
      </p:sp>
      <p:sp>
        <p:nvSpPr>
          <p:cNvPr id="3" name="Slide Number Placeholder 2">
            <a:extLst>
              <a:ext uri="{FF2B5EF4-FFF2-40B4-BE49-F238E27FC236}">
                <a16:creationId xmlns:a16="http://schemas.microsoft.com/office/drawing/2014/main" id="{774AF259-0EA0-486A-A345-68549DF558C8}"/>
              </a:ext>
            </a:extLst>
          </p:cNvPr>
          <p:cNvSpPr>
            <a:spLocks noGrp="1"/>
          </p:cNvSpPr>
          <p:nvPr>
            <p:ph type="sldNum" sz="quarter" idx="12"/>
          </p:nvPr>
        </p:nvSpPr>
        <p:spPr/>
        <p:txBody>
          <a:bodyPr/>
          <a:lstStyle/>
          <a:p>
            <a:fld id="{03DC2DEF-D2FE-4B45-ABA4-9F153FD1C98A}" type="slidenum">
              <a:rPr lang="en-US" smtClean="0"/>
              <a:t>4</a:t>
            </a:fld>
            <a:endParaRPr lang="en-US" dirty="0"/>
          </a:p>
        </p:txBody>
      </p:sp>
      <p:pic>
        <p:nvPicPr>
          <p:cNvPr id="11" name="Picture Placeholder 12">
            <a:extLst>
              <a:ext uri="{FF2B5EF4-FFF2-40B4-BE49-F238E27FC236}">
                <a16:creationId xmlns:a16="http://schemas.microsoft.com/office/drawing/2014/main" id="{D38CA64A-11C5-4BD7-8A2D-E6D58794D6D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3242389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71476" y="327804"/>
            <a:ext cx="11540428" cy="1155940"/>
          </a:xfrm>
        </p:spPr>
        <p:txBody>
          <a:bodyPr>
            <a:normAutofit/>
          </a:bodyPr>
          <a:lstStyle/>
          <a:p>
            <a:r>
              <a:rPr lang="en-US" sz="4400" dirty="0"/>
              <a:t>Forward Pass:</a:t>
            </a:r>
          </a:p>
        </p:txBody>
      </p:sp>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12" name="Text Placeholder 11">
            <a:extLst>
              <a:ext uri="{FF2B5EF4-FFF2-40B4-BE49-F238E27FC236}">
                <a16:creationId xmlns:a16="http://schemas.microsoft.com/office/drawing/2014/main" id="{4241C871-580D-4A29-A334-0208A8E479B9}"/>
              </a:ext>
            </a:extLst>
          </p:cNvPr>
          <p:cNvSpPr>
            <a:spLocks noGrp="1"/>
          </p:cNvSpPr>
          <p:nvPr>
            <p:ph type="body" sz="quarter" idx="3"/>
          </p:nvPr>
        </p:nvSpPr>
        <p:spPr>
          <a:xfrm>
            <a:off x="6281738" y="4074559"/>
            <a:ext cx="5630165" cy="518457"/>
          </a:xfrm>
        </p:spPr>
        <p:txBody>
          <a:bodyPr/>
          <a:lstStyle/>
          <a:p>
            <a:r>
              <a:rPr lang="en-US" dirty="0"/>
              <a:t>EXAMPLE:</a:t>
            </a:r>
          </a:p>
        </p:txBody>
      </p:sp>
      <p:sp>
        <p:nvSpPr>
          <p:cNvPr id="13" name="Content Placeholder 12">
            <a:extLst>
              <a:ext uri="{FF2B5EF4-FFF2-40B4-BE49-F238E27FC236}">
                <a16:creationId xmlns:a16="http://schemas.microsoft.com/office/drawing/2014/main" id="{0097C6D9-3930-4866-9E88-F17648880044}"/>
              </a:ext>
            </a:extLst>
          </p:cNvPr>
          <p:cNvSpPr>
            <a:spLocks noGrp="1"/>
          </p:cNvSpPr>
          <p:nvPr>
            <p:ph sz="quarter" idx="4"/>
          </p:nvPr>
        </p:nvSpPr>
        <p:spPr>
          <a:xfrm>
            <a:off x="6131719" y="4777832"/>
            <a:ext cx="5387182" cy="1553958"/>
          </a:xfrm>
        </p:spPr>
        <p:txBody>
          <a:bodyPr/>
          <a:lstStyle/>
          <a:p>
            <a:r>
              <a:rPr lang="en-IN" dirty="0"/>
              <a:t>1. Input → Flattened vector (784)</a:t>
            </a:r>
          </a:p>
          <a:p>
            <a:r>
              <a:rPr lang="en-IN" dirty="0"/>
              <a:t>2. Hidden Layer 1 → </a:t>
            </a:r>
            <a:r>
              <a:rPr lang="en-IN" dirty="0" err="1"/>
              <a:t>ReLU</a:t>
            </a:r>
            <a:r>
              <a:rPr lang="en-IN" dirty="0"/>
              <a:t>(W1·x + b1)</a:t>
            </a:r>
          </a:p>
          <a:p>
            <a:r>
              <a:rPr lang="en-IN" dirty="0"/>
              <a:t>3. Hidden Layer 2 → </a:t>
            </a:r>
            <a:r>
              <a:rPr lang="en-IN" dirty="0" err="1"/>
              <a:t>ReLU</a:t>
            </a:r>
            <a:r>
              <a:rPr lang="en-IN" dirty="0"/>
              <a:t>(W2·h1 + b2)</a:t>
            </a:r>
          </a:p>
          <a:p>
            <a:r>
              <a:rPr lang="en-IN" dirty="0"/>
              <a:t>4. Output Layer → </a:t>
            </a:r>
            <a:r>
              <a:rPr lang="en-IN" dirty="0" err="1"/>
              <a:t>Softmax</a:t>
            </a:r>
            <a:r>
              <a:rPr lang="en-IN" dirty="0"/>
              <a:t>(W3·h2 + b3)</a:t>
            </a:r>
          </a:p>
          <a:p>
            <a:endParaRPr lang="en-US" dirty="0"/>
          </a:p>
        </p:txBody>
      </p:sp>
      <p:sp>
        <p:nvSpPr>
          <p:cNvPr id="11" name="Content Placeholder 10">
            <a:extLst>
              <a:ext uri="{FF2B5EF4-FFF2-40B4-BE49-F238E27FC236}">
                <a16:creationId xmlns:a16="http://schemas.microsoft.com/office/drawing/2014/main" id="{2B253683-524F-46CF-BFCD-BFF6A7A920A7}"/>
              </a:ext>
            </a:extLst>
          </p:cNvPr>
          <p:cNvSpPr>
            <a:spLocks noGrp="1"/>
          </p:cNvSpPr>
          <p:nvPr>
            <p:ph sz="half" idx="2"/>
          </p:nvPr>
        </p:nvSpPr>
        <p:spPr>
          <a:xfrm>
            <a:off x="128259" y="4178309"/>
            <a:ext cx="5582064" cy="2222491"/>
          </a:xfrm>
        </p:spPr>
        <p:txBody>
          <a:bodyPr/>
          <a:lstStyle/>
          <a:p>
            <a:r>
              <a:rPr lang="en-US" b="1" dirty="0"/>
              <a:t>Forward Pass</a:t>
            </a:r>
            <a:r>
              <a:rPr lang="en-US" dirty="0"/>
              <a:t> is the process in a neural network where input data flows layer by layer through the network — from the input layer, through hidden layers, to the output layer — to generate a prediction before any learning or weight updates occur.</a:t>
            </a:r>
            <a:endParaRPr lang="en-US" b="1" dirty="0"/>
          </a:p>
        </p:txBody>
      </p:sp>
      <p:pic>
        <p:nvPicPr>
          <p:cNvPr id="17" name="Picture Placeholder 16">
            <a:extLst>
              <a:ext uri="{FF2B5EF4-FFF2-40B4-BE49-F238E27FC236}">
                <a16:creationId xmlns:a16="http://schemas.microsoft.com/office/drawing/2014/main" id="{38B0024B-0AD8-4DDB-8486-A9BD3A8E9FAC}"/>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89256" y="1769202"/>
            <a:ext cx="5582064" cy="1929569"/>
          </a:xfrm>
        </p:spPr>
      </p:pic>
      <p:pic>
        <p:nvPicPr>
          <p:cNvPr id="19" name="Picture Placeholder 18">
            <a:extLst>
              <a:ext uri="{FF2B5EF4-FFF2-40B4-BE49-F238E27FC236}">
                <a16:creationId xmlns:a16="http://schemas.microsoft.com/office/drawing/2014/main" id="{18D1195C-D9D4-4994-BAD9-68AA2C2BD35A}"/>
              </a:ext>
              <a:ext uri="{C183D7F6-B498-43B3-948B-1728B52AA6E4}">
                <adec:decorative xmlns:adec="http://schemas.microsoft.com/office/drawing/2017/decorative" val="1"/>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a:xfrm>
            <a:off x="6420155" y="1744220"/>
            <a:ext cx="5582064" cy="1929569"/>
          </a:xfrm>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8B7855D-2DE6-49A4-BA98-97404403C66B}"/>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7740683" y="4653202"/>
            <a:ext cx="4649725" cy="2463591"/>
          </a:xfrm>
        </p:spPr>
      </p:pic>
      <p:sp>
        <p:nvSpPr>
          <p:cNvPr id="6" name="Rectangle 1">
            <a:extLst>
              <a:ext uri="{FF2B5EF4-FFF2-40B4-BE49-F238E27FC236}">
                <a16:creationId xmlns:a16="http://schemas.microsoft.com/office/drawing/2014/main" id="{19CE921E-4A8B-7041-C2A3-C62836FA0F31}"/>
              </a:ext>
            </a:extLst>
          </p:cNvPr>
          <p:cNvSpPr>
            <a:spLocks noChangeArrowheads="1"/>
          </p:cNvSpPr>
          <p:nvPr/>
        </p:nvSpPr>
        <p:spPr bwMode="auto">
          <a:xfrm>
            <a:off x="0" y="923650"/>
            <a:ext cx="891108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Forward Pass equations</a:t>
            </a:r>
            <a:r>
              <a:rPr kumimoji="0" lang="en-US" altLang="en-US" sz="1800" b="0" i="0" u="none" strike="noStrike" cap="none" normalizeH="0" baseline="0" dirty="0">
                <a:ln>
                  <a:noFill/>
                </a:ln>
                <a:solidFill>
                  <a:schemeClr val="tx1"/>
                </a:solidFill>
                <a:effectLst/>
                <a:latin typeface="Arial" panose="020B0604020202020204" pitchFamily="34" charset="0"/>
              </a:rPr>
              <a:t> step by step:</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Input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x∈R784x \in \</a:t>
            </a:r>
            <a:r>
              <a:rPr kumimoji="0" lang="en-US" altLang="en-US" sz="1800" b="0" i="0" u="none" strike="noStrike" cap="none" normalizeH="0" baseline="0" dirty="0" err="1">
                <a:ln>
                  <a:noFill/>
                </a:ln>
                <a:solidFill>
                  <a:schemeClr val="tx1"/>
                </a:solidFill>
                <a:effectLst/>
                <a:latin typeface="Arial" panose="020B0604020202020204" pitchFamily="34" charset="0"/>
              </a:rPr>
              <a:t>mathbb</a:t>
            </a:r>
            <a:r>
              <a:rPr kumimoji="0" lang="en-US" altLang="en-US" sz="1800" b="0" i="0" u="none" strike="noStrike" cap="none" normalizeH="0" baseline="0" dirty="0">
                <a:ln>
                  <a:noFill/>
                </a:ln>
                <a:solidFill>
                  <a:schemeClr val="tx1"/>
                </a:solidFill>
                <a:effectLst/>
                <a:latin typeface="Arial" panose="020B0604020202020204" pitchFamily="34" charset="0"/>
              </a:rPr>
              <a:t>{R}^{784}x∈R784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(Input vector with 784 features)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Hidden Layer 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h1=</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(W1x+b1)h_1 = \text{</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}(W_1x + b_1)h1​=</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(W1​x+b1​)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Hidden Layer 2</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h2=</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(W2h1+b2)h_2 = \text{</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}(W_2h_1 + b_2)h2​=</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(W2​h1​+b2​)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Output Layer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(W3h2+b3)\hat{y} = \text{</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}(W_3h_2 + b_3)y^​=</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(W3​h2​+b3​) </a:t>
            </a:r>
          </a:p>
        </p:txBody>
      </p:sp>
      <p:sp>
        <p:nvSpPr>
          <p:cNvPr id="7" name="Rectangle 2">
            <a:extLst>
              <a:ext uri="{FF2B5EF4-FFF2-40B4-BE49-F238E27FC236}">
                <a16:creationId xmlns:a16="http://schemas.microsoft.com/office/drawing/2014/main" id="{FC094C3A-4B2B-EC67-8443-E178D960EA4F}"/>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a:extLst>
              <a:ext uri="{FF2B5EF4-FFF2-40B4-BE49-F238E27FC236}">
                <a16:creationId xmlns:a16="http://schemas.microsoft.com/office/drawing/2014/main" id="{6E06408F-046E-B0FB-4089-3CE26D302956}"/>
              </a:ext>
            </a:extLst>
          </p:cNvPr>
          <p:cNvSpPr>
            <a:spLocks noChangeArrowheads="1"/>
          </p:cNvSpPr>
          <p:nvPr/>
        </p:nvSpPr>
        <p:spPr bwMode="auto">
          <a:xfrm>
            <a:off x="60386" y="4586848"/>
            <a:ext cx="633178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Final </a:t>
            </a:r>
            <a:r>
              <a:rPr kumimoji="0" lang="en-US" altLang="en-US" sz="1800" b="1" i="0" u="none" strike="noStrike" cap="none" normalizeH="0" baseline="0" dirty="0">
                <a:ln>
                  <a:noFill/>
                </a:ln>
                <a:solidFill>
                  <a:schemeClr val="tx1"/>
                </a:solidFill>
                <a:effectLst/>
                <a:latin typeface="Arial" panose="020B0604020202020204" pitchFamily="34" charset="0"/>
              </a:rPr>
              <a:t>Forward Pass Equation</a:t>
            </a:r>
            <a:r>
              <a:rPr kumimoji="0" lang="en-US" altLang="en-US" sz="1800" b="0" i="0" u="none" strike="noStrike" cap="none" normalizeH="0" baseline="0" dirty="0">
                <a:ln>
                  <a:noFill/>
                </a:ln>
                <a:solidFill>
                  <a:schemeClr val="tx1"/>
                </a:solidFill>
                <a:effectLst/>
                <a:latin typeface="Arial" panose="020B0604020202020204" pitchFamily="34" charset="0"/>
              </a:rPr>
              <a:t> (compact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(W3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(W2 </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(W1x+b1)+b2)+b3)\hat{y} = \text{</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}\Big(W_3 \, \text{</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}(W_2 \, \text{</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}(W_1x + b_1) + b_2) + b_3\Big)y^​=</a:t>
            </a:r>
            <a:r>
              <a:rPr kumimoji="0" lang="en-US" altLang="en-US" sz="1800" b="0" i="0" u="none" strike="noStrike" cap="none" normalizeH="0" baseline="0" dirty="0" err="1">
                <a:ln>
                  <a:noFill/>
                </a:ln>
                <a:solidFill>
                  <a:schemeClr val="tx1"/>
                </a:solidFill>
                <a:effectLst/>
                <a:latin typeface="Arial" panose="020B0604020202020204" pitchFamily="34" charset="0"/>
              </a:rPr>
              <a:t>Softmax</a:t>
            </a:r>
            <a:r>
              <a:rPr kumimoji="0" lang="en-US" altLang="en-US" sz="1800" b="0" i="0" u="none" strike="noStrike" cap="none" normalizeH="0" baseline="0" dirty="0">
                <a:ln>
                  <a:noFill/>
                </a:ln>
                <a:solidFill>
                  <a:schemeClr val="tx1"/>
                </a:solidFill>
                <a:effectLst/>
                <a:latin typeface="Arial" panose="020B0604020202020204" pitchFamily="34" charset="0"/>
              </a:rPr>
              <a:t>(W3​</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(W2​</a:t>
            </a:r>
            <a:r>
              <a:rPr kumimoji="0" lang="en-US" altLang="en-US" sz="1800" b="0" i="0" u="none" strike="noStrike" cap="none" normalizeH="0" baseline="0" dirty="0" err="1">
                <a:ln>
                  <a:noFill/>
                </a:ln>
                <a:solidFill>
                  <a:schemeClr val="tx1"/>
                </a:solidFill>
                <a:effectLst/>
                <a:latin typeface="Arial" panose="020B0604020202020204" pitchFamily="34" charset="0"/>
              </a:rPr>
              <a:t>ReLU</a:t>
            </a:r>
            <a:r>
              <a:rPr kumimoji="0" lang="en-US" altLang="en-US" sz="1800" b="0" i="0" u="none" strike="noStrike" cap="none" normalizeH="0" baseline="0" dirty="0">
                <a:ln>
                  <a:noFill/>
                </a:ln>
                <a:solidFill>
                  <a:schemeClr val="tx1"/>
                </a:solidFill>
                <a:effectLst/>
                <a:latin typeface="Arial" panose="020B0604020202020204" pitchFamily="34" charset="0"/>
              </a:rPr>
              <a:t>(W1​x+b1​)+b2​)+b3​) </a:t>
            </a:r>
          </a:p>
        </p:txBody>
      </p:sp>
    </p:spTree>
    <p:extLst>
      <p:ext uri="{BB962C8B-B14F-4D97-AF65-F5344CB8AC3E}">
        <p14:creationId xmlns:p14="http://schemas.microsoft.com/office/powerpoint/2010/main" val="196070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768246-2496-4F97-8FCA-02252116FF87}"/>
              </a:ext>
            </a:extLst>
          </p:cNvPr>
          <p:cNvSpPr>
            <a:spLocks noGrp="1"/>
          </p:cNvSpPr>
          <p:nvPr>
            <p:ph type="title"/>
          </p:nvPr>
        </p:nvSpPr>
        <p:spPr/>
        <p:txBody>
          <a:bodyPr/>
          <a:lstStyle/>
          <a:p>
            <a:r>
              <a:rPr lang="en-US" dirty="0"/>
              <a:t>Slide Title</a:t>
            </a:r>
          </a:p>
        </p:txBody>
      </p:sp>
      <p:pic>
        <p:nvPicPr>
          <p:cNvPr id="22" name="Picture Placeholder 21">
            <a:extLst>
              <a:ext uri="{FF2B5EF4-FFF2-40B4-BE49-F238E27FC236}">
                <a16:creationId xmlns:a16="http://schemas.microsoft.com/office/drawing/2014/main" id="{0F5C8F58-81B2-4162-9563-70C679CF85F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7857" t="-6122" r="-17857" b="-6122"/>
          <a:stretch/>
        </p:blipFill>
        <p:spPr>
          <a:xfrm flipH="1">
            <a:off x="2565399" y="1739900"/>
            <a:ext cx="4383837" cy="3625730"/>
          </a:xfrm>
        </p:spPr>
      </p:pic>
      <p:pic>
        <p:nvPicPr>
          <p:cNvPr id="26" name="Picture Placeholder 25">
            <a:extLst>
              <a:ext uri="{FF2B5EF4-FFF2-40B4-BE49-F238E27FC236}">
                <a16:creationId xmlns:a16="http://schemas.microsoft.com/office/drawing/2014/main" id="{2AD0E03E-80ED-4CBF-B567-3E1EAB01FD41}"/>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293" t="-6483" r="-18293" b="-6483"/>
          <a:stretch/>
        </p:blipFill>
        <p:spPr>
          <a:xfrm>
            <a:off x="3829813" y="4263232"/>
            <a:ext cx="1689100" cy="1397000"/>
          </a:xfrm>
        </p:spPr>
      </p:pic>
      <p:pic>
        <p:nvPicPr>
          <p:cNvPr id="24" name="Picture Placeholder 23">
            <a:extLst>
              <a:ext uri="{FF2B5EF4-FFF2-40B4-BE49-F238E27FC236}">
                <a16:creationId xmlns:a16="http://schemas.microsoft.com/office/drawing/2014/main" id="{F1E0AF3E-867C-4F0D-8325-9DC9A985B427}"/>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6501" t="-5000" r="-16501" b="-5000"/>
          <a:stretch/>
        </p:blipFill>
        <p:spPr>
          <a:xfrm>
            <a:off x="6744524" y="1739900"/>
            <a:ext cx="1689100" cy="1397000"/>
          </a:xfrm>
        </p:spPr>
      </p:pic>
      <p:pic>
        <p:nvPicPr>
          <p:cNvPr id="28" name="Picture Placeholder 27">
            <a:extLst>
              <a:ext uri="{FF2B5EF4-FFF2-40B4-BE49-F238E27FC236}">
                <a16:creationId xmlns:a16="http://schemas.microsoft.com/office/drawing/2014/main" id="{43BC7054-E269-4210-98F5-65D485066725}"/>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8293" t="-6483" r="-18293" b="-6483"/>
          <a:stretch/>
        </p:blipFill>
        <p:spPr>
          <a:xfrm>
            <a:off x="9659235" y="4263232"/>
            <a:ext cx="1689100" cy="1397000"/>
          </a:xfrm>
        </p:spPr>
      </p:pic>
      <p:sp>
        <p:nvSpPr>
          <p:cNvPr id="11" name="Text Placeholder 10">
            <a:extLst>
              <a:ext uri="{FF2B5EF4-FFF2-40B4-BE49-F238E27FC236}">
                <a16:creationId xmlns:a16="http://schemas.microsoft.com/office/drawing/2014/main" id="{901B6E4D-6942-45C5-99A9-6B769E8902BD}"/>
              </a:ext>
            </a:extLst>
          </p:cNvPr>
          <p:cNvSpPr>
            <a:spLocks noGrp="1"/>
          </p:cNvSpPr>
          <p:nvPr>
            <p:ph type="body" sz="quarter" idx="18"/>
          </p:nvPr>
        </p:nvSpPr>
        <p:spPr/>
        <p:txBody>
          <a:bodyPr/>
          <a:lstStyle/>
          <a:p>
            <a:r>
              <a:rPr lang="en-US" dirty="0"/>
              <a:t>Lorem ipsum dolor sit amet, consectetur adipiscing elit</a:t>
            </a:r>
          </a:p>
        </p:txBody>
      </p:sp>
      <p:sp>
        <p:nvSpPr>
          <p:cNvPr id="12" name="Text Placeholder 11">
            <a:extLst>
              <a:ext uri="{FF2B5EF4-FFF2-40B4-BE49-F238E27FC236}">
                <a16:creationId xmlns:a16="http://schemas.microsoft.com/office/drawing/2014/main" id="{7D269992-EA9D-41F6-85C3-B78921847100}"/>
              </a:ext>
            </a:extLst>
          </p:cNvPr>
          <p:cNvSpPr>
            <a:spLocks noGrp="1"/>
          </p:cNvSpPr>
          <p:nvPr>
            <p:ph type="body" sz="quarter" idx="19"/>
          </p:nvPr>
        </p:nvSpPr>
        <p:spPr/>
        <p:txBody>
          <a:bodyPr anchor="b"/>
          <a:lstStyle/>
          <a:p>
            <a:r>
              <a:rPr lang="en-US" dirty="0"/>
              <a:t>Lorem ipsum dolor sit amet, consectetur adipiscing elit</a:t>
            </a:r>
          </a:p>
        </p:txBody>
      </p:sp>
      <p:sp>
        <p:nvSpPr>
          <p:cNvPr id="13" name="Text Placeholder 12">
            <a:extLst>
              <a:ext uri="{FF2B5EF4-FFF2-40B4-BE49-F238E27FC236}">
                <a16:creationId xmlns:a16="http://schemas.microsoft.com/office/drawing/2014/main" id="{6DFAA7E0-5467-48C2-A0A1-08FFCDD0AB29}"/>
              </a:ext>
            </a:extLst>
          </p:cNvPr>
          <p:cNvSpPr>
            <a:spLocks noGrp="1"/>
          </p:cNvSpPr>
          <p:nvPr>
            <p:ph type="body" sz="quarter" idx="20"/>
          </p:nvPr>
        </p:nvSpPr>
        <p:spPr/>
        <p:txBody>
          <a:bodyPr/>
          <a:lstStyle/>
          <a:p>
            <a:r>
              <a:rPr lang="en-US" dirty="0"/>
              <a:t>Lorem ipsum dolor sit amet, consectetur adipiscing elit</a:t>
            </a:r>
          </a:p>
        </p:txBody>
      </p:sp>
      <p:sp>
        <p:nvSpPr>
          <p:cNvPr id="14" name="Text Placeholder 13">
            <a:extLst>
              <a:ext uri="{FF2B5EF4-FFF2-40B4-BE49-F238E27FC236}">
                <a16:creationId xmlns:a16="http://schemas.microsoft.com/office/drawing/2014/main" id="{26CD0F95-69FE-4CD4-B47D-11711D394220}"/>
              </a:ext>
            </a:extLst>
          </p:cNvPr>
          <p:cNvSpPr>
            <a:spLocks noGrp="1"/>
          </p:cNvSpPr>
          <p:nvPr>
            <p:ph type="body" sz="quarter" idx="21"/>
          </p:nvPr>
        </p:nvSpPr>
        <p:spPr/>
        <p:txBody>
          <a:bodyPr anchor="b"/>
          <a:lstStyle/>
          <a:p>
            <a:r>
              <a:rPr lang="en-US" dirty="0"/>
              <a:t>Lorem ipsum dolor sit amet, consectetur adipiscing elit</a:t>
            </a:r>
          </a:p>
        </p:txBody>
      </p:sp>
      <p:sp>
        <p:nvSpPr>
          <p:cNvPr id="2" name="Slide Number Placeholder 1">
            <a:extLst>
              <a:ext uri="{FF2B5EF4-FFF2-40B4-BE49-F238E27FC236}">
                <a16:creationId xmlns:a16="http://schemas.microsoft.com/office/drawing/2014/main" id="{7EAB17F8-59B5-4C93-9884-D30446299CA5}"/>
              </a:ext>
            </a:extLst>
          </p:cNvPr>
          <p:cNvSpPr>
            <a:spLocks noGrp="1"/>
          </p:cNvSpPr>
          <p:nvPr>
            <p:ph type="sldNum" sz="quarter" idx="12"/>
          </p:nvPr>
        </p:nvSpPr>
        <p:spPr/>
        <p:txBody>
          <a:bodyPr/>
          <a:lstStyle/>
          <a:p>
            <a:fld id="{03DC2DEF-D2FE-4B45-ABA4-9F153FD1C98A}" type="slidenum">
              <a:rPr lang="en-US" smtClean="0"/>
              <a:t>7</a:t>
            </a:fld>
            <a:endParaRPr lang="en-US" dirty="0"/>
          </a:p>
        </p:txBody>
      </p:sp>
      <p:pic>
        <p:nvPicPr>
          <p:cNvPr id="4" name="Picture 3">
            <a:extLst>
              <a:ext uri="{FF2B5EF4-FFF2-40B4-BE49-F238E27FC236}">
                <a16:creationId xmlns:a16="http://schemas.microsoft.com/office/drawing/2014/main" id="{FD675EB1-E2E2-1EF1-7D98-89BF787F14C8}"/>
              </a:ext>
            </a:extLst>
          </p:cNvPr>
          <p:cNvPicPr>
            <a:picLocks noChangeAspect="1"/>
          </p:cNvPicPr>
          <p:nvPr/>
        </p:nvPicPr>
        <p:blipFill>
          <a:blip r:embed="rId10"/>
          <a:srcRect l="-102" t="-654" r="-128" b="-10"/>
          <a:stretch>
            <a:fillRect/>
          </a:stretch>
        </p:blipFill>
        <p:spPr>
          <a:xfrm>
            <a:off x="135146" y="49348"/>
            <a:ext cx="11921707" cy="6641433"/>
          </a:xfrm>
          <a:prstGeom prst="rect">
            <a:avLst/>
          </a:prstGeom>
        </p:spPr>
      </p:pic>
    </p:spTree>
    <p:extLst>
      <p:ext uri="{BB962C8B-B14F-4D97-AF65-F5344CB8AC3E}">
        <p14:creationId xmlns:p14="http://schemas.microsoft.com/office/powerpoint/2010/main" val="116306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37BAB-2582-E493-BFDA-A8562A61192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0C108E4-CC1C-E36B-8C31-79A1B826D070}"/>
              </a:ext>
            </a:extLst>
          </p:cNvPr>
          <p:cNvSpPr>
            <a:spLocks noGrp="1"/>
          </p:cNvSpPr>
          <p:nvPr>
            <p:ph type="title"/>
          </p:nvPr>
        </p:nvSpPr>
        <p:spPr/>
        <p:txBody>
          <a:bodyPr/>
          <a:lstStyle/>
          <a:p>
            <a:r>
              <a:rPr lang="en-IN" dirty="0"/>
              <a:t>Training the Network</a:t>
            </a:r>
            <a:endParaRPr lang="en-US" dirty="0"/>
          </a:p>
        </p:txBody>
      </p:sp>
      <p:sp>
        <p:nvSpPr>
          <p:cNvPr id="6" name="Content Placeholder 5">
            <a:extLst>
              <a:ext uri="{FF2B5EF4-FFF2-40B4-BE49-F238E27FC236}">
                <a16:creationId xmlns:a16="http://schemas.microsoft.com/office/drawing/2014/main" id="{B791FC83-A1C3-F0C2-6B22-2D85C3F65846}"/>
              </a:ext>
            </a:extLst>
          </p:cNvPr>
          <p:cNvSpPr>
            <a:spLocks noGrp="1"/>
          </p:cNvSpPr>
          <p:nvPr>
            <p:ph sz="half" idx="1"/>
          </p:nvPr>
        </p:nvSpPr>
        <p:spPr/>
        <p:txBody>
          <a:bodyPr>
            <a:normAutofit/>
          </a:bodyPr>
          <a:lstStyle/>
          <a:p>
            <a:pPr marL="0" indent="0">
              <a:buNone/>
            </a:pPr>
            <a:r>
              <a:rPr lang="en-US" b="1" dirty="0"/>
              <a:t>Training the Network</a:t>
            </a:r>
            <a:r>
              <a:rPr lang="en-US" dirty="0"/>
              <a:t> is the process of teaching a neural network to make accurate predictions by adjusting its weights and biases. It starts with a </a:t>
            </a:r>
            <a:r>
              <a:rPr lang="en-US" b="1" dirty="0"/>
              <a:t>forward pass</a:t>
            </a:r>
            <a:r>
              <a:rPr lang="en-US" dirty="0"/>
              <a:t>, where input data flows through the network to produce an output. Then a </a:t>
            </a:r>
            <a:r>
              <a:rPr lang="en-US" b="1" dirty="0"/>
              <a:t>loss function</a:t>
            </a:r>
            <a:r>
              <a:rPr lang="en-US" dirty="0"/>
              <a:t> measures the error between predicted and actual results. Using </a:t>
            </a:r>
            <a:r>
              <a:rPr lang="en-US" b="1" dirty="0"/>
              <a:t>backpropagation</a:t>
            </a:r>
            <a:r>
              <a:rPr lang="en-US" dirty="0"/>
              <a:t>, </a:t>
            </a:r>
          </a:p>
        </p:txBody>
      </p:sp>
      <p:sp>
        <p:nvSpPr>
          <p:cNvPr id="7" name="Content Placeholder 6">
            <a:extLst>
              <a:ext uri="{FF2B5EF4-FFF2-40B4-BE49-F238E27FC236}">
                <a16:creationId xmlns:a16="http://schemas.microsoft.com/office/drawing/2014/main" id="{E59A8B25-67AD-8D83-0D79-1FF36F9DF547}"/>
              </a:ext>
            </a:extLst>
          </p:cNvPr>
          <p:cNvSpPr>
            <a:spLocks noGrp="1"/>
          </p:cNvSpPr>
          <p:nvPr>
            <p:ph sz="half" idx="2"/>
          </p:nvPr>
        </p:nvSpPr>
        <p:spPr/>
        <p:txBody>
          <a:bodyPr/>
          <a:lstStyle/>
          <a:p>
            <a:pPr marL="0" indent="0">
              <a:buNone/>
            </a:pPr>
            <a:r>
              <a:rPr lang="en-US" dirty="0"/>
              <a:t>the network calculates gradients of this error. Finally, an </a:t>
            </a:r>
            <a:r>
              <a:rPr lang="en-US" b="1" dirty="0"/>
              <a:t>optimizer</a:t>
            </a:r>
            <a:r>
              <a:rPr lang="en-US" dirty="0"/>
              <a:t> updates the weights to minimize the loss. This cycle repeats for many </a:t>
            </a:r>
            <a:r>
              <a:rPr lang="en-US" b="1" dirty="0"/>
              <a:t>epochs</a:t>
            </a:r>
            <a:r>
              <a:rPr lang="en-US" dirty="0"/>
              <a:t> until the model learns meaningful patterns from the data.</a:t>
            </a:r>
          </a:p>
        </p:txBody>
      </p:sp>
      <p:sp>
        <p:nvSpPr>
          <p:cNvPr id="3" name="Slide Number Placeholder 2">
            <a:extLst>
              <a:ext uri="{FF2B5EF4-FFF2-40B4-BE49-F238E27FC236}">
                <a16:creationId xmlns:a16="http://schemas.microsoft.com/office/drawing/2014/main" id="{85D3BD0E-81C2-5B3E-19FD-D50EFAEB0906}"/>
              </a:ext>
            </a:extLst>
          </p:cNvPr>
          <p:cNvSpPr>
            <a:spLocks noGrp="1"/>
          </p:cNvSpPr>
          <p:nvPr>
            <p:ph type="sldNum" sz="quarter" idx="12"/>
          </p:nvPr>
        </p:nvSpPr>
        <p:spPr/>
        <p:txBody>
          <a:bodyPr/>
          <a:lstStyle/>
          <a:p>
            <a:fld id="{03DC2DEF-D2FE-4B45-ABA4-9F153FD1C98A}" type="slidenum">
              <a:rPr lang="en-US" smtClean="0"/>
              <a:t>8</a:t>
            </a:fld>
            <a:endParaRPr lang="en-US" dirty="0"/>
          </a:p>
        </p:txBody>
      </p:sp>
      <p:pic>
        <p:nvPicPr>
          <p:cNvPr id="11" name="Picture Placeholder 12">
            <a:extLst>
              <a:ext uri="{FF2B5EF4-FFF2-40B4-BE49-F238E27FC236}">
                <a16:creationId xmlns:a16="http://schemas.microsoft.com/office/drawing/2014/main" id="{1E27C79F-2A79-120E-008E-930B5E113C3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l="48757" t="-231" r="16551" b="231"/>
          <a:stretch/>
        </p:blipFill>
        <p:spPr>
          <a:xfrm>
            <a:off x="3967163" y="1233488"/>
            <a:ext cx="4257675" cy="5148262"/>
          </a:xfrm>
        </p:spPr>
      </p:pic>
    </p:spTree>
    <p:extLst>
      <p:ext uri="{BB962C8B-B14F-4D97-AF65-F5344CB8AC3E}">
        <p14:creationId xmlns:p14="http://schemas.microsoft.com/office/powerpoint/2010/main" val="429236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95339E7E-14EB-4886-A417-E9C84CA1E342}"/>
              </a:ext>
              <a:ext uri="{C183D7F6-B498-43B3-948B-1728B52AA6E4}">
                <adec:decorative xmlns:adec="http://schemas.microsoft.com/office/drawing/2017/decorative" val="1"/>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9</a:t>
            </a:fld>
            <a:endParaRPr lang="en-US" dirty="0"/>
          </a:p>
        </p:txBody>
      </p:sp>
      <p:sp>
        <p:nvSpPr>
          <p:cNvPr id="6" name="Picture Placeholder 3">
            <a:extLst>
              <a:ext uri="{FF2B5EF4-FFF2-40B4-BE49-F238E27FC236}">
                <a16:creationId xmlns:a16="http://schemas.microsoft.com/office/drawing/2014/main" id="{D14FCE4F-2371-94B4-4403-9D4303CA1C8A}"/>
              </a:ext>
            </a:extLst>
          </p:cNvPr>
          <p:cNvSpPr>
            <a:spLocks noGrp="1"/>
          </p:cNvSpPr>
          <p:nvPr>
            <p:ph type="title" idx="4294967295"/>
          </p:nvPr>
        </p:nvSpPr>
        <p:spPr>
          <a:xfrm>
            <a:off x="311150" y="2001838"/>
            <a:ext cx="5485801" cy="4217807"/>
          </a:xfrm>
        </p:spPr>
        <p:txBody>
          <a:bodyPr>
            <a:normAutofit fontScale="90000"/>
          </a:bodyPr>
          <a:lstStyle/>
          <a:p>
            <a:r>
              <a:rPr lang="en-US" sz="4000" dirty="0">
                <a:solidFill>
                  <a:schemeClr val="accent1">
                    <a:lumMod val="60000"/>
                    <a:lumOff val="40000"/>
                  </a:schemeClr>
                </a:solidFill>
              </a:rPr>
              <a:t>Conclusion:</a:t>
            </a:r>
            <a:br>
              <a:rPr lang="en-US" sz="2700" dirty="0"/>
            </a:br>
            <a:r>
              <a:rPr lang="en-US" sz="2700" dirty="0"/>
              <a:t>Training a neural network is an iterative process where data is passed through the network (forward pass), errors are calculated using a loss function, and weights are adjusted through backpropagation with the help of an optimizer. By repeating this cycle over many epochs, the network gradually learns patterns in the data and improves its prediction accuracy</a:t>
            </a:r>
            <a:r>
              <a:rPr lang="en-US" dirty="0"/>
              <a:t>.</a:t>
            </a:r>
            <a:endParaRPr lang="en-IN" dirty="0"/>
          </a:p>
        </p:txBody>
      </p:sp>
    </p:spTree>
    <p:extLst>
      <p:ext uri="{BB962C8B-B14F-4D97-AF65-F5344CB8AC3E}">
        <p14:creationId xmlns:p14="http://schemas.microsoft.com/office/powerpoint/2010/main" val="314967074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71</TotalTime>
  <Words>904</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Submitted by: R.yamini   -231fa18139 P.Manmohan -231fa18167 N.V.Chakri -231fa18442 K.Sai      -231fa18429   </vt:lpstr>
      <vt:lpstr>Deep Learning Neural Network Architecture </vt:lpstr>
      <vt:lpstr>Input Layer</vt:lpstr>
      <vt:lpstr>Hidden Layers and Output Layer:</vt:lpstr>
      <vt:lpstr>Forward Pass:</vt:lpstr>
      <vt:lpstr>PowerPoint Presentation</vt:lpstr>
      <vt:lpstr>Slide Title</vt:lpstr>
      <vt:lpstr>Training the Network</vt:lpstr>
      <vt:lpstr>Conclusion: Training a neural network is an iterative process where data is passed through the network (forward pass), errors are calculated using a loss function, and weights are adjusted through backpropagation with the help of an optimizer. By repeating this cycle over many epochs, the network gradually learns patterns in the data and improves its prediction accuracy.</vt:lpstr>
      <vt:lpstr>Slide Title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Gowtham Chowdary</dc:creator>
  <cp:lastModifiedBy>Gowtham Chowdary</cp:lastModifiedBy>
  <cp:revision>3</cp:revision>
  <dcterms:created xsi:type="dcterms:W3CDTF">2025-09-02T14:50:06Z</dcterms:created>
  <dcterms:modified xsi:type="dcterms:W3CDTF">2025-09-03T18:31:11Z</dcterms:modified>
</cp:coreProperties>
</file>