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3" r:id="rId1"/>
  </p:sldMasterIdLst>
  <p:sldIdLst>
    <p:sldId id="256" r:id="rId2"/>
    <p:sldId id="257" r:id="rId3"/>
    <p:sldId id="262" r:id="rId4"/>
    <p:sldId id="258" r:id="rId5"/>
    <p:sldId id="267" r:id="rId6"/>
    <p:sldId id="263" r:id="rId7"/>
    <p:sldId id="259" r:id="rId8"/>
    <p:sldId id="265" r:id="rId9"/>
    <p:sldId id="268" r:id="rId10"/>
    <p:sldId id="269" r:id="rId11"/>
    <p:sldId id="260" r:id="rId12"/>
    <p:sldId id="264" r:id="rId13"/>
    <p:sldId id="270"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A8DEED-4492-4D66-9102-DEAA125DA6DB}" v="22" dt="2023-11-06T14:37:12.7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wtham K" userId="baf8dad7725c7039" providerId="LiveId" clId="{8AA8DEED-4492-4D66-9102-DEAA125DA6DB}"/>
    <pc:docChg chg="undo redo custSel addSld delSld modSld sldOrd">
      <pc:chgData name="Gowtham K" userId="baf8dad7725c7039" providerId="LiveId" clId="{8AA8DEED-4492-4D66-9102-DEAA125DA6DB}" dt="2023-11-06T14:45:01.571" v="597" actId="1076"/>
      <pc:docMkLst>
        <pc:docMk/>
      </pc:docMkLst>
      <pc:sldChg chg="modSp mod">
        <pc:chgData name="Gowtham K" userId="baf8dad7725c7039" providerId="LiveId" clId="{8AA8DEED-4492-4D66-9102-DEAA125DA6DB}" dt="2023-11-01T15:17:10.119" v="21" actId="20577"/>
        <pc:sldMkLst>
          <pc:docMk/>
          <pc:sldMk cId="3514966413" sldId="256"/>
        </pc:sldMkLst>
        <pc:spChg chg="mod">
          <ac:chgData name="Gowtham K" userId="baf8dad7725c7039" providerId="LiveId" clId="{8AA8DEED-4492-4D66-9102-DEAA125DA6DB}" dt="2023-11-01T15:17:10.119" v="21" actId="20577"/>
          <ac:spMkLst>
            <pc:docMk/>
            <pc:sldMk cId="3514966413" sldId="256"/>
            <ac:spMk id="2" creationId="{95410C48-0323-7E6E-F46E-21EAC2437595}"/>
          </ac:spMkLst>
        </pc:spChg>
      </pc:sldChg>
      <pc:sldChg chg="modSp">
        <pc:chgData name="Gowtham K" userId="baf8dad7725c7039" providerId="LiveId" clId="{8AA8DEED-4492-4D66-9102-DEAA125DA6DB}" dt="2023-11-01T16:48:35.174" v="132"/>
        <pc:sldMkLst>
          <pc:docMk/>
          <pc:sldMk cId="3628288982" sldId="257"/>
        </pc:sldMkLst>
        <pc:spChg chg="mod">
          <ac:chgData name="Gowtham K" userId="baf8dad7725c7039" providerId="LiveId" clId="{8AA8DEED-4492-4D66-9102-DEAA125DA6DB}" dt="2023-11-01T16:48:35.174" v="132"/>
          <ac:spMkLst>
            <pc:docMk/>
            <pc:sldMk cId="3628288982" sldId="257"/>
            <ac:spMk id="3" creationId="{7467D35F-BA7E-971D-CE86-7C454F2EACF0}"/>
          </ac:spMkLst>
        </pc:spChg>
      </pc:sldChg>
      <pc:sldChg chg="modSp mod">
        <pc:chgData name="Gowtham K" userId="baf8dad7725c7039" providerId="LiveId" clId="{8AA8DEED-4492-4D66-9102-DEAA125DA6DB}" dt="2023-11-06T14:19:41.336" v="479" actId="1076"/>
        <pc:sldMkLst>
          <pc:docMk/>
          <pc:sldMk cId="2657156739" sldId="258"/>
        </pc:sldMkLst>
        <pc:spChg chg="mod">
          <ac:chgData name="Gowtham K" userId="baf8dad7725c7039" providerId="LiveId" clId="{8AA8DEED-4492-4D66-9102-DEAA125DA6DB}" dt="2023-11-06T14:19:41.336" v="479" actId="1076"/>
          <ac:spMkLst>
            <pc:docMk/>
            <pc:sldMk cId="2657156739" sldId="258"/>
            <ac:spMk id="2" creationId="{C30152F6-CE43-6A55-7C51-62C97002F1CD}"/>
          </ac:spMkLst>
        </pc:spChg>
        <pc:spChg chg="mod">
          <ac:chgData name="Gowtham K" userId="baf8dad7725c7039" providerId="LiveId" clId="{8AA8DEED-4492-4D66-9102-DEAA125DA6DB}" dt="2023-11-01T16:28:29.115" v="82" actId="108"/>
          <ac:spMkLst>
            <pc:docMk/>
            <pc:sldMk cId="2657156739" sldId="258"/>
            <ac:spMk id="3" creationId="{91C14336-C653-1C94-BA51-E80A95889041}"/>
          </ac:spMkLst>
        </pc:spChg>
      </pc:sldChg>
      <pc:sldChg chg="addSp delSp modSp mod">
        <pc:chgData name="Gowtham K" userId="baf8dad7725c7039" providerId="LiveId" clId="{8AA8DEED-4492-4D66-9102-DEAA125DA6DB}" dt="2023-11-06T14:20:13.446" v="485" actId="1076"/>
        <pc:sldMkLst>
          <pc:docMk/>
          <pc:sldMk cId="1609393386" sldId="259"/>
        </pc:sldMkLst>
        <pc:spChg chg="del">
          <ac:chgData name="Gowtham K" userId="baf8dad7725c7039" providerId="LiveId" clId="{8AA8DEED-4492-4D66-9102-DEAA125DA6DB}" dt="2023-11-01T17:17:03.596" v="274" actId="21"/>
          <ac:spMkLst>
            <pc:docMk/>
            <pc:sldMk cId="1609393386" sldId="259"/>
            <ac:spMk id="2" creationId="{DB482F5A-479B-E273-61E5-869950975AA1}"/>
          </ac:spMkLst>
        </pc:spChg>
        <pc:spChg chg="mod">
          <ac:chgData name="Gowtham K" userId="baf8dad7725c7039" providerId="LiveId" clId="{8AA8DEED-4492-4D66-9102-DEAA125DA6DB}" dt="2023-11-01T17:25:55.610" v="326" actId="1076"/>
          <ac:spMkLst>
            <pc:docMk/>
            <pc:sldMk cId="1609393386" sldId="259"/>
            <ac:spMk id="3" creationId="{A21389E0-6373-8CE7-16ED-D8B980CB0C9A}"/>
          </ac:spMkLst>
        </pc:spChg>
        <pc:spChg chg="add del mod">
          <ac:chgData name="Gowtham K" userId="baf8dad7725c7039" providerId="LiveId" clId="{8AA8DEED-4492-4D66-9102-DEAA125DA6DB}" dt="2023-11-06T14:20:13.446" v="485" actId="1076"/>
          <ac:spMkLst>
            <pc:docMk/>
            <pc:sldMk cId="1609393386" sldId="259"/>
            <ac:spMk id="5" creationId="{75ECC80C-7CBC-7BEF-4EA7-438E48E86348}"/>
          </ac:spMkLst>
        </pc:spChg>
        <pc:picChg chg="add mod">
          <ac:chgData name="Gowtham K" userId="baf8dad7725c7039" providerId="LiveId" clId="{8AA8DEED-4492-4D66-9102-DEAA125DA6DB}" dt="2023-11-01T17:25:26.523" v="325" actId="1076"/>
          <ac:picMkLst>
            <pc:docMk/>
            <pc:sldMk cId="1609393386" sldId="259"/>
            <ac:picMk id="7" creationId="{B33AF2E8-15B4-2531-B889-31B6024FE5DB}"/>
          </ac:picMkLst>
        </pc:picChg>
      </pc:sldChg>
      <pc:sldChg chg="modSp mod">
        <pc:chgData name="Gowtham K" userId="baf8dad7725c7039" providerId="LiveId" clId="{8AA8DEED-4492-4D66-9102-DEAA125DA6DB}" dt="2023-11-06T14:20:18.209" v="486" actId="1076"/>
        <pc:sldMkLst>
          <pc:docMk/>
          <pc:sldMk cId="1454159094" sldId="260"/>
        </pc:sldMkLst>
        <pc:spChg chg="mod">
          <ac:chgData name="Gowtham K" userId="baf8dad7725c7039" providerId="LiveId" clId="{8AA8DEED-4492-4D66-9102-DEAA125DA6DB}" dt="2023-11-01T17:52:43.793" v="451" actId="2711"/>
          <ac:spMkLst>
            <pc:docMk/>
            <pc:sldMk cId="1454159094" sldId="260"/>
            <ac:spMk id="3" creationId="{11A63FE5-1E98-9B6D-685D-96BF4329BCE1}"/>
          </ac:spMkLst>
        </pc:spChg>
        <pc:spChg chg="mod">
          <ac:chgData name="Gowtham K" userId="baf8dad7725c7039" providerId="LiveId" clId="{8AA8DEED-4492-4D66-9102-DEAA125DA6DB}" dt="2023-11-06T14:20:18.209" v="486" actId="1076"/>
          <ac:spMkLst>
            <pc:docMk/>
            <pc:sldMk cId="1454159094" sldId="260"/>
            <ac:spMk id="4" creationId="{DA7A8D32-038A-784F-FB69-B1E00155EDD7}"/>
          </ac:spMkLst>
        </pc:spChg>
      </pc:sldChg>
      <pc:sldChg chg="addSp modSp mod">
        <pc:chgData name="Gowtham K" userId="baf8dad7725c7039" providerId="LiveId" clId="{8AA8DEED-4492-4D66-9102-DEAA125DA6DB}" dt="2023-11-06T14:43:56.409" v="583" actId="108"/>
        <pc:sldMkLst>
          <pc:docMk/>
          <pc:sldMk cId="631958228" sldId="261"/>
        </pc:sldMkLst>
        <pc:spChg chg="mod">
          <ac:chgData name="Gowtham K" userId="baf8dad7725c7039" providerId="LiveId" clId="{8AA8DEED-4492-4D66-9102-DEAA125DA6DB}" dt="2023-11-06T14:43:56.409" v="583" actId="108"/>
          <ac:spMkLst>
            <pc:docMk/>
            <pc:sldMk cId="631958228" sldId="261"/>
            <ac:spMk id="2" creationId="{972A9E7F-A2B2-753C-25BB-E6C7E8C7F71C}"/>
          </ac:spMkLst>
        </pc:spChg>
        <pc:spChg chg="mod">
          <ac:chgData name="Gowtham K" userId="baf8dad7725c7039" providerId="LiveId" clId="{8AA8DEED-4492-4D66-9102-DEAA125DA6DB}" dt="2023-11-06T14:25:07.580" v="489" actId="108"/>
          <ac:spMkLst>
            <pc:docMk/>
            <pc:sldMk cId="631958228" sldId="261"/>
            <ac:spMk id="4" creationId="{C8CA72FB-8B9E-1EE8-31D7-151CDBF811C4}"/>
          </ac:spMkLst>
        </pc:spChg>
        <pc:picChg chg="add mod">
          <ac:chgData name="Gowtham K" userId="baf8dad7725c7039" providerId="LiveId" clId="{8AA8DEED-4492-4D66-9102-DEAA125DA6DB}" dt="2023-11-06T14:16:13.719" v="463" actId="14100"/>
          <ac:picMkLst>
            <pc:docMk/>
            <pc:sldMk cId="631958228" sldId="261"/>
            <ac:picMk id="5" creationId="{C6E60F74-E4A1-FCF9-9E2D-88816BD5608B}"/>
          </ac:picMkLst>
        </pc:picChg>
      </pc:sldChg>
      <pc:sldChg chg="addSp delSp modSp new mod ord">
        <pc:chgData name="Gowtham K" userId="baf8dad7725c7039" providerId="LiveId" clId="{8AA8DEED-4492-4D66-9102-DEAA125DA6DB}" dt="2023-11-06T14:34:10.610" v="532"/>
        <pc:sldMkLst>
          <pc:docMk/>
          <pc:sldMk cId="3404126160" sldId="262"/>
        </pc:sldMkLst>
        <pc:spChg chg="mod">
          <ac:chgData name="Gowtham K" userId="baf8dad7725c7039" providerId="LiveId" clId="{8AA8DEED-4492-4D66-9102-DEAA125DA6DB}" dt="2023-11-06T14:19:49.829" v="481" actId="1076"/>
          <ac:spMkLst>
            <pc:docMk/>
            <pc:sldMk cId="3404126160" sldId="262"/>
            <ac:spMk id="2" creationId="{B617CB7A-0991-39E0-DF86-F6A21BEFB1DD}"/>
          </ac:spMkLst>
        </pc:spChg>
        <pc:spChg chg="mod">
          <ac:chgData name="Gowtham K" userId="baf8dad7725c7039" providerId="LiveId" clId="{8AA8DEED-4492-4D66-9102-DEAA125DA6DB}" dt="2023-11-01T16:58:06.558" v="193" actId="1076"/>
          <ac:spMkLst>
            <pc:docMk/>
            <pc:sldMk cId="3404126160" sldId="262"/>
            <ac:spMk id="3" creationId="{2CB73C71-3CB5-B887-D343-CDE65DE470DE}"/>
          </ac:spMkLst>
        </pc:spChg>
        <pc:spChg chg="add mod">
          <ac:chgData name="Gowtham K" userId="baf8dad7725c7039" providerId="LiveId" clId="{8AA8DEED-4492-4D66-9102-DEAA125DA6DB}" dt="2023-11-01T16:49:54.689" v="155" actId="20577"/>
          <ac:spMkLst>
            <pc:docMk/>
            <pc:sldMk cId="3404126160" sldId="262"/>
            <ac:spMk id="5" creationId="{3DEF95A6-2D8C-A3AE-B216-90C4B49E468A}"/>
          </ac:spMkLst>
        </pc:spChg>
        <pc:spChg chg="add mod">
          <ac:chgData name="Gowtham K" userId="baf8dad7725c7039" providerId="LiveId" clId="{8AA8DEED-4492-4D66-9102-DEAA125DA6DB}" dt="2023-11-01T16:51:15.636" v="163" actId="12"/>
          <ac:spMkLst>
            <pc:docMk/>
            <pc:sldMk cId="3404126160" sldId="262"/>
            <ac:spMk id="7" creationId="{7FCB1796-ACF7-9BC2-C46E-9764F8E28961}"/>
          </ac:spMkLst>
        </pc:spChg>
        <pc:spChg chg="add del mod">
          <ac:chgData name="Gowtham K" userId="baf8dad7725c7039" providerId="LiveId" clId="{8AA8DEED-4492-4D66-9102-DEAA125DA6DB}" dt="2023-11-01T16:50:28.508" v="158" actId="21"/>
          <ac:spMkLst>
            <pc:docMk/>
            <pc:sldMk cId="3404126160" sldId="262"/>
            <ac:spMk id="9" creationId="{DBD7EA8A-B770-3706-3D1C-183C69E21569}"/>
          </ac:spMkLst>
        </pc:spChg>
      </pc:sldChg>
      <pc:sldChg chg="addSp delSp modSp new mod">
        <pc:chgData name="Gowtham K" userId="baf8dad7725c7039" providerId="LiveId" clId="{8AA8DEED-4492-4D66-9102-DEAA125DA6DB}" dt="2023-11-06T14:20:03.658" v="484" actId="1076"/>
        <pc:sldMkLst>
          <pc:docMk/>
          <pc:sldMk cId="2349026436" sldId="263"/>
        </pc:sldMkLst>
        <pc:spChg chg="mod">
          <ac:chgData name="Gowtham K" userId="baf8dad7725c7039" providerId="LiveId" clId="{8AA8DEED-4492-4D66-9102-DEAA125DA6DB}" dt="2023-11-06T14:20:03.658" v="484" actId="1076"/>
          <ac:spMkLst>
            <pc:docMk/>
            <pc:sldMk cId="2349026436" sldId="263"/>
            <ac:spMk id="2" creationId="{1D555272-A2F2-EA76-C9ED-4A268570287F}"/>
          </ac:spMkLst>
        </pc:spChg>
        <pc:spChg chg="add del">
          <ac:chgData name="Gowtham K" userId="baf8dad7725c7039" providerId="LiveId" clId="{8AA8DEED-4492-4D66-9102-DEAA125DA6DB}" dt="2023-11-01T16:59:44.040" v="201" actId="931"/>
          <ac:spMkLst>
            <pc:docMk/>
            <pc:sldMk cId="2349026436" sldId="263"/>
            <ac:spMk id="3" creationId="{D44A1D68-C81B-56A8-679A-D907ECB06BCC}"/>
          </ac:spMkLst>
        </pc:spChg>
        <pc:spChg chg="add mod">
          <ac:chgData name="Gowtham K" userId="baf8dad7725c7039" providerId="LiveId" clId="{8AA8DEED-4492-4D66-9102-DEAA125DA6DB}" dt="2023-11-01T17:15:44.579" v="271" actId="1076"/>
          <ac:spMkLst>
            <pc:docMk/>
            <pc:sldMk cId="2349026436" sldId="263"/>
            <ac:spMk id="9" creationId="{0FCA3BF6-3C32-3457-B7BE-D1C529D6A7AF}"/>
          </ac:spMkLst>
        </pc:spChg>
        <pc:spChg chg="add del mod">
          <ac:chgData name="Gowtham K" userId="baf8dad7725c7039" providerId="LiveId" clId="{8AA8DEED-4492-4D66-9102-DEAA125DA6DB}" dt="2023-11-01T17:04:49.398" v="242" actId="22"/>
          <ac:spMkLst>
            <pc:docMk/>
            <pc:sldMk cId="2349026436" sldId="263"/>
            <ac:spMk id="13" creationId="{E2992B01-D972-C91C-82AB-D639FEE9BDEF}"/>
          </ac:spMkLst>
        </pc:spChg>
        <pc:spChg chg="add mod">
          <ac:chgData name="Gowtham K" userId="baf8dad7725c7039" providerId="LiveId" clId="{8AA8DEED-4492-4D66-9102-DEAA125DA6DB}" dt="2023-11-01T17:15:49.609" v="272" actId="1076"/>
          <ac:spMkLst>
            <pc:docMk/>
            <pc:sldMk cId="2349026436" sldId="263"/>
            <ac:spMk id="15" creationId="{7BE2CC65-DED3-2DB2-DA05-E40E175E6F01}"/>
          </ac:spMkLst>
        </pc:spChg>
        <pc:picChg chg="add del mod">
          <ac:chgData name="Gowtham K" userId="baf8dad7725c7039" providerId="LiveId" clId="{8AA8DEED-4492-4D66-9102-DEAA125DA6DB}" dt="2023-11-01T16:59:32.990" v="200" actId="931"/>
          <ac:picMkLst>
            <pc:docMk/>
            <pc:sldMk cId="2349026436" sldId="263"/>
            <ac:picMk id="5" creationId="{AD5995C9-B5A2-AD3F-327D-DC504B990693}"/>
          </ac:picMkLst>
        </pc:picChg>
        <pc:picChg chg="add mod">
          <ac:chgData name="Gowtham K" userId="baf8dad7725c7039" providerId="LiveId" clId="{8AA8DEED-4492-4D66-9102-DEAA125DA6DB}" dt="2023-11-01T17:15:40.409" v="270" actId="1076"/>
          <ac:picMkLst>
            <pc:docMk/>
            <pc:sldMk cId="2349026436" sldId="263"/>
            <ac:picMk id="7" creationId="{0174777D-B40B-0F76-7D73-2A7DB04B3493}"/>
          </ac:picMkLst>
        </pc:picChg>
        <pc:picChg chg="add del mod">
          <ac:chgData name="Gowtham K" userId="baf8dad7725c7039" providerId="LiveId" clId="{8AA8DEED-4492-4D66-9102-DEAA125DA6DB}" dt="2023-11-01T17:04:06.926" v="232"/>
          <ac:picMkLst>
            <pc:docMk/>
            <pc:sldMk cId="2349026436" sldId="263"/>
            <ac:picMk id="10" creationId="{AC42EB7F-9382-A1DC-348A-C125DB5E7B7F}"/>
          </ac:picMkLst>
        </pc:picChg>
        <pc:picChg chg="add del mod">
          <ac:chgData name="Gowtham K" userId="baf8dad7725c7039" providerId="LiveId" clId="{8AA8DEED-4492-4D66-9102-DEAA125DA6DB}" dt="2023-11-01T17:04:18.260" v="234"/>
          <ac:picMkLst>
            <pc:docMk/>
            <pc:sldMk cId="2349026436" sldId="263"/>
            <ac:picMk id="11" creationId="{DB7AB35E-FE81-A07F-8714-8D4E9F5EEC34}"/>
          </ac:picMkLst>
        </pc:picChg>
        <pc:picChg chg="add del mod">
          <ac:chgData name="Gowtham K" userId="baf8dad7725c7039" providerId="LiveId" clId="{8AA8DEED-4492-4D66-9102-DEAA125DA6DB}" dt="2023-11-01T17:14:40.027" v="261" actId="21"/>
          <ac:picMkLst>
            <pc:docMk/>
            <pc:sldMk cId="2349026436" sldId="263"/>
            <ac:picMk id="16" creationId="{3B1AB9D0-8564-6C38-30A4-25C6CCFF9384}"/>
          </ac:picMkLst>
        </pc:picChg>
        <pc:picChg chg="add mod">
          <ac:chgData name="Gowtham K" userId="baf8dad7725c7039" providerId="LiveId" clId="{8AA8DEED-4492-4D66-9102-DEAA125DA6DB}" dt="2023-11-01T17:15:50.790" v="273" actId="1076"/>
          <ac:picMkLst>
            <pc:docMk/>
            <pc:sldMk cId="2349026436" sldId="263"/>
            <ac:picMk id="18" creationId="{499C5CCF-2CD5-A17E-4E5E-BB87613812DF}"/>
          </ac:picMkLst>
        </pc:picChg>
      </pc:sldChg>
      <pc:sldChg chg="addSp delSp modSp new del mod">
        <pc:chgData name="Gowtham K" userId="baf8dad7725c7039" providerId="LiveId" clId="{8AA8DEED-4492-4D66-9102-DEAA125DA6DB}" dt="2023-11-01T16:57:53.534" v="191" actId="680"/>
        <pc:sldMkLst>
          <pc:docMk/>
          <pc:sldMk cId="3092143103" sldId="263"/>
        </pc:sldMkLst>
        <pc:spChg chg="add del mod">
          <ac:chgData name="Gowtham K" userId="baf8dad7725c7039" providerId="LiveId" clId="{8AA8DEED-4492-4D66-9102-DEAA125DA6DB}" dt="2023-11-01T16:57:46.812" v="188" actId="1076"/>
          <ac:spMkLst>
            <pc:docMk/>
            <pc:sldMk cId="3092143103" sldId="263"/>
            <ac:spMk id="2" creationId="{63B870F2-B88B-AD76-AF8C-3E6CD0D49082}"/>
          </ac:spMkLst>
        </pc:spChg>
        <pc:spChg chg="add del mod">
          <ac:chgData name="Gowtham K" userId="baf8dad7725c7039" providerId="LiveId" clId="{8AA8DEED-4492-4D66-9102-DEAA125DA6DB}" dt="2023-11-01T16:57:50.624" v="190" actId="1076"/>
          <ac:spMkLst>
            <pc:docMk/>
            <pc:sldMk cId="3092143103" sldId="263"/>
            <ac:spMk id="3" creationId="{456403CF-2BF1-2F93-679F-4876D940A7F9}"/>
          </ac:spMkLst>
        </pc:spChg>
        <pc:picChg chg="add del mod">
          <ac:chgData name="Gowtham K" userId="baf8dad7725c7039" providerId="LiveId" clId="{8AA8DEED-4492-4D66-9102-DEAA125DA6DB}" dt="2023-11-01T16:57:49.487" v="189" actId="931"/>
          <ac:picMkLst>
            <pc:docMk/>
            <pc:sldMk cId="3092143103" sldId="263"/>
            <ac:picMk id="5" creationId="{59E07D17-582A-2212-856A-71455C1FBB78}"/>
          </ac:picMkLst>
        </pc:picChg>
      </pc:sldChg>
      <pc:sldChg chg="addSp modSp new mod">
        <pc:chgData name="Gowtham K" userId="baf8dad7725c7039" providerId="LiveId" clId="{8AA8DEED-4492-4D66-9102-DEAA125DA6DB}" dt="2023-11-06T14:43:35.212" v="582" actId="108"/>
        <pc:sldMkLst>
          <pc:docMk/>
          <pc:sldMk cId="2654236471" sldId="264"/>
        </pc:sldMkLst>
        <pc:spChg chg="mod">
          <ac:chgData name="Gowtham K" userId="baf8dad7725c7039" providerId="LiveId" clId="{8AA8DEED-4492-4D66-9102-DEAA125DA6DB}" dt="2023-11-06T14:43:35.212" v="582" actId="108"/>
          <ac:spMkLst>
            <pc:docMk/>
            <pc:sldMk cId="2654236471" sldId="264"/>
            <ac:spMk id="2" creationId="{AEFFC206-C7D4-AA75-2972-4D8B3D2CC293}"/>
          </ac:spMkLst>
        </pc:spChg>
        <pc:spChg chg="mod">
          <ac:chgData name="Gowtham K" userId="baf8dad7725c7039" providerId="LiveId" clId="{8AA8DEED-4492-4D66-9102-DEAA125DA6DB}" dt="2023-11-06T14:27:23.525" v="494" actId="1076"/>
          <ac:spMkLst>
            <pc:docMk/>
            <pc:sldMk cId="2654236471" sldId="264"/>
            <ac:spMk id="3" creationId="{2ED64559-6007-4FDB-7CA3-1EBF2B706EB7}"/>
          </ac:spMkLst>
        </pc:spChg>
        <pc:spChg chg="add mod">
          <ac:chgData name="Gowtham K" userId="baf8dad7725c7039" providerId="LiveId" clId="{8AA8DEED-4492-4D66-9102-DEAA125DA6DB}" dt="2023-11-06T14:32:17.349" v="519" actId="1076"/>
          <ac:spMkLst>
            <pc:docMk/>
            <pc:sldMk cId="2654236471" sldId="264"/>
            <ac:spMk id="6" creationId="{4DC275F0-7D9E-0DBA-9EF3-04C974DA2ED8}"/>
          </ac:spMkLst>
        </pc:spChg>
        <pc:spChg chg="add mod">
          <ac:chgData name="Gowtham K" userId="baf8dad7725c7039" providerId="LiveId" clId="{8AA8DEED-4492-4D66-9102-DEAA125DA6DB}" dt="2023-11-06T14:32:58.959" v="530" actId="108"/>
          <ac:spMkLst>
            <pc:docMk/>
            <pc:sldMk cId="2654236471" sldId="264"/>
            <ac:spMk id="7" creationId="{4E8586DE-49B1-30A8-6DE9-1B43A405A408}"/>
          </ac:spMkLst>
        </pc:spChg>
        <pc:picChg chg="add mod">
          <ac:chgData name="Gowtham K" userId="baf8dad7725c7039" providerId="LiveId" clId="{8AA8DEED-4492-4D66-9102-DEAA125DA6DB}" dt="2023-11-06T14:27:41.664" v="498" actId="1076"/>
          <ac:picMkLst>
            <pc:docMk/>
            <pc:sldMk cId="2654236471" sldId="264"/>
            <ac:picMk id="5" creationId="{BA8D3E6C-42D6-E906-4F82-B91FD4223314}"/>
          </ac:picMkLst>
        </pc:picChg>
      </pc:sldChg>
      <pc:sldChg chg="addSp delSp modSp new mod ord">
        <pc:chgData name="Gowtham K" userId="baf8dad7725c7039" providerId="LiveId" clId="{8AA8DEED-4492-4D66-9102-DEAA125DA6DB}" dt="2023-11-06T14:40:16.862" v="572" actId="20577"/>
        <pc:sldMkLst>
          <pc:docMk/>
          <pc:sldMk cId="494299908" sldId="265"/>
        </pc:sldMkLst>
        <pc:spChg chg="mod">
          <ac:chgData name="Gowtham K" userId="baf8dad7725c7039" providerId="LiveId" clId="{8AA8DEED-4492-4D66-9102-DEAA125DA6DB}" dt="2023-11-06T14:36:19.233" v="540" actId="14100"/>
          <ac:spMkLst>
            <pc:docMk/>
            <pc:sldMk cId="494299908" sldId="265"/>
            <ac:spMk id="2" creationId="{6BFB76BD-C89F-787F-8478-385C16DE0A4C}"/>
          </ac:spMkLst>
        </pc:spChg>
        <pc:spChg chg="del mod">
          <ac:chgData name="Gowtham K" userId="baf8dad7725c7039" providerId="LiveId" clId="{8AA8DEED-4492-4D66-9102-DEAA125DA6DB}" dt="2023-11-06T14:37:12.709" v="542" actId="931"/>
          <ac:spMkLst>
            <pc:docMk/>
            <pc:sldMk cId="494299908" sldId="265"/>
            <ac:spMk id="3" creationId="{A705C720-0457-AF76-AEAC-8C92E19D6219}"/>
          </ac:spMkLst>
        </pc:spChg>
        <pc:spChg chg="add mod">
          <ac:chgData name="Gowtham K" userId="baf8dad7725c7039" providerId="LiveId" clId="{8AA8DEED-4492-4D66-9102-DEAA125DA6DB}" dt="2023-11-06T14:40:16.862" v="572" actId="20577"/>
          <ac:spMkLst>
            <pc:docMk/>
            <pc:sldMk cId="494299908" sldId="265"/>
            <ac:spMk id="7" creationId="{784D0B1B-BF61-EC93-D250-A01D88FF04FC}"/>
          </ac:spMkLst>
        </pc:spChg>
        <pc:picChg chg="add mod">
          <ac:chgData name="Gowtham K" userId="baf8dad7725c7039" providerId="LiveId" clId="{8AA8DEED-4492-4D66-9102-DEAA125DA6DB}" dt="2023-11-06T14:38:50.029" v="557" actId="14100"/>
          <ac:picMkLst>
            <pc:docMk/>
            <pc:sldMk cId="494299908" sldId="265"/>
            <ac:picMk id="5" creationId="{AFDEC18E-CE63-5E3F-B619-7D69E8500E59}"/>
          </ac:picMkLst>
        </pc:picChg>
      </pc:sldChg>
      <pc:sldChg chg="modSp new mod">
        <pc:chgData name="Gowtham K" userId="baf8dad7725c7039" providerId="LiveId" clId="{8AA8DEED-4492-4D66-9102-DEAA125DA6DB}" dt="2023-11-06T14:45:01.571" v="597" actId="1076"/>
        <pc:sldMkLst>
          <pc:docMk/>
          <pc:sldMk cId="1546867692" sldId="266"/>
        </pc:sldMkLst>
        <pc:spChg chg="mod">
          <ac:chgData name="Gowtham K" userId="baf8dad7725c7039" providerId="LiveId" clId="{8AA8DEED-4492-4D66-9102-DEAA125DA6DB}" dt="2023-11-06T14:44:12.312" v="584" actId="108"/>
          <ac:spMkLst>
            <pc:docMk/>
            <pc:sldMk cId="1546867692" sldId="266"/>
            <ac:spMk id="2" creationId="{8A480AE7-6C1E-47CA-2BF3-95B0D7DB8911}"/>
          </ac:spMkLst>
        </pc:spChg>
        <pc:spChg chg="mod">
          <ac:chgData name="Gowtham K" userId="baf8dad7725c7039" providerId="LiveId" clId="{8AA8DEED-4492-4D66-9102-DEAA125DA6DB}" dt="2023-11-06T14:45:01.571" v="597" actId="1076"/>
          <ac:spMkLst>
            <pc:docMk/>
            <pc:sldMk cId="1546867692" sldId="266"/>
            <ac:spMk id="3" creationId="{15A19B70-72D1-337C-51CC-8621D2BCC8E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C744EE-CCB3-4314-B66E-5D91BF32B1B3}" type="datetimeFigureOut">
              <a:rPr lang="en-IN" smtClean="0"/>
              <a:t>29-04-2024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D4546F8-0E0A-49F8-AA8A-77C886F39BB8}" type="slidenum">
              <a:rPr lang="en-IN" smtClean="0"/>
              <a:t>‹#›</a:t>
            </a:fld>
            <a:endParaRPr lang="en-IN" dirty="0"/>
          </a:p>
        </p:txBody>
      </p:sp>
    </p:spTree>
    <p:extLst>
      <p:ext uri="{BB962C8B-B14F-4D97-AF65-F5344CB8AC3E}">
        <p14:creationId xmlns:p14="http://schemas.microsoft.com/office/powerpoint/2010/main" val="2933186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C744EE-CCB3-4314-B66E-5D91BF32B1B3}" type="datetimeFigureOut">
              <a:rPr lang="en-IN" smtClean="0"/>
              <a:t>29-04-2024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D4546F8-0E0A-49F8-AA8A-77C886F39BB8}" type="slidenum">
              <a:rPr lang="en-IN" smtClean="0"/>
              <a:t>‹#›</a:t>
            </a:fld>
            <a:endParaRPr lang="en-IN" dirty="0"/>
          </a:p>
        </p:txBody>
      </p:sp>
    </p:spTree>
    <p:extLst>
      <p:ext uri="{BB962C8B-B14F-4D97-AF65-F5344CB8AC3E}">
        <p14:creationId xmlns:p14="http://schemas.microsoft.com/office/powerpoint/2010/main" val="3498345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C744EE-CCB3-4314-B66E-5D91BF32B1B3}" type="datetimeFigureOut">
              <a:rPr lang="en-IN" smtClean="0"/>
              <a:t>29-04-2024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D4546F8-0E0A-49F8-AA8A-77C886F39BB8}" type="slidenum">
              <a:rPr lang="en-IN" smtClean="0"/>
              <a:t>‹#›</a:t>
            </a:fld>
            <a:endParaRPr lang="en-IN"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477990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CC744EE-CCB3-4314-B66E-5D91BF32B1B3}" type="datetimeFigureOut">
              <a:rPr lang="en-IN" smtClean="0"/>
              <a:t>29-04-2024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D4546F8-0E0A-49F8-AA8A-77C886F39BB8}" type="slidenum">
              <a:rPr lang="en-IN" smtClean="0"/>
              <a:t>‹#›</a:t>
            </a:fld>
            <a:endParaRPr lang="en-IN" dirty="0"/>
          </a:p>
        </p:txBody>
      </p:sp>
    </p:spTree>
    <p:extLst>
      <p:ext uri="{BB962C8B-B14F-4D97-AF65-F5344CB8AC3E}">
        <p14:creationId xmlns:p14="http://schemas.microsoft.com/office/powerpoint/2010/main" val="9052008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CC744EE-CCB3-4314-B66E-5D91BF32B1B3}" type="datetimeFigureOut">
              <a:rPr lang="en-IN" smtClean="0"/>
              <a:t>29-04-2024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D4546F8-0E0A-49F8-AA8A-77C886F39BB8}" type="slidenum">
              <a:rPr lang="en-IN" smtClean="0"/>
              <a:t>‹#›</a:t>
            </a:fld>
            <a:endParaRPr lang="en-IN"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701349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CC744EE-CCB3-4314-B66E-5D91BF32B1B3}" type="datetimeFigureOut">
              <a:rPr lang="en-IN" smtClean="0"/>
              <a:t>29-04-2024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D4546F8-0E0A-49F8-AA8A-77C886F39BB8}" type="slidenum">
              <a:rPr lang="en-IN" smtClean="0"/>
              <a:t>‹#›</a:t>
            </a:fld>
            <a:endParaRPr lang="en-IN" dirty="0"/>
          </a:p>
        </p:txBody>
      </p:sp>
    </p:spTree>
    <p:extLst>
      <p:ext uri="{BB962C8B-B14F-4D97-AF65-F5344CB8AC3E}">
        <p14:creationId xmlns:p14="http://schemas.microsoft.com/office/powerpoint/2010/main" val="37244153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C744EE-CCB3-4314-B66E-5D91BF32B1B3}" type="datetimeFigureOut">
              <a:rPr lang="en-IN" smtClean="0"/>
              <a:t>29-04-2024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D4546F8-0E0A-49F8-AA8A-77C886F39BB8}" type="slidenum">
              <a:rPr lang="en-IN" smtClean="0"/>
              <a:t>‹#›</a:t>
            </a:fld>
            <a:endParaRPr lang="en-IN" dirty="0"/>
          </a:p>
        </p:txBody>
      </p:sp>
    </p:spTree>
    <p:extLst>
      <p:ext uri="{BB962C8B-B14F-4D97-AF65-F5344CB8AC3E}">
        <p14:creationId xmlns:p14="http://schemas.microsoft.com/office/powerpoint/2010/main" val="5149800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C744EE-CCB3-4314-B66E-5D91BF32B1B3}" type="datetimeFigureOut">
              <a:rPr lang="en-IN" smtClean="0"/>
              <a:t>29-04-2024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D4546F8-0E0A-49F8-AA8A-77C886F39BB8}" type="slidenum">
              <a:rPr lang="en-IN" smtClean="0"/>
              <a:t>‹#›</a:t>
            </a:fld>
            <a:endParaRPr lang="en-IN" dirty="0"/>
          </a:p>
        </p:txBody>
      </p:sp>
    </p:spTree>
    <p:extLst>
      <p:ext uri="{BB962C8B-B14F-4D97-AF65-F5344CB8AC3E}">
        <p14:creationId xmlns:p14="http://schemas.microsoft.com/office/powerpoint/2010/main" val="3234217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C744EE-CCB3-4314-B66E-5D91BF32B1B3}" type="datetimeFigureOut">
              <a:rPr lang="en-IN" smtClean="0"/>
              <a:t>29-04-2024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D4546F8-0E0A-49F8-AA8A-77C886F39BB8}" type="slidenum">
              <a:rPr lang="en-IN" smtClean="0"/>
              <a:t>‹#›</a:t>
            </a:fld>
            <a:endParaRPr lang="en-IN" dirty="0"/>
          </a:p>
        </p:txBody>
      </p:sp>
    </p:spTree>
    <p:extLst>
      <p:ext uri="{BB962C8B-B14F-4D97-AF65-F5344CB8AC3E}">
        <p14:creationId xmlns:p14="http://schemas.microsoft.com/office/powerpoint/2010/main" val="2666702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C744EE-CCB3-4314-B66E-5D91BF32B1B3}" type="datetimeFigureOut">
              <a:rPr lang="en-IN" smtClean="0"/>
              <a:t>29-04-2024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D4546F8-0E0A-49F8-AA8A-77C886F39BB8}" type="slidenum">
              <a:rPr lang="en-IN" smtClean="0"/>
              <a:t>‹#›</a:t>
            </a:fld>
            <a:endParaRPr lang="en-IN" dirty="0"/>
          </a:p>
        </p:txBody>
      </p:sp>
    </p:spTree>
    <p:extLst>
      <p:ext uri="{BB962C8B-B14F-4D97-AF65-F5344CB8AC3E}">
        <p14:creationId xmlns:p14="http://schemas.microsoft.com/office/powerpoint/2010/main" val="3900801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C744EE-CCB3-4314-B66E-5D91BF32B1B3}" type="datetimeFigureOut">
              <a:rPr lang="en-IN" smtClean="0"/>
              <a:t>29-04-2024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D4546F8-0E0A-49F8-AA8A-77C886F39BB8}" type="slidenum">
              <a:rPr lang="en-IN" smtClean="0"/>
              <a:t>‹#›</a:t>
            </a:fld>
            <a:endParaRPr lang="en-IN" dirty="0"/>
          </a:p>
        </p:txBody>
      </p:sp>
    </p:spTree>
    <p:extLst>
      <p:ext uri="{BB962C8B-B14F-4D97-AF65-F5344CB8AC3E}">
        <p14:creationId xmlns:p14="http://schemas.microsoft.com/office/powerpoint/2010/main" val="3409354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C744EE-CCB3-4314-B66E-5D91BF32B1B3}" type="datetimeFigureOut">
              <a:rPr lang="en-IN" smtClean="0"/>
              <a:t>29-04-2024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D4546F8-0E0A-49F8-AA8A-77C886F39BB8}" type="slidenum">
              <a:rPr lang="en-IN" smtClean="0"/>
              <a:t>‹#›</a:t>
            </a:fld>
            <a:endParaRPr lang="en-IN" dirty="0"/>
          </a:p>
        </p:txBody>
      </p:sp>
    </p:spTree>
    <p:extLst>
      <p:ext uri="{BB962C8B-B14F-4D97-AF65-F5344CB8AC3E}">
        <p14:creationId xmlns:p14="http://schemas.microsoft.com/office/powerpoint/2010/main" val="939783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C744EE-CCB3-4314-B66E-5D91BF32B1B3}" type="datetimeFigureOut">
              <a:rPr lang="en-IN" smtClean="0"/>
              <a:t>29-04-2024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D4546F8-0E0A-49F8-AA8A-77C886F39BB8}" type="slidenum">
              <a:rPr lang="en-IN" smtClean="0"/>
              <a:t>‹#›</a:t>
            </a:fld>
            <a:endParaRPr lang="en-IN" dirty="0"/>
          </a:p>
        </p:txBody>
      </p:sp>
    </p:spTree>
    <p:extLst>
      <p:ext uri="{BB962C8B-B14F-4D97-AF65-F5344CB8AC3E}">
        <p14:creationId xmlns:p14="http://schemas.microsoft.com/office/powerpoint/2010/main" val="2216571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C744EE-CCB3-4314-B66E-5D91BF32B1B3}" type="datetimeFigureOut">
              <a:rPr lang="en-IN" smtClean="0"/>
              <a:t>29-04-2024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D4546F8-0E0A-49F8-AA8A-77C886F39BB8}" type="slidenum">
              <a:rPr lang="en-IN" smtClean="0"/>
              <a:t>‹#›</a:t>
            </a:fld>
            <a:endParaRPr lang="en-IN" dirty="0"/>
          </a:p>
        </p:txBody>
      </p:sp>
    </p:spTree>
    <p:extLst>
      <p:ext uri="{BB962C8B-B14F-4D97-AF65-F5344CB8AC3E}">
        <p14:creationId xmlns:p14="http://schemas.microsoft.com/office/powerpoint/2010/main" val="627484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C744EE-CCB3-4314-B66E-5D91BF32B1B3}" type="datetimeFigureOut">
              <a:rPr lang="en-IN" smtClean="0"/>
              <a:t>29-04-2024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D4546F8-0E0A-49F8-AA8A-77C886F39BB8}" type="slidenum">
              <a:rPr lang="en-IN" smtClean="0"/>
              <a:t>‹#›</a:t>
            </a:fld>
            <a:endParaRPr lang="en-IN" dirty="0"/>
          </a:p>
        </p:txBody>
      </p:sp>
    </p:spTree>
    <p:extLst>
      <p:ext uri="{BB962C8B-B14F-4D97-AF65-F5344CB8AC3E}">
        <p14:creationId xmlns:p14="http://schemas.microsoft.com/office/powerpoint/2010/main" val="2338541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C744EE-CCB3-4314-B66E-5D91BF32B1B3}" type="datetimeFigureOut">
              <a:rPr lang="en-IN" smtClean="0"/>
              <a:t>29-04-2024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D4546F8-0E0A-49F8-AA8A-77C886F39BB8}" type="slidenum">
              <a:rPr lang="en-IN" smtClean="0"/>
              <a:t>‹#›</a:t>
            </a:fld>
            <a:endParaRPr lang="en-IN" dirty="0"/>
          </a:p>
        </p:txBody>
      </p:sp>
    </p:spTree>
    <p:extLst>
      <p:ext uri="{BB962C8B-B14F-4D97-AF65-F5344CB8AC3E}">
        <p14:creationId xmlns:p14="http://schemas.microsoft.com/office/powerpoint/2010/main" val="1776577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CC744EE-CCB3-4314-B66E-5D91BF32B1B3}" type="datetimeFigureOut">
              <a:rPr lang="en-IN" smtClean="0"/>
              <a:t>29-04-2024</a:t>
            </a:fld>
            <a:endParaRPr lang="en-IN"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D4546F8-0E0A-49F8-AA8A-77C886F39BB8}" type="slidenum">
              <a:rPr lang="en-IN" smtClean="0"/>
              <a:t>‹#›</a:t>
            </a:fld>
            <a:endParaRPr lang="en-IN" dirty="0"/>
          </a:p>
        </p:txBody>
      </p:sp>
    </p:spTree>
    <p:extLst>
      <p:ext uri="{BB962C8B-B14F-4D97-AF65-F5344CB8AC3E}">
        <p14:creationId xmlns:p14="http://schemas.microsoft.com/office/powerpoint/2010/main" val="1721677454"/>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 id="2147483875" r:id="rId12"/>
    <p:sldLayoutId id="2147483876" r:id="rId13"/>
    <p:sldLayoutId id="2147483877" r:id="rId14"/>
    <p:sldLayoutId id="2147483878" r:id="rId15"/>
    <p:sldLayoutId id="214748387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10C48-0323-7E6E-F46E-21EAC2437595}"/>
              </a:ext>
            </a:extLst>
          </p:cNvPr>
          <p:cNvSpPr>
            <a:spLocks noGrp="1"/>
          </p:cNvSpPr>
          <p:nvPr>
            <p:ph type="ctrTitle"/>
          </p:nvPr>
        </p:nvSpPr>
        <p:spPr>
          <a:xfrm>
            <a:off x="1201738" y="1323974"/>
            <a:ext cx="10134956" cy="1571625"/>
          </a:xfrm>
        </p:spPr>
        <p:txBody>
          <a:bodyPr>
            <a:normAutofit fontScale="90000"/>
          </a:bodyPr>
          <a:lstStyle/>
          <a:p>
            <a:r>
              <a:rPr lang="en-IN" sz="3600" dirty="0">
                <a:latin typeface="Calibri" panose="020F0502020204030204" pitchFamily="34" charset="0"/>
                <a:ea typeface="Calibri" panose="020F0502020204030204" pitchFamily="34" charset="0"/>
                <a:cs typeface="Calibri" panose="020F0502020204030204" pitchFamily="34" charset="0"/>
              </a:rPr>
              <a:t>MAIN Project</a:t>
            </a:r>
            <a:br>
              <a:rPr lang="en-IN" sz="3600" dirty="0">
                <a:latin typeface="Calibri" panose="020F0502020204030204" pitchFamily="34" charset="0"/>
                <a:ea typeface="Calibri" panose="020F0502020204030204" pitchFamily="34" charset="0"/>
                <a:cs typeface="Calibri" panose="020F0502020204030204" pitchFamily="34" charset="0"/>
              </a:rPr>
            </a:br>
            <a:br>
              <a:rPr lang="en-IN" sz="3600" dirty="0">
                <a:latin typeface="Calibri" panose="020F0502020204030204" pitchFamily="34" charset="0"/>
                <a:ea typeface="Calibri" panose="020F0502020204030204" pitchFamily="34" charset="0"/>
                <a:cs typeface="Calibri" panose="020F0502020204030204" pitchFamily="34" charset="0"/>
              </a:rPr>
            </a:br>
            <a:r>
              <a:rPr lang="en-IN" sz="3600" dirty="0">
                <a:latin typeface="Calibri" panose="020F0502020204030204" pitchFamily="34" charset="0"/>
                <a:ea typeface="Calibri" panose="020F0502020204030204" pitchFamily="34" charset="0"/>
                <a:cs typeface="Calibri" panose="020F0502020204030204" pitchFamily="34" charset="0"/>
              </a:rPr>
              <a:t>Project Title: Customer churn Analysis</a:t>
            </a:r>
          </a:p>
        </p:txBody>
      </p:sp>
      <p:sp>
        <p:nvSpPr>
          <p:cNvPr id="3" name="Subtitle 2">
            <a:extLst>
              <a:ext uri="{FF2B5EF4-FFF2-40B4-BE49-F238E27FC236}">
                <a16:creationId xmlns:a16="http://schemas.microsoft.com/office/drawing/2014/main" id="{76EEAFFA-E729-61AC-FFED-DE489EF654EC}"/>
              </a:ext>
            </a:extLst>
          </p:cNvPr>
          <p:cNvSpPr>
            <a:spLocks noGrp="1"/>
          </p:cNvSpPr>
          <p:nvPr>
            <p:ph type="subTitle" idx="1"/>
          </p:nvPr>
        </p:nvSpPr>
        <p:spPr>
          <a:xfrm>
            <a:off x="2713036" y="2895600"/>
            <a:ext cx="5421313" cy="2181225"/>
          </a:xfrm>
        </p:spPr>
        <p:txBody>
          <a:bodyPr>
            <a:noAutofit/>
          </a:bodyPr>
          <a:lstStyle/>
          <a:p>
            <a:pPr algn="l"/>
            <a:r>
              <a:rPr lang="en-IN" sz="1600" dirty="0">
                <a:latin typeface="Calibri" panose="020F0502020204030204" pitchFamily="34" charset="0"/>
                <a:ea typeface="Calibri" panose="020F0502020204030204" pitchFamily="34" charset="0"/>
                <a:cs typeface="Calibri" panose="020F0502020204030204" pitchFamily="34" charset="0"/>
              </a:rPr>
              <a:t>Name : Gowtham K</a:t>
            </a:r>
          </a:p>
          <a:p>
            <a:pPr algn="l"/>
            <a:r>
              <a:rPr lang="en-IN" sz="1600" dirty="0">
                <a:latin typeface="Calibri" panose="020F0502020204030204" pitchFamily="34" charset="0"/>
                <a:ea typeface="Calibri" panose="020F0502020204030204" pitchFamily="34" charset="0"/>
                <a:cs typeface="Calibri" panose="020F0502020204030204" pitchFamily="34" charset="0"/>
              </a:rPr>
              <a:t>Register No: 22235136</a:t>
            </a:r>
          </a:p>
          <a:p>
            <a:pPr algn="l"/>
            <a:r>
              <a:rPr lang="en-IN" sz="1600" dirty="0">
                <a:latin typeface="Calibri" panose="020F0502020204030204" pitchFamily="34" charset="0"/>
                <a:ea typeface="Calibri" panose="020F0502020204030204" pitchFamily="34" charset="0"/>
                <a:cs typeface="Calibri" panose="020F0502020204030204" pitchFamily="34" charset="0"/>
              </a:rPr>
              <a:t>School of Computing Sciences</a:t>
            </a:r>
          </a:p>
          <a:p>
            <a:pPr algn="l"/>
            <a:r>
              <a:rPr lang="en-IN" sz="1600" dirty="0">
                <a:latin typeface="Calibri" panose="020F0502020204030204" pitchFamily="34" charset="0"/>
                <a:ea typeface="Calibri" panose="020F0502020204030204" pitchFamily="34" charset="0"/>
                <a:cs typeface="Calibri" panose="020F0502020204030204" pitchFamily="34" charset="0"/>
              </a:rPr>
              <a:t>DEPT: Information technology</a:t>
            </a:r>
          </a:p>
          <a:p>
            <a:pPr algn="l"/>
            <a:r>
              <a:rPr lang="en-IN" sz="1600" dirty="0">
                <a:latin typeface="Calibri" panose="020F0502020204030204" pitchFamily="34" charset="0"/>
                <a:ea typeface="Calibri" panose="020F0502020204030204" pitchFamily="34" charset="0"/>
                <a:cs typeface="Calibri" panose="020F0502020204030204" pitchFamily="34" charset="0"/>
              </a:rPr>
              <a:t> 2</a:t>
            </a:r>
            <a:r>
              <a:rPr lang="en-IN" sz="1600" baseline="30000" dirty="0">
                <a:latin typeface="Calibri" panose="020F0502020204030204" pitchFamily="34" charset="0"/>
                <a:ea typeface="Calibri" panose="020F0502020204030204" pitchFamily="34" charset="0"/>
                <a:cs typeface="Calibri" panose="020F0502020204030204" pitchFamily="34" charset="0"/>
              </a:rPr>
              <a:t>nd</a:t>
            </a:r>
            <a:r>
              <a:rPr lang="en-IN" sz="1600" dirty="0">
                <a:latin typeface="Calibri" panose="020F0502020204030204" pitchFamily="34" charset="0"/>
                <a:ea typeface="Calibri" panose="020F0502020204030204" pitchFamily="34" charset="0"/>
                <a:cs typeface="Calibri" panose="020F0502020204030204" pitchFamily="34" charset="0"/>
              </a:rPr>
              <a:t> year MSc data science &amp; Business analytics</a:t>
            </a:r>
          </a:p>
        </p:txBody>
      </p:sp>
    </p:spTree>
    <p:extLst>
      <p:ext uri="{BB962C8B-B14F-4D97-AF65-F5344CB8AC3E}">
        <p14:creationId xmlns:p14="http://schemas.microsoft.com/office/powerpoint/2010/main" val="3514966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CB4BF-B909-497B-5260-CF9D8A1F4282}"/>
              </a:ext>
            </a:extLst>
          </p:cNvPr>
          <p:cNvSpPr>
            <a:spLocks noGrp="1"/>
          </p:cNvSpPr>
          <p:nvPr>
            <p:ph type="title"/>
          </p:nvPr>
        </p:nvSpPr>
        <p:spPr>
          <a:xfrm>
            <a:off x="1640157" y="390844"/>
            <a:ext cx="7681126" cy="555934"/>
          </a:xfrm>
        </p:spPr>
        <p:txBody>
          <a:bodyPr>
            <a:normAutofit fontScale="90000"/>
          </a:bodyPr>
          <a:lstStyle/>
          <a:p>
            <a:r>
              <a:rPr lang="en-IN" b="1" dirty="0">
                <a:latin typeface="Calibri" panose="020F0502020204030204" pitchFamily="34" charset="0"/>
                <a:ea typeface="Calibri" panose="020F0502020204030204" pitchFamily="34" charset="0"/>
                <a:cs typeface="Calibri" panose="020F0502020204030204" pitchFamily="34" charset="0"/>
              </a:rPr>
              <a:t>Histograms  of continous numeric features</a:t>
            </a:r>
          </a:p>
        </p:txBody>
      </p:sp>
      <p:pic>
        <p:nvPicPr>
          <p:cNvPr id="5" name="Picture 4">
            <a:extLst>
              <a:ext uri="{FF2B5EF4-FFF2-40B4-BE49-F238E27FC236}">
                <a16:creationId xmlns:a16="http://schemas.microsoft.com/office/drawing/2014/main" id="{C165B4DE-CAD7-C97B-CBCE-CABD60B555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1" y="1035022"/>
            <a:ext cx="6839340" cy="2780114"/>
          </a:xfrm>
          <a:prstGeom prst="rect">
            <a:avLst/>
          </a:prstGeom>
        </p:spPr>
      </p:pic>
      <p:pic>
        <p:nvPicPr>
          <p:cNvPr id="7" name="Picture 6">
            <a:extLst>
              <a:ext uri="{FF2B5EF4-FFF2-40B4-BE49-F238E27FC236}">
                <a16:creationId xmlns:a16="http://schemas.microsoft.com/office/drawing/2014/main" id="{C96B9964-EBDC-1AF6-4921-1E06AB98E7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8598" y="3903380"/>
            <a:ext cx="5159828" cy="2919671"/>
          </a:xfrm>
          <a:prstGeom prst="rect">
            <a:avLst/>
          </a:prstGeom>
        </p:spPr>
      </p:pic>
    </p:spTree>
    <p:extLst>
      <p:ext uri="{BB962C8B-B14F-4D97-AF65-F5344CB8AC3E}">
        <p14:creationId xmlns:p14="http://schemas.microsoft.com/office/powerpoint/2010/main" val="401152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A7A8D32-038A-784F-FB69-B1E00155EDD7}"/>
              </a:ext>
            </a:extLst>
          </p:cNvPr>
          <p:cNvSpPr>
            <a:spLocks noGrp="1"/>
          </p:cNvSpPr>
          <p:nvPr>
            <p:ph type="title"/>
          </p:nvPr>
        </p:nvSpPr>
        <p:spPr>
          <a:xfrm>
            <a:off x="1601173" y="371794"/>
            <a:ext cx="8818562" cy="737965"/>
          </a:xfrm>
        </p:spPr>
        <p:txBody>
          <a:bodyPr>
            <a:normAutofit/>
          </a:bodyPr>
          <a:lstStyle/>
          <a:p>
            <a:r>
              <a:rPr lang="en-IN" b="1" i="0" dirty="0">
                <a:effectLst/>
                <a:latin typeface="Calibri" panose="020F0502020204030204" pitchFamily="34" charset="0"/>
                <a:ea typeface="Calibri" panose="020F0502020204030204" pitchFamily="34" charset="0"/>
                <a:cs typeface="Calibri" panose="020F0502020204030204" pitchFamily="34" charset="0"/>
              </a:rPr>
              <a:t>customers sensitivity to price.</a:t>
            </a:r>
            <a:endParaRPr lang="en-IN" sz="3200" dirty="0">
              <a:latin typeface="Calibri" panose="020F0502020204030204" pitchFamily="34" charset="0"/>
              <a:ea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345B34AC-36E6-50D0-EC5F-1952BFFC79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1173" y="1109759"/>
            <a:ext cx="9373381" cy="4588895"/>
          </a:xfrm>
          <a:prstGeom prst="rect">
            <a:avLst/>
          </a:prstGeom>
        </p:spPr>
      </p:pic>
      <p:sp>
        <p:nvSpPr>
          <p:cNvPr id="11" name="TextBox 10">
            <a:extLst>
              <a:ext uri="{FF2B5EF4-FFF2-40B4-BE49-F238E27FC236}">
                <a16:creationId xmlns:a16="http://schemas.microsoft.com/office/drawing/2014/main" id="{7A86D593-C122-AC9B-E0B5-D3E056CCA694}"/>
              </a:ext>
            </a:extLst>
          </p:cNvPr>
          <p:cNvSpPr txBox="1"/>
          <p:nvPr/>
        </p:nvSpPr>
        <p:spPr>
          <a:xfrm>
            <a:off x="2134377" y="5933181"/>
            <a:ext cx="6757695" cy="646331"/>
          </a:xfrm>
          <a:prstGeom prst="rect">
            <a:avLst/>
          </a:prstGeom>
          <a:noFill/>
        </p:spPr>
        <p:txBody>
          <a:bodyPr wrap="square">
            <a:spAutoFit/>
          </a:bodyPr>
          <a:lstStyle/>
          <a:p>
            <a:r>
              <a:rPr lang="en-US" dirty="0">
                <a:latin typeface="Calibri" panose="020F0502020204030204" pitchFamily="34" charset="0"/>
                <a:ea typeface="Calibri" panose="020F0502020204030204" pitchFamily="34" charset="0"/>
                <a:cs typeface="Calibri" panose="020F0502020204030204" pitchFamily="34" charset="0"/>
              </a:rPr>
              <a:t>From all results above, we can conclude customers were not sensitive to prices</a:t>
            </a:r>
            <a:r>
              <a:rPr lang="en-US" dirty="0"/>
              <a:t>.</a:t>
            </a:r>
            <a:endParaRPr lang="en-IN" dirty="0"/>
          </a:p>
        </p:txBody>
      </p:sp>
    </p:spTree>
    <p:extLst>
      <p:ext uri="{BB962C8B-B14F-4D97-AF65-F5344CB8AC3E}">
        <p14:creationId xmlns:p14="http://schemas.microsoft.com/office/powerpoint/2010/main" val="1454159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FC206-C7D4-AA75-2972-4D8B3D2CC293}"/>
              </a:ext>
            </a:extLst>
          </p:cNvPr>
          <p:cNvSpPr>
            <a:spLocks noGrp="1"/>
          </p:cNvSpPr>
          <p:nvPr>
            <p:ph type="title"/>
          </p:nvPr>
        </p:nvSpPr>
        <p:spPr>
          <a:xfrm>
            <a:off x="1514287" y="320867"/>
            <a:ext cx="8911687" cy="642306"/>
          </a:xfrm>
        </p:spPr>
        <p:txBody>
          <a:bodyPr>
            <a:normAutofit/>
          </a:bodyPr>
          <a:lstStyle/>
          <a:p>
            <a:r>
              <a:rPr lang="en-IN" b="1" dirty="0">
                <a:latin typeface="Calibri" panose="020F0502020204030204" pitchFamily="34" charset="0"/>
                <a:ea typeface="Calibri" panose="020F0502020204030204" pitchFamily="34" charset="0"/>
                <a:cs typeface="Calibri" panose="020F0502020204030204" pitchFamily="34" charset="0"/>
              </a:rPr>
              <a:t>Machine Learning Model</a:t>
            </a:r>
          </a:p>
        </p:txBody>
      </p:sp>
      <p:sp>
        <p:nvSpPr>
          <p:cNvPr id="3" name="Content Placeholder 2">
            <a:extLst>
              <a:ext uri="{FF2B5EF4-FFF2-40B4-BE49-F238E27FC236}">
                <a16:creationId xmlns:a16="http://schemas.microsoft.com/office/drawing/2014/main" id="{2ED64559-6007-4FDB-7CA3-1EBF2B706EB7}"/>
              </a:ext>
            </a:extLst>
          </p:cNvPr>
          <p:cNvSpPr>
            <a:spLocks noGrp="1"/>
          </p:cNvSpPr>
          <p:nvPr>
            <p:ph idx="1"/>
          </p:nvPr>
        </p:nvSpPr>
        <p:spPr>
          <a:xfrm>
            <a:off x="1766026" y="963172"/>
            <a:ext cx="8915400" cy="949603"/>
          </a:xfrm>
        </p:spPr>
        <p:txBody>
          <a:bodyPr>
            <a:normAutofit fontScale="85000" lnSpcReduction="20000"/>
          </a:bodyPr>
          <a:lstStyle/>
          <a:p>
            <a:pPr algn="just"/>
            <a:endParaRPr lang="en-US" sz="1600" dirty="0">
              <a:solidFill>
                <a:srgbClr val="374151"/>
              </a:solidFill>
              <a:latin typeface="Calibri" panose="020F0502020204030204" pitchFamily="34" charset="0"/>
              <a:ea typeface="Calibri" panose="020F0502020204030204" pitchFamily="34" charset="0"/>
              <a:cs typeface="Calibri" panose="020F0502020204030204" pitchFamily="34" charset="0"/>
            </a:endParaRPr>
          </a:p>
          <a:p>
            <a:pPr algn="just"/>
            <a:r>
              <a:rPr lang="en-US" sz="1600" dirty="0">
                <a:solidFill>
                  <a:srgbClr val="374151"/>
                </a:solidFill>
                <a:latin typeface="Calibri" panose="020F0502020204030204" pitchFamily="34" charset="0"/>
                <a:ea typeface="Calibri" panose="020F0502020204030204" pitchFamily="34" charset="0"/>
                <a:cs typeface="Calibri" panose="020F0502020204030204" pitchFamily="34" charset="0"/>
              </a:rPr>
              <a:t>The Random Forest Classifier is a popular machine learning algorithm used for classification tasks. It belongs to the ensemble learning family, which means it builds multiple decision trees and merges them together to get a more accurate and stable prediction</a:t>
            </a:r>
            <a:endParaRPr lang="en-IN" sz="1600" dirty="0">
              <a:solidFill>
                <a:srgbClr val="374151"/>
              </a:solidFill>
              <a:latin typeface="Calibri" panose="020F0502020204030204" pitchFamily="34" charset="0"/>
              <a:ea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4DC275F0-7D9E-0DBA-9EF3-04C974DA2ED8}"/>
              </a:ext>
            </a:extLst>
          </p:cNvPr>
          <p:cNvSpPr txBox="1">
            <a:spLocks/>
          </p:cNvSpPr>
          <p:nvPr/>
        </p:nvSpPr>
        <p:spPr>
          <a:xfrm>
            <a:off x="1510574" y="4215104"/>
            <a:ext cx="8915400" cy="249282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endParaRPr lang="en-IN" sz="1600" dirty="0">
              <a:solidFill>
                <a:srgbClr val="374151"/>
              </a:solidFill>
              <a:latin typeface="Calibri" panose="020F0502020204030204" pitchFamily="34" charset="0"/>
              <a:ea typeface="Calibri" panose="020F0502020204030204" pitchFamily="34" charset="0"/>
              <a:cs typeface="Calibri" panose="020F0502020204030204" pitchFamily="34" charset="0"/>
            </a:endParaRPr>
          </a:p>
        </p:txBody>
      </p:sp>
      <p:sp>
        <p:nvSpPr>
          <p:cNvPr id="7" name="Content Placeholder 2">
            <a:extLst>
              <a:ext uri="{FF2B5EF4-FFF2-40B4-BE49-F238E27FC236}">
                <a16:creationId xmlns:a16="http://schemas.microsoft.com/office/drawing/2014/main" id="{4E8586DE-49B1-30A8-6DE9-1B43A405A408}"/>
              </a:ext>
            </a:extLst>
          </p:cNvPr>
          <p:cNvSpPr txBox="1">
            <a:spLocks/>
          </p:cNvSpPr>
          <p:nvPr/>
        </p:nvSpPr>
        <p:spPr>
          <a:xfrm>
            <a:off x="1766026" y="4380508"/>
            <a:ext cx="8915400" cy="189411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n-US" sz="1600" dirty="0">
                <a:solidFill>
                  <a:srgbClr val="374151"/>
                </a:solidFill>
                <a:latin typeface="Calibri" panose="020F0502020204030204" pitchFamily="34" charset="0"/>
                <a:ea typeface="Calibri" panose="020F0502020204030204" pitchFamily="34" charset="0"/>
                <a:cs typeface="Calibri" panose="020F0502020204030204" pitchFamily="34" charset="0"/>
              </a:rPr>
              <a:t>Accuracy: the proportion of correctly classified instances. </a:t>
            </a:r>
          </a:p>
          <a:p>
            <a:pPr algn="just"/>
            <a:r>
              <a:rPr lang="en-US" sz="1600" dirty="0">
                <a:solidFill>
                  <a:srgbClr val="374151"/>
                </a:solidFill>
                <a:latin typeface="Calibri" panose="020F0502020204030204" pitchFamily="34" charset="0"/>
                <a:ea typeface="Calibri" panose="020F0502020204030204" pitchFamily="34" charset="0"/>
                <a:cs typeface="Calibri" panose="020F0502020204030204" pitchFamily="34" charset="0"/>
              </a:rPr>
              <a:t>Precision: the number of true positive predictions divided by the total number of positive predictions. </a:t>
            </a:r>
          </a:p>
          <a:p>
            <a:pPr algn="just"/>
            <a:r>
              <a:rPr lang="en-US" sz="1600" dirty="0">
                <a:solidFill>
                  <a:srgbClr val="374151"/>
                </a:solidFill>
                <a:latin typeface="Calibri" panose="020F0502020204030204" pitchFamily="34" charset="0"/>
                <a:ea typeface="Calibri" panose="020F0502020204030204" pitchFamily="34" charset="0"/>
                <a:cs typeface="Calibri" panose="020F0502020204030204" pitchFamily="34" charset="0"/>
              </a:rPr>
              <a:t>Recall: The number of true positive predictions divided by the total number of actual positive instances </a:t>
            </a:r>
          </a:p>
          <a:p>
            <a:pPr algn="just"/>
            <a:r>
              <a:rPr lang="en-US" sz="1600" dirty="0">
                <a:solidFill>
                  <a:srgbClr val="374151"/>
                </a:solidFill>
                <a:latin typeface="Calibri" panose="020F0502020204030204" pitchFamily="34" charset="0"/>
                <a:ea typeface="Calibri" panose="020F0502020204030204" pitchFamily="34" charset="0"/>
                <a:cs typeface="Calibri" panose="020F0502020204030204" pitchFamily="34" charset="0"/>
              </a:rPr>
              <a:t>F1-Score: The harmonic mean of precision and recall, which balances precision and recall. </a:t>
            </a:r>
          </a:p>
        </p:txBody>
      </p:sp>
      <p:pic>
        <p:nvPicPr>
          <p:cNvPr id="8" name="Picture 7">
            <a:extLst>
              <a:ext uri="{FF2B5EF4-FFF2-40B4-BE49-F238E27FC236}">
                <a16:creationId xmlns:a16="http://schemas.microsoft.com/office/drawing/2014/main" id="{C64AFA1E-C781-C5C8-DB09-D351249B59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8627" y="2067056"/>
            <a:ext cx="5427038" cy="1805148"/>
          </a:xfrm>
          <a:prstGeom prst="rect">
            <a:avLst/>
          </a:prstGeom>
        </p:spPr>
      </p:pic>
    </p:spTree>
    <p:extLst>
      <p:ext uri="{BB962C8B-B14F-4D97-AF65-F5344CB8AC3E}">
        <p14:creationId xmlns:p14="http://schemas.microsoft.com/office/powerpoint/2010/main" val="2654236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4F70A-5CA6-BB58-7EA3-E7598541317C}"/>
              </a:ext>
            </a:extLst>
          </p:cNvPr>
          <p:cNvSpPr>
            <a:spLocks noGrp="1"/>
          </p:cNvSpPr>
          <p:nvPr>
            <p:ph type="title"/>
          </p:nvPr>
        </p:nvSpPr>
        <p:spPr>
          <a:xfrm>
            <a:off x="1837147" y="736077"/>
            <a:ext cx="4554324" cy="663514"/>
          </a:xfrm>
        </p:spPr>
        <p:txBody>
          <a:bodyPr>
            <a:normAutofit/>
          </a:bodyPr>
          <a:lstStyle/>
          <a:p>
            <a:r>
              <a:rPr lang="en-US" sz="3200" b="1" dirty="0">
                <a:latin typeface="Calibri" panose="020F0502020204030204" pitchFamily="34" charset="0"/>
                <a:ea typeface="Calibri" panose="020F0502020204030204" pitchFamily="34" charset="0"/>
                <a:cs typeface="Calibri" panose="020F0502020204030204" pitchFamily="34" charset="0"/>
              </a:rPr>
              <a:t>Impact of a 20% Discount</a:t>
            </a:r>
            <a:endParaRPr lang="en-IN" sz="3200" b="1" dirty="0">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EB394549-2E2F-4C0F-49AD-E193F79E3694}"/>
              </a:ext>
            </a:extLst>
          </p:cNvPr>
          <p:cNvSpPr txBox="1"/>
          <p:nvPr/>
        </p:nvSpPr>
        <p:spPr>
          <a:xfrm>
            <a:off x="2367643" y="1531594"/>
            <a:ext cx="8138626" cy="1477328"/>
          </a:xfrm>
          <a:prstGeom prst="rect">
            <a:avLst/>
          </a:prstGeom>
          <a:noFill/>
        </p:spPr>
        <p:txBody>
          <a:bodyPr wrap="square">
            <a:spAutoFit/>
          </a:bodyPr>
          <a:lstStyle/>
          <a:p>
            <a:pPr algn="just"/>
            <a:r>
              <a:rPr lang="en-US" dirty="0">
                <a:latin typeface="Calibri" panose="020F0502020204030204" pitchFamily="34" charset="0"/>
                <a:ea typeface="Calibri" panose="020F0502020204030204" pitchFamily="34" charset="0"/>
                <a:cs typeface="Calibri" panose="020F0502020204030204" pitchFamily="34" charset="0"/>
              </a:rPr>
              <a:t>By applying the 20% discount to predicted churning customers, the analysis showed an overall increase in expected profit.</a:t>
            </a:r>
          </a:p>
          <a:p>
            <a:pPr algn="just"/>
            <a:endParaRPr lang="en-US" dirty="0">
              <a:latin typeface="Calibri" panose="020F0502020204030204" pitchFamily="34" charset="0"/>
              <a:ea typeface="Calibri" panose="020F0502020204030204" pitchFamily="34" charset="0"/>
              <a:cs typeface="Calibri" panose="020F0502020204030204" pitchFamily="34" charset="0"/>
            </a:endParaRPr>
          </a:p>
          <a:p>
            <a:pPr algn="just"/>
            <a:r>
              <a:rPr lang="en-US" dirty="0">
                <a:latin typeface="Calibri" panose="020F0502020204030204" pitchFamily="34" charset="0"/>
                <a:ea typeface="Calibri" panose="020F0502020204030204" pitchFamily="34" charset="0"/>
                <a:cs typeface="Calibri" panose="020F0502020204030204" pitchFamily="34" charset="0"/>
              </a:rPr>
              <a:t>The discount strategy resulted in a net positive impact on profitability, indicating its potential effectiveness in retaining customers and maximizing revenue.</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713AAA5D-59AD-534F-F178-749F3ADC1C74}"/>
              </a:ext>
            </a:extLst>
          </p:cNvPr>
          <p:cNvSpPr txBox="1"/>
          <p:nvPr/>
        </p:nvSpPr>
        <p:spPr>
          <a:xfrm>
            <a:off x="1837147" y="3059668"/>
            <a:ext cx="6097554" cy="369332"/>
          </a:xfrm>
          <a:prstGeom prst="rect">
            <a:avLst/>
          </a:prstGeom>
          <a:noFill/>
        </p:spPr>
        <p:txBody>
          <a:bodyPr wrap="square">
            <a:spAutoFit/>
          </a:bodyPr>
          <a:lstStyle/>
          <a:p>
            <a:r>
              <a:rPr lang="en-IN" b="1" dirty="0">
                <a:latin typeface="Calibri" panose="020F0502020204030204" pitchFamily="34" charset="0"/>
                <a:ea typeface="Calibri" panose="020F0502020204030204" pitchFamily="34" charset="0"/>
                <a:cs typeface="Calibri" panose="020F0502020204030204" pitchFamily="34" charset="0"/>
              </a:rPr>
              <a:t>Breakdown of Customer Responses</a:t>
            </a:r>
            <a:r>
              <a:rPr lang="en-IN" dirty="0"/>
              <a:t>:</a:t>
            </a:r>
          </a:p>
        </p:txBody>
      </p:sp>
      <p:sp>
        <p:nvSpPr>
          <p:cNvPr id="15" name="TextBox 14">
            <a:extLst>
              <a:ext uri="{FF2B5EF4-FFF2-40B4-BE49-F238E27FC236}">
                <a16:creationId xmlns:a16="http://schemas.microsoft.com/office/drawing/2014/main" id="{E77A4869-2783-15A0-3C48-491FD4F088B3}"/>
              </a:ext>
            </a:extLst>
          </p:cNvPr>
          <p:cNvSpPr txBox="1"/>
          <p:nvPr/>
        </p:nvSpPr>
        <p:spPr>
          <a:xfrm>
            <a:off x="2451618" y="3479746"/>
            <a:ext cx="8278585" cy="1754326"/>
          </a:xfrm>
          <a:prstGeom prst="rect">
            <a:avLst/>
          </a:prstGeom>
          <a:noFill/>
        </p:spPr>
        <p:txBody>
          <a:bodyPr wrap="square">
            <a:spAutoFit/>
          </a:bodyPr>
          <a:lstStyle/>
          <a:p>
            <a:r>
              <a:rPr lang="en-US" dirty="0">
                <a:latin typeface="Calibri" panose="020F0502020204030204" pitchFamily="34" charset="0"/>
                <a:ea typeface="Calibri" panose="020F0502020204030204" pitchFamily="34" charset="0"/>
                <a:cs typeface="Calibri" panose="020F0502020204030204" pitchFamily="34" charset="0"/>
              </a:rPr>
              <a:t>Among the predicted churning customers, a portion responded positively to the discount, leading to an increase in expected profit.</a:t>
            </a:r>
          </a:p>
          <a:p>
            <a:r>
              <a:rPr lang="en-US" dirty="0">
                <a:latin typeface="Calibri" panose="020F0502020204030204" pitchFamily="34" charset="0"/>
                <a:ea typeface="Calibri" panose="020F0502020204030204" pitchFamily="34" charset="0"/>
                <a:cs typeface="Calibri" panose="020F0502020204030204" pitchFamily="34" charset="0"/>
              </a:rPr>
              <a:t>Conversely, some customers showed a negative response to the discount, resulting in a decrease in expected profit for those individuals.</a:t>
            </a:r>
          </a:p>
          <a:p>
            <a:r>
              <a:rPr lang="en-US" dirty="0">
                <a:latin typeface="Calibri" panose="020F0502020204030204" pitchFamily="34" charset="0"/>
                <a:ea typeface="Calibri" panose="020F0502020204030204" pitchFamily="34" charset="0"/>
                <a:cs typeface="Calibri" panose="020F0502020204030204" pitchFamily="34" charset="0"/>
              </a:rPr>
              <a:t>The analysis further categorized customers into those whose expected profit increased and those whose expected profit decreased after applying the discount.</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17" name="TextBox 16">
            <a:extLst>
              <a:ext uri="{FF2B5EF4-FFF2-40B4-BE49-F238E27FC236}">
                <a16:creationId xmlns:a16="http://schemas.microsoft.com/office/drawing/2014/main" id="{2A316730-531D-E9B4-F661-F263FFDD0ADA}"/>
              </a:ext>
            </a:extLst>
          </p:cNvPr>
          <p:cNvSpPr txBox="1"/>
          <p:nvPr/>
        </p:nvSpPr>
        <p:spPr>
          <a:xfrm>
            <a:off x="2526263" y="5418080"/>
            <a:ext cx="7980006" cy="923330"/>
          </a:xfrm>
          <a:prstGeom prst="rect">
            <a:avLst/>
          </a:prstGeom>
          <a:noFill/>
        </p:spPr>
        <p:txBody>
          <a:bodyPr wrap="square">
            <a:spAutoFit/>
          </a:bodyPr>
          <a:lstStyle/>
          <a:p>
            <a:pPr algn="just"/>
            <a:r>
              <a:rPr lang="en-US" dirty="0">
                <a:latin typeface="Calibri" panose="020F0502020204030204" pitchFamily="34" charset="0"/>
                <a:ea typeface="Calibri" panose="020F0502020204030204" pitchFamily="34" charset="0"/>
                <a:cs typeface="Calibri" panose="020F0502020204030204" pitchFamily="34" charset="0"/>
              </a:rPr>
              <a:t>By summing up the net impact across all predicted churning customers, the analysis provided an estimation of the total extra profit generated from implementing the discount strategy.</a:t>
            </a:r>
          </a:p>
        </p:txBody>
      </p:sp>
    </p:spTree>
    <p:extLst>
      <p:ext uri="{BB962C8B-B14F-4D97-AF65-F5344CB8AC3E}">
        <p14:creationId xmlns:p14="http://schemas.microsoft.com/office/powerpoint/2010/main" val="3206844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80AE7-6C1E-47CA-2BF3-95B0D7DB8911}"/>
              </a:ext>
            </a:extLst>
          </p:cNvPr>
          <p:cNvSpPr>
            <a:spLocks noGrp="1"/>
          </p:cNvSpPr>
          <p:nvPr>
            <p:ph type="title"/>
          </p:nvPr>
        </p:nvSpPr>
        <p:spPr>
          <a:xfrm>
            <a:off x="1604866" y="624110"/>
            <a:ext cx="11653902" cy="840796"/>
          </a:xfrm>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Conclusion:</a:t>
            </a:r>
          </a:p>
        </p:txBody>
      </p:sp>
      <p:sp>
        <p:nvSpPr>
          <p:cNvPr id="10" name="TextBox 9">
            <a:extLst>
              <a:ext uri="{FF2B5EF4-FFF2-40B4-BE49-F238E27FC236}">
                <a16:creationId xmlns:a16="http://schemas.microsoft.com/office/drawing/2014/main" id="{2DE9047C-8085-3E20-6FD5-CB2916710114}"/>
              </a:ext>
            </a:extLst>
          </p:cNvPr>
          <p:cNvSpPr txBox="1"/>
          <p:nvPr/>
        </p:nvSpPr>
        <p:spPr>
          <a:xfrm>
            <a:off x="2120380" y="1618490"/>
            <a:ext cx="8273921" cy="2308324"/>
          </a:xfrm>
          <a:prstGeom prst="rect">
            <a:avLst/>
          </a:prstGeom>
          <a:noFill/>
        </p:spPr>
        <p:txBody>
          <a:bodyPr wrap="square">
            <a:spAutoFit/>
          </a:bodyPr>
          <a:lstStyle/>
          <a:p>
            <a:pPr algn="just"/>
            <a:r>
              <a:rPr lang="en-US" dirty="0">
                <a:latin typeface="Calibri" panose="020F0502020204030204" pitchFamily="34" charset="0"/>
                <a:ea typeface="Calibri" panose="020F0502020204030204" pitchFamily="34" charset="0"/>
                <a:cs typeface="Calibri" panose="020F0502020204030204" pitchFamily="34" charset="0"/>
              </a:rPr>
              <a:t>The analysis highlights the need for continuous monitoring and adaptation of retention strategies. Market dynamics and customer preferences may change over time, necessitating ongoing optimization of discount strategies to maintain competitiveness and profitability.</a:t>
            </a:r>
          </a:p>
          <a:p>
            <a:pPr algn="l"/>
            <a:endParaRPr lang="en-US" dirty="0">
              <a:latin typeface="Calibri" panose="020F0502020204030204" pitchFamily="34" charset="0"/>
              <a:ea typeface="Calibri" panose="020F0502020204030204" pitchFamily="34" charset="0"/>
              <a:cs typeface="Calibri" panose="020F0502020204030204" pitchFamily="34" charset="0"/>
            </a:endParaRPr>
          </a:p>
          <a:p>
            <a:pPr algn="just"/>
            <a:r>
              <a:rPr lang="en-US" dirty="0">
                <a:latin typeface="Calibri" panose="020F0502020204030204" pitchFamily="34" charset="0"/>
                <a:ea typeface="Calibri" panose="020F0502020204030204" pitchFamily="34" charset="0"/>
                <a:cs typeface="Calibri" panose="020F0502020204030204" pitchFamily="34" charset="0"/>
              </a:rPr>
              <a:t>Overall, by leveraging advanced analytics and machine learning techniques, businesses can gain valuable insights into customer churn dynamics and implement proactive measures to enhance customer retention and drive sustainable growth</a:t>
            </a:r>
            <a:r>
              <a:rPr lang="en-US" dirty="0">
                <a:solidFill>
                  <a:srgbClr val="0D0D0D"/>
                </a:solidFill>
                <a:highlight>
                  <a:srgbClr val="FFFFFF"/>
                </a:highlight>
                <a:latin typeface="Calibri" panose="020F0502020204030204" pitchFamily="34" charset="0"/>
                <a:ea typeface="Calibri" panose="020F0502020204030204" pitchFamily="34" charset="0"/>
                <a:cs typeface="Calibri" panose="020F0502020204030204" pitchFamily="34" charset="0"/>
              </a:rPr>
              <a:t>.</a:t>
            </a:r>
            <a:endParaRPr lang="en-US"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6867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8AAC3-A19B-CCA5-DB7A-A25ED3BB787C}"/>
              </a:ext>
            </a:extLst>
          </p:cNvPr>
          <p:cNvSpPr>
            <a:spLocks noGrp="1"/>
          </p:cNvSpPr>
          <p:nvPr>
            <p:ph type="title"/>
          </p:nvPr>
        </p:nvSpPr>
        <p:spPr>
          <a:xfrm>
            <a:off x="2589212" y="690785"/>
            <a:ext cx="8911687" cy="709390"/>
          </a:xfrm>
        </p:spPr>
        <p:txBody>
          <a:bodyPr>
            <a:normAutofit/>
          </a:bodyPr>
          <a:lstStyle/>
          <a:p>
            <a:pPr algn="l"/>
            <a:r>
              <a:rPr lang="en-IN" sz="3200" b="1" dirty="0">
                <a:latin typeface="Calibri" panose="020F0502020204030204" pitchFamily="34" charset="0"/>
                <a:ea typeface="Calibri" panose="020F0502020204030204" pitchFamily="34" charset="0"/>
                <a:cs typeface="Calibri" panose="020F0502020204030204" pitchFamily="34" charset="0"/>
              </a:rPr>
              <a:t>Abstract</a:t>
            </a:r>
          </a:p>
        </p:txBody>
      </p:sp>
      <p:sp>
        <p:nvSpPr>
          <p:cNvPr id="3" name="Content Placeholder 2">
            <a:extLst>
              <a:ext uri="{FF2B5EF4-FFF2-40B4-BE49-F238E27FC236}">
                <a16:creationId xmlns:a16="http://schemas.microsoft.com/office/drawing/2014/main" id="{7467D35F-BA7E-971D-CE86-7C454F2EACF0}"/>
              </a:ext>
            </a:extLst>
          </p:cNvPr>
          <p:cNvSpPr>
            <a:spLocks noGrp="1"/>
          </p:cNvSpPr>
          <p:nvPr>
            <p:ph idx="1"/>
          </p:nvPr>
        </p:nvSpPr>
        <p:spPr>
          <a:xfrm>
            <a:off x="2585499" y="1400174"/>
            <a:ext cx="8915400" cy="4935311"/>
          </a:xfrm>
        </p:spPr>
        <p:txBody>
          <a:bodyPr>
            <a:normAutofit fontScale="77500" lnSpcReduction="20000"/>
          </a:bodyPr>
          <a:lstStyle/>
          <a:p>
            <a:pPr algn="just"/>
            <a:r>
              <a:rPr lang="en-US" sz="16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PowerCo is a major gas and electricity utility that supplies to corporate, SME (Small &amp; Medium Enterprise), and residential customers. The power-liberalization of the energy market in Europe has led to significant customer churn, especially in the SME segment. In an increasingly competitive energy market, customer retention has become a critical focus for PowerCo's sustained growth and profitability.</a:t>
            </a:r>
          </a:p>
          <a:p>
            <a:pPr algn="just"/>
            <a:endParaRPr lang="en-US" sz="1600" b="0" i="0" noProof="1">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a:p>
            <a:pPr algn="just"/>
            <a:r>
              <a:rPr lang="en-US" sz="16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PowerCo, facing the prospect of customer attrition, is operating in an industry characterized by evolving consumer preferences, regulatory changes, and the emergence of alternative energy solutions. To interpret this business context, a comprehensive analysis considers factors such as market dynamics, competitive landscape, customer behavior, and the company's existing strategies.</a:t>
            </a:r>
          </a:p>
          <a:p>
            <a:pPr algn="just"/>
            <a:endParaRPr lang="en-US" sz="16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a:p>
            <a:pPr algn="just"/>
            <a:r>
              <a:rPr lang="en-US" sz="16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The study identifies the primary drivers contributing to customer churn, encompassing factors such as service quality, pricing structures, customer engagement, and technological advancements. Understanding these factors forms the basis for strategic interventions aimed at enhancing customer satisfaction and loyalty.</a:t>
            </a:r>
          </a:p>
          <a:p>
            <a:endParaRPr lang="en-US" sz="16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a:p>
            <a:pPr algn="just"/>
            <a:r>
              <a:rPr lang="en-US" sz="16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Recommendations include the implementation of targeted customer engagement initiatives, personalized communication strategies, and the adoption of innovative technologies to improve service delivery and customer experience. Additionally, the development of flexible pricing models and the introduction of loyalty programs are proposed to incentivize customer retention.</a:t>
            </a:r>
          </a:p>
          <a:p>
            <a:endParaRPr lang="en-US" sz="16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a:p>
            <a:pPr algn="just"/>
            <a:r>
              <a:rPr lang="en-US" sz="16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The analysis draws on industry best practices, case studies, and data-driven insights to formulate a holistic strategy tailored to PowerCo's specific challenges. The objective is to empower PowerCo to not only retain its existing customer base but also to position itself as a preferred choice in a rapidly evolving energy landscape.</a:t>
            </a:r>
          </a:p>
          <a:p>
            <a:pPr algn="just"/>
            <a:endParaRPr lang="en-US" sz="16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a:p>
            <a:pPr algn="just"/>
            <a:r>
              <a:rPr lang="en-US" sz="16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By embracing a customer-centric approach and leveraging data analytics, PowerCo can proactively address the identified issues, foster customer loyalty, and ultimately secure its market position. The implementation of these recommendations is expected to enhance PowerCo's competitive advantage and ensure sustainable growth in the dynamic energy market</a:t>
            </a:r>
            <a:r>
              <a:rPr lang="en-US" sz="16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28288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7CB7A-0991-39E0-DF86-F6A21BEFB1DD}"/>
              </a:ext>
            </a:extLst>
          </p:cNvPr>
          <p:cNvSpPr>
            <a:spLocks noGrp="1"/>
          </p:cNvSpPr>
          <p:nvPr>
            <p:ph type="title"/>
          </p:nvPr>
        </p:nvSpPr>
        <p:spPr>
          <a:xfrm>
            <a:off x="1640156" y="624110"/>
            <a:ext cx="8911687" cy="877640"/>
          </a:xfrm>
        </p:spPr>
        <p:txBody>
          <a:bodyPr/>
          <a:lstStyle/>
          <a:p>
            <a:r>
              <a:rPr lang="en-IN" b="1" dirty="0">
                <a:solidFill>
                  <a:srgbClr val="343541"/>
                </a:solidFill>
                <a:latin typeface="Calibri" panose="020F0502020204030204" pitchFamily="34" charset="0"/>
                <a:ea typeface="Calibri" panose="020F0502020204030204" pitchFamily="34" charset="0"/>
                <a:cs typeface="Calibri" panose="020F0502020204030204" pitchFamily="34" charset="0"/>
              </a:rPr>
              <a:t>P</a:t>
            </a:r>
            <a:r>
              <a:rPr lang="en-IN" b="1" i="0" dirty="0">
                <a:solidFill>
                  <a:srgbClr val="343541"/>
                </a:solidFill>
                <a:effectLst/>
                <a:latin typeface="Calibri" panose="020F0502020204030204" pitchFamily="34" charset="0"/>
                <a:ea typeface="Calibri" panose="020F0502020204030204" pitchFamily="34" charset="0"/>
                <a:cs typeface="Calibri" panose="020F0502020204030204" pitchFamily="34" charset="0"/>
              </a:rPr>
              <a:t>roject  </a:t>
            </a:r>
            <a:r>
              <a:rPr lang="en-IN" b="1" dirty="0">
                <a:solidFill>
                  <a:srgbClr val="343541"/>
                </a:solidFill>
                <a:latin typeface="Calibri" panose="020F0502020204030204" pitchFamily="34" charset="0"/>
                <a:ea typeface="Calibri" panose="020F0502020204030204" pitchFamily="34" charset="0"/>
                <a:cs typeface="Calibri" panose="020F0502020204030204" pitchFamily="34" charset="0"/>
              </a:rPr>
              <a:t>P</a:t>
            </a:r>
            <a:r>
              <a:rPr lang="en-IN" b="1" i="0" dirty="0">
                <a:solidFill>
                  <a:srgbClr val="343541"/>
                </a:solidFill>
                <a:effectLst/>
                <a:latin typeface="Calibri" panose="020F0502020204030204" pitchFamily="34" charset="0"/>
                <a:ea typeface="Calibri" panose="020F0502020204030204" pitchFamily="34" charset="0"/>
                <a:cs typeface="Calibri" panose="020F0502020204030204" pitchFamily="34" charset="0"/>
              </a:rPr>
              <a:t>urpose</a:t>
            </a:r>
            <a:endParaRPr lang="en-IN" b="1"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2CB73C71-3CB5-B887-D343-CDE65DE470DE}"/>
              </a:ext>
            </a:extLst>
          </p:cNvPr>
          <p:cNvSpPr>
            <a:spLocks noGrp="1"/>
          </p:cNvSpPr>
          <p:nvPr>
            <p:ph idx="1"/>
          </p:nvPr>
        </p:nvSpPr>
        <p:spPr>
          <a:xfrm>
            <a:off x="2591068" y="1592403"/>
            <a:ext cx="8915400" cy="4369857"/>
          </a:xfrm>
        </p:spPr>
        <p:txBody>
          <a:bodyPr>
            <a:normAutofit fontScale="92500" lnSpcReduction="10000"/>
          </a:bodyPr>
          <a:lstStyle/>
          <a:p>
            <a:pPr algn="just"/>
            <a:r>
              <a:rPr lang="en-US" sz="1600" noProof="1">
                <a:solidFill>
                  <a:srgbClr val="374151"/>
                </a:solidFill>
                <a:latin typeface="Calibri" panose="020F0502020204030204" pitchFamily="34" charset="0"/>
                <a:ea typeface="Calibri" panose="020F0502020204030204" pitchFamily="34" charset="0"/>
                <a:cs typeface="Calibri" panose="020F0502020204030204" pitchFamily="34" charset="0"/>
              </a:rPr>
              <a:t>The purpose of the project is to conduct a comprehensive analysis of customer churn for PowerCo, a major gas and electricity utility that supplies to corporate, small, and medium-sized enterprise (SME) customers. In the context of a rapidly evolving energy market, characterized by increased competition and changing consumer preferences, the project aims to address the following objectives:</a:t>
            </a:r>
          </a:p>
          <a:p>
            <a:pPr algn="just">
              <a:buFont typeface="+mj-lt"/>
              <a:buAutoNum type="arabicPeriod"/>
            </a:pPr>
            <a:r>
              <a:rPr lang="en-US" sz="1600" b="1" noProof="1">
                <a:solidFill>
                  <a:srgbClr val="374151"/>
                </a:solidFill>
                <a:latin typeface="Calibri" panose="020F0502020204030204" pitchFamily="34" charset="0"/>
                <a:ea typeface="Calibri" panose="020F0502020204030204" pitchFamily="34" charset="0"/>
                <a:cs typeface="Calibri" panose="020F0502020204030204" pitchFamily="34" charset="0"/>
              </a:rPr>
              <a:t>Understand Market Dynamics</a:t>
            </a:r>
            <a:r>
              <a:rPr lang="en-US" sz="1600" noProof="1">
                <a:solidFill>
                  <a:srgbClr val="374151"/>
                </a:solidFill>
                <a:latin typeface="Calibri" panose="020F0502020204030204" pitchFamily="34" charset="0"/>
                <a:ea typeface="Calibri" panose="020F0502020204030204" pitchFamily="34" charset="0"/>
                <a:cs typeface="Calibri" panose="020F0502020204030204" pitchFamily="34" charset="0"/>
              </a:rPr>
              <a:t>: Analyze the factors contributing to customer churn within the SME segment, considering the evolving energy market landscape, regulatory changes, and emerging alternative energy solutions.</a:t>
            </a:r>
          </a:p>
          <a:p>
            <a:pPr algn="just">
              <a:buFont typeface="+mj-lt"/>
              <a:buAutoNum type="arabicPeriod"/>
            </a:pPr>
            <a:r>
              <a:rPr lang="en-US" sz="1600" b="1" noProof="1">
                <a:solidFill>
                  <a:srgbClr val="374151"/>
                </a:solidFill>
                <a:latin typeface="Calibri" panose="020F0502020204030204" pitchFamily="34" charset="0"/>
                <a:ea typeface="Calibri" panose="020F0502020204030204" pitchFamily="34" charset="0"/>
                <a:cs typeface="Calibri" panose="020F0502020204030204" pitchFamily="34" charset="0"/>
              </a:rPr>
              <a:t>Identify Key Drivers of Churn</a:t>
            </a:r>
            <a:r>
              <a:rPr lang="en-US" sz="1600" noProof="1">
                <a:solidFill>
                  <a:srgbClr val="374151"/>
                </a:solidFill>
                <a:latin typeface="Calibri" panose="020F0502020204030204" pitchFamily="34" charset="0"/>
                <a:ea typeface="Calibri" panose="020F0502020204030204" pitchFamily="34" charset="0"/>
                <a:cs typeface="Calibri" panose="020F0502020204030204" pitchFamily="34" charset="0"/>
              </a:rPr>
              <a:t>: Determine the primary factors influencing customer churn, including service quality, pricing structures, customer engagement, and technological advancements.</a:t>
            </a:r>
          </a:p>
          <a:p>
            <a:pPr algn="just">
              <a:buFont typeface="+mj-lt"/>
              <a:buAutoNum type="arabicPeriod"/>
            </a:pPr>
            <a:r>
              <a:rPr lang="en-US" sz="1600" b="1" noProof="1">
                <a:solidFill>
                  <a:srgbClr val="374151"/>
                </a:solidFill>
                <a:latin typeface="Calibri" panose="020F0502020204030204" pitchFamily="34" charset="0"/>
                <a:ea typeface="Calibri" panose="020F0502020204030204" pitchFamily="34" charset="0"/>
                <a:cs typeface="Calibri" panose="020F0502020204030204" pitchFamily="34" charset="0"/>
              </a:rPr>
              <a:t>Develop Strategic Interventions</a:t>
            </a:r>
            <a:r>
              <a:rPr lang="en-US" sz="1600" noProof="1">
                <a:solidFill>
                  <a:srgbClr val="374151"/>
                </a:solidFill>
                <a:latin typeface="Calibri" panose="020F0502020204030204" pitchFamily="34" charset="0"/>
                <a:ea typeface="Calibri" panose="020F0502020204030204" pitchFamily="34" charset="0"/>
                <a:cs typeface="Calibri" panose="020F0502020204030204" pitchFamily="34" charset="0"/>
              </a:rPr>
              <a:t>: Formulate recommendations and strategies aimed at improving customer satisfaction and loyalty, with a focus on targeted customer engagement initiatives, personalized communication strategies, and innovative technology adoption.</a:t>
            </a:r>
          </a:p>
          <a:p>
            <a:pPr algn="just">
              <a:buFont typeface="+mj-lt"/>
              <a:buAutoNum type="arabicPeriod"/>
            </a:pPr>
            <a:r>
              <a:rPr lang="en-US" sz="1600" b="1" noProof="1">
                <a:solidFill>
                  <a:srgbClr val="374151"/>
                </a:solidFill>
                <a:latin typeface="Calibri" panose="020F0502020204030204" pitchFamily="34" charset="0"/>
                <a:ea typeface="Calibri" panose="020F0502020204030204" pitchFamily="34" charset="0"/>
                <a:cs typeface="Calibri" panose="020F0502020204030204" pitchFamily="34" charset="0"/>
              </a:rPr>
              <a:t>Enhance Competitiveness</a:t>
            </a:r>
            <a:r>
              <a:rPr lang="en-US" sz="1600" noProof="1">
                <a:solidFill>
                  <a:srgbClr val="374151"/>
                </a:solidFill>
                <a:latin typeface="Calibri" panose="020F0502020204030204" pitchFamily="34" charset="0"/>
                <a:ea typeface="Calibri" panose="020F0502020204030204" pitchFamily="34" charset="0"/>
                <a:cs typeface="Calibri" panose="020F0502020204030204" pitchFamily="34" charset="0"/>
              </a:rPr>
              <a:t>: Implement flexible pricing models, introduce loyalty programs, and leverage data analytics to retain existing customers and position PowerCo as a preferred choice in the dynamic energy market.</a:t>
            </a:r>
          </a:p>
          <a:p>
            <a:pPr algn="just">
              <a:buFont typeface="+mj-lt"/>
              <a:buAutoNum type="arabicPeriod"/>
            </a:pPr>
            <a:r>
              <a:rPr lang="en-US" sz="1600" b="1" noProof="1">
                <a:solidFill>
                  <a:srgbClr val="374151"/>
                </a:solidFill>
                <a:latin typeface="Calibri" panose="020F0502020204030204" pitchFamily="34" charset="0"/>
                <a:ea typeface="Calibri" panose="020F0502020204030204" pitchFamily="34" charset="0"/>
                <a:cs typeface="Calibri" panose="020F0502020204030204" pitchFamily="34" charset="0"/>
              </a:rPr>
              <a:t>Utilize Data-Driven Insights</a:t>
            </a:r>
            <a:r>
              <a:rPr lang="en-US" sz="1600" noProof="1">
                <a:solidFill>
                  <a:srgbClr val="374151"/>
                </a:solidFill>
                <a:latin typeface="Calibri" panose="020F0502020204030204" pitchFamily="34" charset="0"/>
                <a:ea typeface="Calibri" panose="020F0502020204030204" pitchFamily="34" charset="0"/>
                <a:cs typeface="Calibri" panose="020F0502020204030204" pitchFamily="34" charset="0"/>
              </a:rPr>
              <a:t>: Draw insights from industry best practices, case studies, and data analytics to tailor strategies specifically to PowerCo's challenges and customer needs.</a:t>
            </a:r>
          </a:p>
          <a:p>
            <a:pPr algn="just"/>
            <a:endParaRPr lang="en-US" sz="1600" noProof="1">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04126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152F6-CE43-6A55-7C51-62C97002F1CD}"/>
              </a:ext>
            </a:extLst>
          </p:cNvPr>
          <p:cNvSpPr>
            <a:spLocks noGrp="1"/>
          </p:cNvSpPr>
          <p:nvPr>
            <p:ph type="title"/>
          </p:nvPr>
        </p:nvSpPr>
        <p:spPr>
          <a:xfrm>
            <a:off x="1638300" y="689424"/>
            <a:ext cx="8915400" cy="642715"/>
          </a:xfrm>
        </p:spPr>
        <p:txBody>
          <a:bodyPr>
            <a:normAutofit fontScale="90000"/>
          </a:bodyPr>
          <a:lstStyle/>
          <a:p>
            <a:r>
              <a:rPr lang="en-IN" b="1" dirty="0">
                <a:latin typeface="Calibri" panose="020F0502020204030204" pitchFamily="34" charset="0"/>
                <a:ea typeface="Calibri" panose="020F0502020204030204" pitchFamily="34" charset="0"/>
                <a:cs typeface="Calibri" panose="020F0502020204030204" pitchFamily="34" charset="0"/>
              </a:rPr>
              <a:t>TOOLS &amp; TECHNIQUES</a:t>
            </a:r>
            <a:br>
              <a:rPr lang="en-IN" b="0" i="0" dirty="0">
                <a:solidFill>
                  <a:srgbClr val="212121"/>
                </a:solidFill>
                <a:effectLst/>
                <a:latin typeface="Roboto" panose="020F0502020204030204" pitchFamily="2" charset="0"/>
              </a:rPr>
            </a:br>
            <a:br>
              <a:rPr lang="en-IN" b="0" i="0" dirty="0">
                <a:solidFill>
                  <a:srgbClr val="212121"/>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91C14336-C653-1C94-BA51-E80A95889041}"/>
              </a:ext>
            </a:extLst>
          </p:cNvPr>
          <p:cNvSpPr>
            <a:spLocks noGrp="1"/>
          </p:cNvSpPr>
          <p:nvPr>
            <p:ph idx="1"/>
          </p:nvPr>
        </p:nvSpPr>
        <p:spPr>
          <a:xfrm>
            <a:off x="2589212" y="1540188"/>
            <a:ext cx="8915400" cy="4478057"/>
          </a:xfrm>
        </p:spPr>
        <p:txBody>
          <a:bodyPr>
            <a:normAutofit fontScale="70000" lnSpcReduction="20000"/>
          </a:bodyPr>
          <a:lstStyle/>
          <a:p>
            <a:pPr algn="l"/>
            <a:r>
              <a:rPr lang="en-US" sz="2100" b="1"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Python:</a:t>
            </a:r>
            <a:r>
              <a:rPr lang="en-US" sz="2100"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a:t>
            </a:r>
            <a:r>
              <a:rPr lang="en-US" sz="2100" dirty="0">
                <a:solidFill>
                  <a:srgbClr val="374151"/>
                </a:solidFill>
                <a:latin typeface="Calibri" panose="020F0502020204030204" pitchFamily="34" charset="0"/>
                <a:ea typeface="Calibri" panose="020F0502020204030204" pitchFamily="34" charset="0"/>
                <a:cs typeface="Calibri" panose="020F0502020204030204" pitchFamily="34" charset="0"/>
              </a:rPr>
              <a:t>Python programming language as the primary tool for data preprocessing analysis</a:t>
            </a:r>
          </a:p>
          <a:p>
            <a:pPr algn="just"/>
            <a:r>
              <a:rPr lang="en-US" sz="2100" b="1" dirty="0">
                <a:solidFill>
                  <a:srgbClr val="212121"/>
                </a:solidFill>
                <a:latin typeface="Calibri" panose="020F0502020204030204" pitchFamily="34" charset="0"/>
                <a:ea typeface="Calibri" panose="020F0502020204030204" pitchFamily="34" charset="0"/>
                <a:cs typeface="Calibri" panose="020F0502020204030204" pitchFamily="34" charset="0"/>
              </a:rPr>
              <a:t>Data type conversion 0: </a:t>
            </a:r>
            <a:r>
              <a:rPr lang="en-US" sz="2100" dirty="0">
                <a:solidFill>
                  <a:srgbClr val="374151"/>
                </a:solidFill>
                <a:latin typeface="Calibri" panose="020F0502020204030204" pitchFamily="34" charset="0"/>
                <a:ea typeface="Calibri" panose="020F0502020204030204" pitchFamily="34" charset="0"/>
                <a:cs typeface="Calibri" panose="020F0502020204030204" pitchFamily="34" charset="0"/>
              </a:rPr>
              <a:t>to convert a datetime feature to datetime data type,</a:t>
            </a:r>
          </a:p>
          <a:p>
            <a:pPr algn="just"/>
            <a:r>
              <a:rPr lang="en-US" sz="2100" b="1" dirty="0">
                <a:solidFill>
                  <a:srgbClr val="212121"/>
                </a:solidFill>
                <a:latin typeface="Calibri" panose="020F0502020204030204" pitchFamily="34" charset="0"/>
                <a:ea typeface="Calibri" panose="020F0502020204030204" pitchFamily="34" charset="0"/>
                <a:cs typeface="Calibri" panose="020F0502020204030204" pitchFamily="34" charset="0"/>
              </a:rPr>
              <a:t>Label Encoder</a:t>
            </a:r>
            <a:r>
              <a:rPr lang="en-US" sz="1700"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a:t>
            </a:r>
            <a:r>
              <a:rPr lang="en-US" sz="2100" dirty="0">
                <a:solidFill>
                  <a:srgbClr val="374151"/>
                </a:solidFill>
                <a:latin typeface="Calibri" panose="020F0502020204030204" pitchFamily="34" charset="0"/>
                <a:ea typeface="Calibri" panose="020F0502020204030204" pitchFamily="34" charset="0"/>
                <a:cs typeface="Calibri" panose="020F0502020204030204" pitchFamily="34" charset="0"/>
              </a:rPr>
              <a:t>A label encoder is a tool used in machine learning and data preprocessing tasks, particularly in the context of supervised learning algorithms. Its primary purpose is to convert categorical labels into numerical values.</a:t>
            </a:r>
          </a:p>
          <a:p>
            <a:pPr algn="just"/>
            <a:r>
              <a:rPr lang="en-US" sz="2100" b="1" dirty="0">
                <a:solidFill>
                  <a:srgbClr val="212121"/>
                </a:solidFill>
                <a:latin typeface="Calibri" panose="020F0502020204030204" pitchFamily="34" charset="0"/>
                <a:ea typeface="Calibri" panose="020F0502020204030204" pitchFamily="34" charset="0"/>
                <a:cs typeface="Calibri" panose="020F0502020204030204" pitchFamily="34" charset="0"/>
              </a:rPr>
              <a:t>Random Forest Classifier</a:t>
            </a:r>
            <a:r>
              <a:rPr lang="en-US" sz="1600" b="0" i="0" dirty="0">
                <a:solidFill>
                  <a:srgbClr val="212121"/>
                </a:solidFill>
                <a:effectLst/>
                <a:latin typeface="Roboto" panose="02000000000000000000" pitchFamily="2" charset="0"/>
              </a:rPr>
              <a:t>: </a:t>
            </a:r>
            <a:r>
              <a:rPr lang="en-US" sz="2100" dirty="0">
                <a:solidFill>
                  <a:srgbClr val="374151"/>
                </a:solidFill>
                <a:latin typeface="Calibri" panose="020F0502020204030204" pitchFamily="34" charset="0"/>
                <a:ea typeface="Calibri" panose="020F0502020204030204" pitchFamily="34" charset="0"/>
                <a:cs typeface="Calibri" panose="020F0502020204030204" pitchFamily="34" charset="0"/>
              </a:rPr>
              <a:t>Random Forest Classifier is a ensemble learning method that constructs multiple decision trees during training and outputs the mode of the classes (classification) or the mean prediction (regression) of the individual trees.</a:t>
            </a:r>
          </a:p>
          <a:p>
            <a:pPr algn="just"/>
            <a:r>
              <a:rPr lang="en-IN" sz="2100" b="1" dirty="0">
                <a:solidFill>
                  <a:srgbClr val="212121"/>
                </a:solidFill>
                <a:latin typeface="Calibri" panose="020F0502020204030204" pitchFamily="34" charset="0"/>
                <a:ea typeface="Calibri" panose="020F0502020204030204" pitchFamily="34" charset="0"/>
                <a:cs typeface="Calibri" panose="020F0502020204030204" pitchFamily="34" charset="0"/>
              </a:rPr>
              <a:t>Data-set description</a:t>
            </a:r>
            <a:endParaRPr lang="en-US" sz="2100" b="1" dirty="0">
              <a:solidFill>
                <a:srgbClr val="212121"/>
              </a:solidFill>
              <a:latin typeface="Calibri" panose="020F0502020204030204" pitchFamily="34" charset="0"/>
              <a:ea typeface="Calibri" panose="020F0502020204030204" pitchFamily="34" charset="0"/>
              <a:cs typeface="Calibri" panose="020F0502020204030204" pitchFamily="34" charset="0"/>
            </a:endParaRPr>
          </a:p>
          <a:p>
            <a:pPr algn="l"/>
            <a:r>
              <a:rPr lang="en-IN" sz="2400" b="0" i="0" dirty="0">
                <a:solidFill>
                  <a:srgbClr val="212121"/>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Data Set Name: client_data, price_data</a:t>
            </a:r>
          </a:p>
          <a:p>
            <a:pPr algn="l"/>
            <a:r>
              <a:rPr lang="en-IN" sz="2400" b="0" i="0" dirty="0">
                <a:solidFill>
                  <a:srgbClr val="212121"/>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Source: BCG X, From PowerCo</a:t>
            </a:r>
          </a:p>
          <a:p>
            <a:pPr algn="l"/>
            <a:r>
              <a:rPr lang="en-IN" sz="2400" b="0" i="0" dirty="0">
                <a:solidFill>
                  <a:srgbClr val="212121"/>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Purpose:</a:t>
            </a:r>
          </a:p>
          <a:p>
            <a:pPr algn="l"/>
            <a:r>
              <a:rPr lang="en-IN" sz="2400" b="0" i="0" dirty="0">
                <a:solidFill>
                  <a:srgbClr val="212121"/>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Format: CSV (Comma-Separated Values)</a:t>
            </a:r>
          </a:p>
          <a:p>
            <a:pPr algn="l"/>
            <a:r>
              <a:rPr lang="en-IN" sz="2400" b="0" i="0" dirty="0">
                <a:solidFill>
                  <a:srgbClr val="212121"/>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Size:</a:t>
            </a:r>
            <a:br>
              <a:rPr lang="en-IN" sz="2400" b="0" i="0" dirty="0">
                <a:solidFill>
                  <a:srgbClr val="212121"/>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br>
            <a:r>
              <a:rPr lang="en-IN" sz="2400" b="0" i="0" dirty="0">
                <a:solidFill>
                  <a:srgbClr val="212121"/>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client_data :14606 rows × 26 columns (3,79,756 datas)</a:t>
            </a:r>
            <a:br>
              <a:rPr lang="en-IN" sz="2400" b="0" i="0" dirty="0">
                <a:solidFill>
                  <a:srgbClr val="212121"/>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br>
            <a:r>
              <a:rPr lang="en-IN" sz="2400" b="0" i="0" dirty="0">
                <a:solidFill>
                  <a:srgbClr val="212121"/>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price_data :193002 rows × 8 columns (15,44,016 datas)</a:t>
            </a:r>
          </a:p>
          <a:p>
            <a:endParaRPr lang="en-IN" noProof="1"/>
          </a:p>
        </p:txBody>
      </p:sp>
    </p:spTree>
    <p:extLst>
      <p:ext uri="{BB962C8B-B14F-4D97-AF65-F5344CB8AC3E}">
        <p14:creationId xmlns:p14="http://schemas.microsoft.com/office/powerpoint/2010/main" val="2657156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4BD0B-D243-C8C3-9B72-9934938D4A29}"/>
              </a:ext>
            </a:extLst>
          </p:cNvPr>
          <p:cNvSpPr>
            <a:spLocks noGrp="1"/>
          </p:cNvSpPr>
          <p:nvPr>
            <p:ph type="title"/>
          </p:nvPr>
        </p:nvSpPr>
        <p:spPr>
          <a:xfrm>
            <a:off x="2247693" y="465489"/>
            <a:ext cx="3503075" cy="672845"/>
          </a:xfrm>
        </p:spPr>
        <p:txBody>
          <a:bodyPr/>
          <a:lstStyle/>
          <a:p>
            <a:r>
              <a:rPr lang="en-IN" sz="3200" b="1" dirty="0">
                <a:latin typeface="Calibri" panose="020F0502020204030204" pitchFamily="34" charset="0"/>
                <a:ea typeface="Calibri" panose="020F0502020204030204" pitchFamily="34" charset="0"/>
                <a:cs typeface="Calibri" panose="020F0502020204030204" pitchFamily="34" charset="0"/>
              </a:rPr>
              <a:t>Columns:</a:t>
            </a:r>
          </a:p>
        </p:txBody>
      </p:sp>
      <p:sp>
        <p:nvSpPr>
          <p:cNvPr id="3" name="Content Placeholder 2">
            <a:extLst>
              <a:ext uri="{FF2B5EF4-FFF2-40B4-BE49-F238E27FC236}">
                <a16:creationId xmlns:a16="http://schemas.microsoft.com/office/drawing/2014/main" id="{D8EFD919-A235-CEA1-B452-6BEE118F3A7D}"/>
              </a:ext>
            </a:extLst>
          </p:cNvPr>
          <p:cNvSpPr>
            <a:spLocks noGrp="1"/>
          </p:cNvSpPr>
          <p:nvPr>
            <p:ph idx="1"/>
          </p:nvPr>
        </p:nvSpPr>
        <p:spPr>
          <a:xfrm>
            <a:off x="2104020" y="1138334"/>
            <a:ext cx="8915400" cy="5377543"/>
          </a:xfrm>
        </p:spPr>
        <p:txBody>
          <a:bodyPr>
            <a:normAutofit fontScale="25000" lnSpcReduction="20000"/>
          </a:bodyPr>
          <a:lstStyle/>
          <a:p>
            <a:pPr algn="l"/>
            <a:r>
              <a:rPr lang="en-US" sz="6400" b="1" dirty="0">
                <a:solidFill>
                  <a:srgbClr val="374151"/>
                </a:solidFill>
                <a:latin typeface="Calibri" panose="020F0502020204030204" pitchFamily="34" charset="0"/>
                <a:ea typeface="Calibri" panose="020F0502020204030204" pitchFamily="34" charset="0"/>
                <a:cs typeface="Calibri" panose="020F0502020204030204" pitchFamily="34" charset="0"/>
              </a:rPr>
              <a:t>client_data.csv</a:t>
            </a:r>
          </a:p>
          <a:p>
            <a:pPr algn="l"/>
            <a:r>
              <a:rPr lang="en-US" sz="4000" dirty="0">
                <a:solidFill>
                  <a:srgbClr val="374151"/>
                </a:solidFill>
                <a:latin typeface="Calibri" panose="020F0502020204030204" pitchFamily="34" charset="0"/>
                <a:ea typeface="Calibri" panose="020F0502020204030204" pitchFamily="34" charset="0"/>
                <a:cs typeface="Calibri" panose="020F0502020204030204" pitchFamily="34" charset="0"/>
              </a:rPr>
              <a:t>● id = client company identifier</a:t>
            </a:r>
            <a:br>
              <a:rPr lang="en-US" sz="4000" dirty="0">
                <a:solidFill>
                  <a:srgbClr val="374151"/>
                </a:solidFill>
                <a:latin typeface="Calibri" panose="020F0502020204030204" pitchFamily="34" charset="0"/>
                <a:ea typeface="Calibri" panose="020F0502020204030204" pitchFamily="34" charset="0"/>
                <a:cs typeface="Calibri" panose="020F0502020204030204" pitchFamily="34" charset="0"/>
              </a:rPr>
            </a:br>
            <a:r>
              <a:rPr lang="en-US" sz="4000" dirty="0">
                <a:solidFill>
                  <a:srgbClr val="374151"/>
                </a:solidFill>
                <a:latin typeface="Calibri" panose="020F0502020204030204" pitchFamily="34" charset="0"/>
                <a:ea typeface="Calibri" panose="020F0502020204030204" pitchFamily="34" charset="0"/>
                <a:cs typeface="Calibri" panose="020F0502020204030204" pitchFamily="34" charset="0"/>
              </a:rPr>
              <a:t>● </a:t>
            </a:r>
            <a:r>
              <a:rPr lang="en-US" sz="4000" noProof="1">
                <a:solidFill>
                  <a:srgbClr val="374151"/>
                </a:solidFill>
                <a:latin typeface="Calibri" panose="020F0502020204030204" pitchFamily="34" charset="0"/>
                <a:ea typeface="Calibri" panose="020F0502020204030204" pitchFamily="34" charset="0"/>
                <a:cs typeface="Calibri" panose="020F0502020204030204" pitchFamily="34" charset="0"/>
              </a:rPr>
              <a:t>activity_new</a:t>
            </a:r>
            <a:r>
              <a:rPr lang="en-US" sz="4000" dirty="0">
                <a:solidFill>
                  <a:srgbClr val="374151"/>
                </a:solidFill>
                <a:latin typeface="Calibri" panose="020F0502020204030204" pitchFamily="34" charset="0"/>
                <a:ea typeface="Calibri" panose="020F0502020204030204" pitchFamily="34" charset="0"/>
                <a:cs typeface="Calibri" panose="020F0502020204030204" pitchFamily="34" charset="0"/>
              </a:rPr>
              <a:t> = category of the company’s activity</a:t>
            </a:r>
            <a:br>
              <a:rPr lang="en-US" sz="4000" dirty="0">
                <a:solidFill>
                  <a:srgbClr val="374151"/>
                </a:solidFill>
                <a:latin typeface="Calibri" panose="020F0502020204030204" pitchFamily="34" charset="0"/>
                <a:ea typeface="Calibri" panose="020F0502020204030204" pitchFamily="34" charset="0"/>
                <a:cs typeface="Calibri" panose="020F0502020204030204" pitchFamily="34" charset="0"/>
              </a:rPr>
            </a:br>
            <a:r>
              <a:rPr lang="en-US" sz="4000" dirty="0">
                <a:solidFill>
                  <a:srgbClr val="374151"/>
                </a:solidFill>
                <a:latin typeface="Calibri" panose="020F0502020204030204" pitchFamily="34" charset="0"/>
                <a:ea typeface="Calibri" panose="020F0502020204030204" pitchFamily="34" charset="0"/>
                <a:cs typeface="Calibri" panose="020F0502020204030204" pitchFamily="34" charset="0"/>
              </a:rPr>
              <a:t>● </a:t>
            </a:r>
            <a:r>
              <a:rPr lang="en-US" sz="4000" dirty="0" err="1">
                <a:solidFill>
                  <a:srgbClr val="374151"/>
                </a:solidFill>
                <a:latin typeface="Calibri" panose="020F0502020204030204" pitchFamily="34" charset="0"/>
                <a:ea typeface="Calibri" panose="020F0502020204030204" pitchFamily="34" charset="0"/>
                <a:cs typeface="Calibri" panose="020F0502020204030204" pitchFamily="34" charset="0"/>
              </a:rPr>
              <a:t>channel_sales</a:t>
            </a:r>
            <a:r>
              <a:rPr lang="en-US" sz="4000" dirty="0">
                <a:solidFill>
                  <a:srgbClr val="374151"/>
                </a:solidFill>
                <a:latin typeface="Calibri" panose="020F0502020204030204" pitchFamily="34" charset="0"/>
                <a:ea typeface="Calibri" panose="020F0502020204030204" pitchFamily="34" charset="0"/>
                <a:cs typeface="Calibri" panose="020F0502020204030204" pitchFamily="34" charset="0"/>
              </a:rPr>
              <a:t> = code of the sales channel</a:t>
            </a:r>
            <a:br>
              <a:rPr lang="en-US" sz="4000" dirty="0">
                <a:solidFill>
                  <a:srgbClr val="374151"/>
                </a:solidFill>
                <a:latin typeface="Calibri" panose="020F0502020204030204" pitchFamily="34" charset="0"/>
                <a:ea typeface="Calibri" panose="020F0502020204030204" pitchFamily="34" charset="0"/>
                <a:cs typeface="Calibri" panose="020F0502020204030204" pitchFamily="34" charset="0"/>
              </a:rPr>
            </a:br>
            <a:r>
              <a:rPr lang="en-US" sz="4000" dirty="0">
                <a:solidFill>
                  <a:srgbClr val="374151"/>
                </a:solidFill>
                <a:latin typeface="Calibri" panose="020F0502020204030204" pitchFamily="34" charset="0"/>
                <a:ea typeface="Calibri" panose="020F0502020204030204" pitchFamily="34" charset="0"/>
                <a:cs typeface="Calibri" panose="020F0502020204030204" pitchFamily="34" charset="0"/>
              </a:rPr>
              <a:t>● cons_12m = electricity consumption of the past 12 months</a:t>
            </a:r>
            <a:br>
              <a:rPr lang="en-US" sz="4000" dirty="0">
                <a:solidFill>
                  <a:srgbClr val="374151"/>
                </a:solidFill>
                <a:latin typeface="Calibri" panose="020F0502020204030204" pitchFamily="34" charset="0"/>
                <a:ea typeface="Calibri" panose="020F0502020204030204" pitchFamily="34" charset="0"/>
                <a:cs typeface="Calibri" panose="020F0502020204030204" pitchFamily="34" charset="0"/>
              </a:rPr>
            </a:br>
            <a:r>
              <a:rPr lang="en-US" sz="4000" dirty="0">
                <a:solidFill>
                  <a:srgbClr val="374151"/>
                </a:solidFill>
                <a:latin typeface="Calibri" panose="020F0502020204030204" pitchFamily="34" charset="0"/>
                <a:ea typeface="Calibri" panose="020F0502020204030204" pitchFamily="34" charset="0"/>
                <a:cs typeface="Calibri" panose="020F0502020204030204" pitchFamily="34" charset="0"/>
              </a:rPr>
              <a:t>● cons_gas_12m = gas consumption of the past 12 months</a:t>
            </a:r>
            <a:br>
              <a:rPr lang="en-US" sz="4000" dirty="0">
                <a:solidFill>
                  <a:srgbClr val="374151"/>
                </a:solidFill>
                <a:latin typeface="Calibri" panose="020F0502020204030204" pitchFamily="34" charset="0"/>
                <a:ea typeface="Calibri" panose="020F0502020204030204" pitchFamily="34" charset="0"/>
                <a:cs typeface="Calibri" panose="020F0502020204030204" pitchFamily="34" charset="0"/>
              </a:rPr>
            </a:br>
            <a:r>
              <a:rPr lang="en-US" sz="4000" dirty="0">
                <a:solidFill>
                  <a:srgbClr val="374151"/>
                </a:solidFill>
                <a:latin typeface="Calibri" panose="020F0502020204030204" pitchFamily="34" charset="0"/>
                <a:ea typeface="Calibri" panose="020F0502020204030204" pitchFamily="34" charset="0"/>
                <a:cs typeface="Calibri" panose="020F0502020204030204" pitchFamily="34" charset="0"/>
              </a:rPr>
              <a:t>● </a:t>
            </a:r>
            <a:r>
              <a:rPr lang="en-US" sz="4000" dirty="0" err="1">
                <a:solidFill>
                  <a:srgbClr val="374151"/>
                </a:solidFill>
                <a:latin typeface="Calibri" panose="020F0502020204030204" pitchFamily="34" charset="0"/>
                <a:ea typeface="Calibri" panose="020F0502020204030204" pitchFamily="34" charset="0"/>
                <a:cs typeface="Calibri" panose="020F0502020204030204" pitchFamily="34" charset="0"/>
              </a:rPr>
              <a:t>cons_last_month</a:t>
            </a:r>
            <a:r>
              <a:rPr lang="en-US" sz="4000" dirty="0">
                <a:solidFill>
                  <a:srgbClr val="374151"/>
                </a:solidFill>
                <a:latin typeface="Calibri" panose="020F0502020204030204" pitchFamily="34" charset="0"/>
                <a:ea typeface="Calibri" panose="020F0502020204030204" pitchFamily="34" charset="0"/>
                <a:cs typeface="Calibri" panose="020F0502020204030204" pitchFamily="34" charset="0"/>
              </a:rPr>
              <a:t> = electricity consumption of the last month</a:t>
            </a:r>
            <a:br>
              <a:rPr lang="en-US" sz="4000" dirty="0">
                <a:solidFill>
                  <a:srgbClr val="374151"/>
                </a:solidFill>
                <a:latin typeface="Calibri" panose="020F0502020204030204" pitchFamily="34" charset="0"/>
                <a:ea typeface="Calibri" panose="020F0502020204030204" pitchFamily="34" charset="0"/>
                <a:cs typeface="Calibri" panose="020F0502020204030204" pitchFamily="34" charset="0"/>
              </a:rPr>
            </a:br>
            <a:r>
              <a:rPr lang="en-US" sz="4000" dirty="0">
                <a:solidFill>
                  <a:srgbClr val="374151"/>
                </a:solidFill>
                <a:latin typeface="Calibri" panose="020F0502020204030204" pitchFamily="34" charset="0"/>
                <a:ea typeface="Calibri" panose="020F0502020204030204" pitchFamily="34" charset="0"/>
                <a:cs typeface="Calibri" panose="020F0502020204030204" pitchFamily="34" charset="0"/>
              </a:rPr>
              <a:t>● </a:t>
            </a:r>
            <a:r>
              <a:rPr lang="en-US" sz="4000" dirty="0" err="1">
                <a:solidFill>
                  <a:srgbClr val="374151"/>
                </a:solidFill>
                <a:latin typeface="Calibri" panose="020F0502020204030204" pitchFamily="34" charset="0"/>
                <a:ea typeface="Calibri" panose="020F0502020204030204" pitchFamily="34" charset="0"/>
                <a:cs typeface="Calibri" panose="020F0502020204030204" pitchFamily="34" charset="0"/>
              </a:rPr>
              <a:t>date_activ</a:t>
            </a:r>
            <a:r>
              <a:rPr lang="en-US" sz="4000" dirty="0">
                <a:solidFill>
                  <a:srgbClr val="374151"/>
                </a:solidFill>
                <a:latin typeface="Calibri" panose="020F0502020204030204" pitchFamily="34" charset="0"/>
                <a:ea typeface="Calibri" panose="020F0502020204030204" pitchFamily="34" charset="0"/>
                <a:cs typeface="Calibri" panose="020F0502020204030204" pitchFamily="34" charset="0"/>
              </a:rPr>
              <a:t> = date of activation of the contract</a:t>
            </a:r>
            <a:br>
              <a:rPr lang="en-US" sz="4000" dirty="0">
                <a:solidFill>
                  <a:srgbClr val="374151"/>
                </a:solidFill>
                <a:latin typeface="Calibri" panose="020F0502020204030204" pitchFamily="34" charset="0"/>
                <a:ea typeface="Calibri" panose="020F0502020204030204" pitchFamily="34" charset="0"/>
                <a:cs typeface="Calibri" panose="020F0502020204030204" pitchFamily="34" charset="0"/>
              </a:rPr>
            </a:br>
            <a:r>
              <a:rPr lang="en-US" sz="4000" dirty="0">
                <a:solidFill>
                  <a:srgbClr val="374151"/>
                </a:solidFill>
                <a:latin typeface="Calibri" panose="020F0502020204030204" pitchFamily="34" charset="0"/>
                <a:ea typeface="Calibri" panose="020F0502020204030204" pitchFamily="34" charset="0"/>
                <a:cs typeface="Calibri" panose="020F0502020204030204" pitchFamily="34" charset="0"/>
              </a:rPr>
              <a:t>● </a:t>
            </a:r>
            <a:r>
              <a:rPr lang="en-US" sz="4000" dirty="0" err="1">
                <a:solidFill>
                  <a:srgbClr val="374151"/>
                </a:solidFill>
                <a:latin typeface="Calibri" panose="020F0502020204030204" pitchFamily="34" charset="0"/>
                <a:ea typeface="Calibri" panose="020F0502020204030204" pitchFamily="34" charset="0"/>
                <a:cs typeface="Calibri" panose="020F0502020204030204" pitchFamily="34" charset="0"/>
              </a:rPr>
              <a:t>date_end</a:t>
            </a:r>
            <a:r>
              <a:rPr lang="en-US" sz="4000" dirty="0">
                <a:solidFill>
                  <a:srgbClr val="374151"/>
                </a:solidFill>
                <a:latin typeface="Calibri" panose="020F0502020204030204" pitchFamily="34" charset="0"/>
                <a:ea typeface="Calibri" panose="020F0502020204030204" pitchFamily="34" charset="0"/>
                <a:cs typeface="Calibri" panose="020F0502020204030204" pitchFamily="34" charset="0"/>
              </a:rPr>
              <a:t> = registered date of the end of the contract</a:t>
            </a:r>
            <a:br>
              <a:rPr lang="en-US" sz="4000" dirty="0">
                <a:solidFill>
                  <a:srgbClr val="374151"/>
                </a:solidFill>
                <a:latin typeface="Calibri" panose="020F0502020204030204" pitchFamily="34" charset="0"/>
                <a:ea typeface="Calibri" panose="020F0502020204030204" pitchFamily="34" charset="0"/>
                <a:cs typeface="Calibri" panose="020F0502020204030204" pitchFamily="34" charset="0"/>
              </a:rPr>
            </a:br>
            <a:r>
              <a:rPr lang="en-US" sz="4000" dirty="0">
                <a:solidFill>
                  <a:srgbClr val="374151"/>
                </a:solidFill>
                <a:latin typeface="Calibri" panose="020F0502020204030204" pitchFamily="34" charset="0"/>
                <a:ea typeface="Calibri" panose="020F0502020204030204" pitchFamily="34" charset="0"/>
                <a:cs typeface="Calibri" panose="020F0502020204030204" pitchFamily="34" charset="0"/>
              </a:rPr>
              <a:t>● </a:t>
            </a:r>
            <a:r>
              <a:rPr lang="en-US" sz="4000" dirty="0" err="1">
                <a:solidFill>
                  <a:srgbClr val="374151"/>
                </a:solidFill>
                <a:latin typeface="Calibri" panose="020F0502020204030204" pitchFamily="34" charset="0"/>
                <a:ea typeface="Calibri" panose="020F0502020204030204" pitchFamily="34" charset="0"/>
                <a:cs typeface="Calibri" panose="020F0502020204030204" pitchFamily="34" charset="0"/>
              </a:rPr>
              <a:t>date_modif_prod</a:t>
            </a:r>
            <a:r>
              <a:rPr lang="en-US" sz="4000" dirty="0">
                <a:solidFill>
                  <a:srgbClr val="374151"/>
                </a:solidFill>
                <a:latin typeface="Calibri" panose="020F0502020204030204" pitchFamily="34" charset="0"/>
                <a:ea typeface="Calibri" panose="020F0502020204030204" pitchFamily="34" charset="0"/>
                <a:cs typeface="Calibri" panose="020F0502020204030204" pitchFamily="34" charset="0"/>
              </a:rPr>
              <a:t> = date of the last modification of the product</a:t>
            </a:r>
            <a:br>
              <a:rPr lang="en-US" sz="4000" dirty="0">
                <a:solidFill>
                  <a:srgbClr val="374151"/>
                </a:solidFill>
                <a:latin typeface="Calibri" panose="020F0502020204030204" pitchFamily="34" charset="0"/>
                <a:ea typeface="Calibri" panose="020F0502020204030204" pitchFamily="34" charset="0"/>
                <a:cs typeface="Calibri" panose="020F0502020204030204" pitchFamily="34" charset="0"/>
              </a:rPr>
            </a:br>
            <a:r>
              <a:rPr lang="en-US" sz="4000" dirty="0">
                <a:solidFill>
                  <a:srgbClr val="374151"/>
                </a:solidFill>
                <a:latin typeface="Calibri" panose="020F0502020204030204" pitchFamily="34" charset="0"/>
                <a:ea typeface="Calibri" panose="020F0502020204030204" pitchFamily="34" charset="0"/>
                <a:cs typeface="Calibri" panose="020F0502020204030204" pitchFamily="34" charset="0"/>
              </a:rPr>
              <a:t>● </a:t>
            </a:r>
            <a:r>
              <a:rPr lang="en-US" sz="4000" dirty="0" err="1">
                <a:solidFill>
                  <a:srgbClr val="374151"/>
                </a:solidFill>
                <a:latin typeface="Calibri" panose="020F0502020204030204" pitchFamily="34" charset="0"/>
                <a:ea typeface="Calibri" panose="020F0502020204030204" pitchFamily="34" charset="0"/>
                <a:cs typeface="Calibri" panose="020F0502020204030204" pitchFamily="34" charset="0"/>
              </a:rPr>
              <a:t>date_renewal</a:t>
            </a:r>
            <a:r>
              <a:rPr lang="en-US" sz="4000" dirty="0">
                <a:solidFill>
                  <a:srgbClr val="374151"/>
                </a:solidFill>
                <a:latin typeface="Calibri" panose="020F0502020204030204" pitchFamily="34" charset="0"/>
                <a:ea typeface="Calibri" panose="020F0502020204030204" pitchFamily="34" charset="0"/>
                <a:cs typeface="Calibri" panose="020F0502020204030204" pitchFamily="34" charset="0"/>
              </a:rPr>
              <a:t> = date of the next contract renewal</a:t>
            </a:r>
            <a:br>
              <a:rPr lang="en-US" sz="4000" dirty="0">
                <a:solidFill>
                  <a:srgbClr val="374151"/>
                </a:solidFill>
                <a:latin typeface="Calibri" panose="020F0502020204030204" pitchFamily="34" charset="0"/>
                <a:ea typeface="Calibri" panose="020F0502020204030204" pitchFamily="34" charset="0"/>
                <a:cs typeface="Calibri" panose="020F0502020204030204" pitchFamily="34" charset="0"/>
              </a:rPr>
            </a:br>
            <a:r>
              <a:rPr lang="en-US" sz="4000" dirty="0">
                <a:solidFill>
                  <a:srgbClr val="374151"/>
                </a:solidFill>
                <a:latin typeface="Calibri" panose="020F0502020204030204" pitchFamily="34" charset="0"/>
                <a:ea typeface="Calibri" panose="020F0502020204030204" pitchFamily="34" charset="0"/>
                <a:cs typeface="Calibri" panose="020F0502020204030204" pitchFamily="34" charset="0"/>
              </a:rPr>
              <a:t>● forecast_cons_12m = forecasted electricity consumption for next 12 months</a:t>
            </a:r>
            <a:br>
              <a:rPr lang="en-US" sz="4000" dirty="0">
                <a:solidFill>
                  <a:srgbClr val="374151"/>
                </a:solidFill>
                <a:latin typeface="Calibri" panose="020F0502020204030204" pitchFamily="34" charset="0"/>
                <a:ea typeface="Calibri" panose="020F0502020204030204" pitchFamily="34" charset="0"/>
                <a:cs typeface="Calibri" panose="020F0502020204030204" pitchFamily="34" charset="0"/>
              </a:rPr>
            </a:br>
            <a:r>
              <a:rPr lang="en-US" sz="4000" dirty="0">
                <a:solidFill>
                  <a:srgbClr val="374151"/>
                </a:solidFill>
                <a:latin typeface="Calibri" panose="020F0502020204030204" pitchFamily="34" charset="0"/>
                <a:ea typeface="Calibri" panose="020F0502020204030204" pitchFamily="34" charset="0"/>
                <a:cs typeface="Calibri" panose="020F0502020204030204" pitchFamily="34" charset="0"/>
              </a:rPr>
              <a:t>● </a:t>
            </a:r>
            <a:r>
              <a:rPr lang="en-US" sz="4000" dirty="0" err="1">
                <a:solidFill>
                  <a:srgbClr val="374151"/>
                </a:solidFill>
                <a:latin typeface="Calibri" panose="020F0502020204030204" pitchFamily="34" charset="0"/>
                <a:ea typeface="Calibri" panose="020F0502020204030204" pitchFamily="34" charset="0"/>
                <a:cs typeface="Calibri" panose="020F0502020204030204" pitchFamily="34" charset="0"/>
              </a:rPr>
              <a:t>forecast_cons_year</a:t>
            </a:r>
            <a:r>
              <a:rPr lang="en-US" sz="4000" dirty="0">
                <a:solidFill>
                  <a:srgbClr val="374151"/>
                </a:solidFill>
                <a:latin typeface="Calibri" panose="020F0502020204030204" pitchFamily="34" charset="0"/>
                <a:ea typeface="Calibri" panose="020F0502020204030204" pitchFamily="34" charset="0"/>
                <a:cs typeface="Calibri" panose="020F0502020204030204" pitchFamily="34" charset="0"/>
              </a:rPr>
              <a:t> = forecasted electricity consumption for the next calendar year</a:t>
            </a:r>
            <a:br>
              <a:rPr lang="en-US" sz="4000" dirty="0">
                <a:solidFill>
                  <a:srgbClr val="374151"/>
                </a:solidFill>
                <a:latin typeface="Calibri" panose="020F0502020204030204" pitchFamily="34" charset="0"/>
                <a:ea typeface="Calibri" panose="020F0502020204030204" pitchFamily="34" charset="0"/>
                <a:cs typeface="Calibri" panose="020F0502020204030204" pitchFamily="34" charset="0"/>
              </a:rPr>
            </a:br>
            <a:r>
              <a:rPr lang="en-US" sz="4000" dirty="0">
                <a:solidFill>
                  <a:srgbClr val="374151"/>
                </a:solidFill>
                <a:latin typeface="Calibri" panose="020F0502020204030204" pitchFamily="34" charset="0"/>
                <a:ea typeface="Calibri" panose="020F0502020204030204" pitchFamily="34" charset="0"/>
                <a:cs typeface="Calibri" panose="020F0502020204030204" pitchFamily="34" charset="0"/>
              </a:rPr>
              <a:t>● </a:t>
            </a:r>
            <a:r>
              <a:rPr lang="en-US" sz="4000" dirty="0" err="1">
                <a:solidFill>
                  <a:srgbClr val="374151"/>
                </a:solidFill>
                <a:latin typeface="Calibri" panose="020F0502020204030204" pitchFamily="34" charset="0"/>
                <a:ea typeface="Calibri" panose="020F0502020204030204" pitchFamily="34" charset="0"/>
                <a:cs typeface="Calibri" panose="020F0502020204030204" pitchFamily="34" charset="0"/>
              </a:rPr>
              <a:t>forecast_discount_energy</a:t>
            </a:r>
            <a:r>
              <a:rPr lang="en-US" sz="4000" dirty="0">
                <a:solidFill>
                  <a:srgbClr val="374151"/>
                </a:solidFill>
                <a:latin typeface="Calibri" panose="020F0502020204030204" pitchFamily="34" charset="0"/>
                <a:ea typeface="Calibri" panose="020F0502020204030204" pitchFamily="34" charset="0"/>
                <a:cs typeface="Calibri" panose="020F0502020204030204" pitchFamily="34" charset="0"/>
              </a:rPr>
              <a:t> = forecasted value of current discount</a:t>
            </a:r>
            <a:br>
              <a:rPr lang="en-US" sz="4000" dirty="0">
                <a:solidFill>
                  <a:srgbClr val="374151"/>
                </a:solidFill>
                <a:latin typeface="Calibri" panose="020F0502020204030204" pitchFamily="34" charset="0"/>
                <a:ea typeface="Calibri" panose="020F0502020204030204" pitchFamily="34" charset="0"/>
                <a:cs typeface="Calibri" panose="020F0502020204030204" pitchFamily="34" charset="0"/>
              </a:rPr>
            </a:br>
            <a:r>
              <a:rPr lang="en-US" sz="4000" dirty="0">
                <a:solidFill>
                  <a:srgbClr val="374151"/>
                </a:solidFill>
                <a:latin typeface="Calibri" panose="020F0502020204030204" pitchFamily="34" charset="0"/>
                <a:ea typeface="Calibri" panose="020F0502020204030204" pitchFamily="34" charset="0"/>
                <a:cs typeface="Calibri" panose="020F0502020204030204" pitchFamily="34" charset="0"/>
              </a:rPr>
              <a:t>● forecast_meter_rent_12m = forecasted bill of meter rental for the next 2 months</a:t>
            </a:r>
            <a:br>
              <a:rPr lang="en-US" sz="4000" dirty="0">
                <a:solidFill>
                  <a:srgbClr val="374151"/>
                </a:solidFill>
                <a:latin typeface="Calibri" panose="020F0502020204030204" pitchFamily="34" charset="0"/>
                <a:ea typeface="Calibri" panose="020F0502020204030204" pitchFamily="34" charset="0"/>
                <a:cs typeface="Calibri" panose="020F0502020204030204" pitchFamily="34" charset="0"/>
              </a:rPr>
            </a:br>
            <a:r>
              <a:rPr lang="en-US" sz="4000" dirty="0">
                <a:solidFill>
                  <a:srgbClr val="374151"/>
                </a:solidFill>
                <a:latin typeface="Calibri" panose="020F0502020204030204" pitchFamily="34" charset="0"/>
                <a:ea typeface="Calibri" panose="020F0502020204030204" pitchFamily="34" charset="0"/>
                <a:cs typeface="Calibri" panose="020F0502020204030204" pitchFamily="34" charset="0"/>
              </a:rPr>
              <a:t>● </a:t>
            </a:r>
            <a:r>
              <a:rPr lang="en-US" sz="4000" dirty="0" err="1">
                <a:solidFill>
                  <a:srgbClr val="374151"/>
                </a:solidFill>
                <a:latin typeface="Calibri" panose="020F0502020204030204" pitchFamily="34" charset="0"/>
                <a:ea typeface="Calibri" panose="020F0502020204030204" pitchFamily="34" charset="0"/>
                <a:cs typeface="Calibri" panose="020F0502020204030204" pitchFamily="34" charset="0"/>
              </a:rPr>
              <a:t>forecast_price_energy_off_peak</a:t>
            </a:r>
            <a:r>
              <a:rPr lang="en-US" sz="4000" dirty="0">
                <a:solidFill>
                  <a:srgbClr val="374151"/>
                </a:solidFill>
                <a:latin typeface="Calibri" panose="020F0502020204030204" pitchFamily="34" charset="0"/>
                <a:ea typeface="Calibri" panose="020F0502020204030204" pitchFamily="34" charset="0"/>
                <a:cs typeface="Calibri" panose="020F0502020204030204" pitchFamily="34" charset="0"/>
              </a:rPr>
              <a:t> = forecasted energy price for 1st period (off peak)</a:t>
            </a:r>
            <a:br>
              <a:rPr lang="en-US" sz="4000" dirty="0">
                <a:solidFill>
                  <a:srgbClr val="374151"/>
                </a:solidFill>
                <a:latin typeface="Calibri" panose="020F0502020204030204" pitchFamily="34" charset="0"/>
                <a:ea typeface="Calibri" panose="020F0502020204030204" pitchFamily="34" charset="0"/>
                <a:cs typeface="Calibri" panose="020F0502020204030204" pitchFamily="34" charset="0"/>
              </a:rPr>
            </a:br>
            <a:r>
              <a:rPr lang="en-US" sz="4000" dirty="0">
                <a:solidFill>
                  <a:srgbClr val="374151"/>
                </a:solidFill>
                <a:latin typeface="Calibri" panose="020F0502020204030204" pitchFamily="34" charset="0"/>
                <a:ea typeface="Calibri" panose="020F0502020204030204" pitchFamily="34" charset="0"/>
                <a:cs typeface="Calibri" panose="020F0502020204030204" pitchFamily="34" charset="0"/>
              </a:rPr>
              <a:t>● </a:t>
            </a:r>
            <a:r>
              <a:rPr lang="en-US" sz="4000" dirty="0" err="1">
                <a:solidFill>
                  <a:srgbClr val="374151"/>
                </a:solidFill>
                <a:latin typeface="Calibri" panose="020F0502020204030204" pitchFamily="34" charset="0"/>
                <a:ea typeface="Calibri" panose="020F0502020204030204" pitchFamily="34" charset="0"/>
                <a:cs typeface="Calibri" panose="020F0502020204030204" pitchFamily="34" charset="0"/>
              </a:rPr>
              <a:t>forecast_price_energy_peak</a:t>
            </a:r>
            <a:r>
              <a:rPr lang="en-US" sz="4000" dirty="0">
                <a:solidFill>
                  <a:srgbClr val="374151"/>
                </a:solidFill>
                <a:latin typeface="Calibri" panose="020F0502020204030204" pitchFamily="34" charset="0"/>
                <a:ea typeface="Calibri" panose="020F0502020204030204" pitchFamily="34" charset="0"/>
                <a:cs typeface="Calibri" panose="020F0502020204030204" pitchFamily="34" charset="0"/>
              </a:rPr>
              <a:t> = forecasted energy price for 2nd period (peak)</a:t>
            </a:r>
            <a:br>
              <a:rPr lang="en-US" sz="4000" dirty="0">
                <a:solidFill>
                  <a:srgbClr val="374151"/>
                </a:solidFill>
                <a:latin typeface="Calibri" panose="020F0502020204030204" pitchFamily="34" charset="0"/>
                <a:ea typeface="Calibri" panose="020F0502020204030204" pitchFamily="34" charset="0"/>
                <a:cs typeface="Calibri" panose="020F0502020204030204" pitchFamily="34" charset="0"/>
              </a:rPr>
            </a:br>
            <a:r>
              <a:rPr lang="en-US" sz="4000" dirty="0">
                <a:solidFill>
                  <a:srgbClr val="374151"/>
                </a:solidFill>
                <a:latin typeface="Calibri" panose="020F0502020204030204" pitchFamily="34" charset="0"/>
                <a:ea typeface="Calibri" panose="020F0502020204030204" pitchFamily="34" charset="0"/>
                <a:cs typeface="Calibri" panose="020F0502020204030204" pitchFamily="34" charset="0"/>
              </a:rPr>
              <a:t>● </a:t>
            </a:r>
            <a:r>
              <a:rPr lang="en-US" sz="4000" dirty="0" err="1">
                <a:solidFill>
                  <a:srgbClr val="374151"/>
                </a:solidFill>
                <a:latin typeface="Calibri" panose="020F0502020204030204" pitchFamily="34" charset="0"/>
                <a:ea typeface="Calibri" panose="020F0502020204030204" pitchFamily="34" charset="0"/>
                <a:cs typeface="Calibri" panose="020F0502020204030204" pitchFamily="34" charset="0"/>
              </a:rPr>
              <a:t>forecast_price_pow_off_peak</a:t>
            </a:r>
            <a:r>
              <a:rPr lang="en-US" sz="4000" dirty="0">
                <a:solidFill>
                  <a:srgbClr val="374151"/>
                </a:solidFill>
                <a:latin typeface="Calibri" panose="020F0502020204030204" pitchFamily="34" charset="0"/>
                <a:ea typeface="Calibri" panose="020F0502020204030204" pitchFamily="34" charset="0"/>
                <a:cs typeface="Calibri" panose="020F0502020204030204" pitchFamily="34" charset="0"/>
              </a:rPr>
              <a:t> = forecasted power price for 1st period (off peak)</a:t>
            </a:r>
            <a:br>
              <a:rPr lang="en-US" sz="4000" dirty="0">
                <a:solidFill>
                  <a:srgbClr val="374151"/>
                </a:solidFill>
                <a:latin typeface="Calibri" panose="020F0502020204030204" pitchFamily="34" charset="0"/>
                <a:ea typeface="Calibri" panose="020F0502020204030204" pitchFamily="34" charset="0"/>
                <a:cs typeface="Calibri" panose="020F0502020204030204" pitchFamily="34" charset="0"/>
              </a:rPr>
            </a:br>
            <a:r>
              <a:rPr lang="en-US" sz="4000" dirty="0">
                <a:solidFill>
                  <a:srgbClr val="374151"/>
                </a:solidFill>
                <a:latin typeface="Calibri" panose="020F0502020204030204" pitchFamily="34" charset="0"/>
                <a:ea typeface="Calibri" panose="020F0502020204030204" pitchFamily="34" charset="0"/>
                <a:cs typeface="Calibri" panose="020F0502020204030204" pitchFamily="34" charset="0"/>
              </a:rPr>
              <a:t>● </a:t>
            </a:r>
            <a:r>
              <a:rPr lang="en-US" sz="4000" dirty="0" err="1">
                <a:solidFill>
                  <a:srgbClr val="374151"/>
                </a:solidFill>
                <a:latin typeface="Calibri" panose="020F0502020204030204" pitchFamily="34" charset="0"/>
                <a:ea typeface="Calibri" panose="020F0502020204030204" pitchFamily="34" charset="0"/>
                <a:cs typeface="Calibri" panose="020F0502020204030204" pitchFamily="34" charset="0"/>
              </a:rPr>
              <a:t>has_gas</a:t>
            </a:r>
            <a:r>
              <a:rPr lang="en-US" sz="4000" dirty="0">
                <a:solidFill>
                  <a:srgbClr val="374151"/>
                </a:solidFill>
                <a:latin typeface="Calibri" panose="020F0502020204030204" pitchFamily="34" charset="0"/>
                <a:ea typeface="Calibri" panose="020F0502020204030204" pitchFamily="34" charset="0"/>
                <a:cs typeface="Calibri" panose="020F0502020204030204" pitchFamily="34" charset="0"/>
              </a:rPr>
              <a:t> = indicated if client is also a gas client</a:t>
            </a:r>
            <a:br>
              <a:rPr lang="en-US" sz="4000" dirty="0">
                <a:solidFill>
                  <a:srgbClr val="374151"/>
                </a:solidFill>
                <a:latin typeface="Calibri" panose="020F0502020204030204" pitchFamily="34" charset="0"/>
                <a:ea typeface="Calibri" panose="020F0502020204030204" pitchFamily="34" charset="0"/>
                <a:cs typeface="Calibri" panose="020F0502020204030204" pitchFamily="34" charset="0"/>
              </a:rPr>
            </a:br>
            <a:r>
              <a:rPr lang="en-US" sz="4000" dirty="0">
                <a:solidFill>
                  <a:srgbClr val="374151"/>
                </a:solidFill>
                <a:latin typeface="Calibri" panose="020F0502020204030204" pitchFamily="34" charset="0"/>
                <a:ea typeface="Calibri" panose="020F0502020204030204" pitchFamily="34" charset="0"/>
                <a:cs typeface="Calibri" panose="020F0502020204030204" pitchFamily="34" charset="0"/>
              </a:rPr>
              <a:t>● </a:t>
            </a:r>
            <a:r>
              <a:rPr lang="en-US" sz="4000" dirty="0" err="1">
                <a:solidFill>
                  <a:srgbClr val="374151"/>
                </a:solidFill>
                <a:latin typeface="Calibri" panose="020F0502020204030204" pitchFamily="34" charset="0"/>
                <a:ea typeface="Calibri" panose="020F0502020204030204" pitchFamily="34" charset="0"/>
                <a:cs typeface="Calibri" panose="020F0502020204030204" pitchFamily="34" charset="0"/>
              </a:rPr>
              <a:t>imp_cons</a:t>
            </a:r>
            <a:r>
              <a:rPr lang="en-US" sz="4000" dirty="0">
                <a:solidFill>
                  <a:srgbClr val="374151"/>
                </a:solidFill>
                <a:latin typeface="Calibri" panose="020F0502020204030204" pitchFamily="34" charset="0"/>
                <a:ea typeface="Calibri" panose="020F0502020204030204" pitchFamily="34" charset="0"/>
                <a:cs typeface="Calibri" panose="020F0502020204030204" pitchFamily="34" charset="0"/>
              </a:rPr>
              <a:t> = current paid consumption</a:t>
            </a:r>
            <a:br>
              <a:rPr lang="en-US" sz="4000" dirty="0">
                <a:solidFill>
                  <a:srgbClr val="374151"/>
                </a:solidFill>
                <a:latin typeface="Calibri" panose="020F0502020204030204" pitchFamily="34" charset="0"/>
                <a:ea typeface="Calibri" panose="020F0502020204030204" pitchFamily="34" charset="0"/>
                <a:cs typeface="Calibri" panose="020F0502020204030204" pitchFamily="34" charset="0"/>
              </a:rPr>
            </a:br>
            <a:r>
              <a:rPr lang="en-US" sz="4000" dirty="0">
                <a:solidFill>
                  <a:srgbClr val="374151"/>
                </a:solidFill>
                <a:latin typeface="Calibri" panose="020F0502020204030204" pitchFamily="34" charset="0"/>
                <a:ea typeface="Calibri" panose="020F0502020204030204" pitchFamily="34" charset="0"/>
                <a:cs typeface="Calibri" panose="020F0502020204030204" pitchFamily="34" charset="0"/>
              </a:rPr>
              <a:t>● </a:t>
            </a:r>
            <a:r>
              <a:rPr lang="en-US" sz="4000" dirty="0" err="1">
                <a:solidFill>
                  <a:srgbClr val="374151"/>
                </a:solidFill>
                <a:latin typeface="Calibri" panose="020F0502020204030204" pitchFamily="34" charset="0"/>
                <a:ea typeface="Calibri" panose="020F0502020204030204" pitchFamily="34" charset="0"/>
                <a:cs typeface="Calibri" panose="020F0502020204030204" pitchFamily="34" charset="0"/>
              </a:rPr>
              <a:t>margin_gross_pow_ele</a:t>
            </a:r>
            <a:r>
              <a:rPr lang="en-US" sz="4000" dirty="0">
                <a:solidFill>
                  <a:srgbClr val="374151"/>
                </a:solidFill>
                <a:latin typeface="Calibri" panose="020F0502020204030204" pitchFamily="34" charset="0"/>
                <a:ea typeface="Calibri" panose="020F0502020204030204" pitchFamily="34" charset="0"/>
                <a:cs typeface="Calibri" panose="020F0502020204030204" pitchFamily="34" charset="0"/>
              </a:rPr>
              <a:t> = gross margin on power subscription</a:t>
            </a:r>
            <a:br>
              <a:rPr lang="en-US" sz="4000" dirty="0">
                <a:solidFill>
                  <a:srgbClr val="374151"/>
                </a:solidFill>
                <a:latin typeface="Calibri" panose="020F0502020204030204" pitchFamily="34" charset="0"/>
                <a:ea typeface="Calibri" panose="020F0502020204030204" pitchFamily="34" charset="0"/>
                <a:cs typeface="Calibri" panose="020F0502020204030204" pitchFamily="34" charset="0"/>
              </a:rPr>
            </a:br>
            <a:r>
              <a:rPr lang="en-US" sz="4000" dirty="0">
                <a:solidFill>
                  <a:srgbClr val="374151"/>
                </a:solidFill>
                <a:latin typeface="Calibri" panose="020F0502020204030204" pitchFamily="34" charset="0"/>
                <a:ea typeface="Calibri" panose="020F0502020204030204" pitchFamily="34" charset="0"/>
                <a:cs typeface="Calibri" panose="020F0502020204030204" pitchFamily="34" charset="0"/>
              </a:rPr>
              <a:t>● </a:t>
            </a:r>
            <a:r>
              <a:rPr lang="en-US" sz="4000" dirty="0" err="1">
                <a:solidFill>
                  <a:srgbClr val="374151"/>
                </a:solidFill>
                <a:latin typeface="Calibri" panose="020F0502020204030204" pitchFamily="34" charset="0"/>
                <a:ea typeface="Calibri" panose="020F0502020204030204" pitchFamily="34" charset="0"/>
                <a:cs typeface="Calibri" panose="020F0502020204030204" pitchFamily="34" charset="0"/>
              </a:rPr>
              <a:t>margin_net_pow_ele</a:t>
            </a:r>
            <a:r>
              <a:rPr lang="en-US" sz="4000" dirty="0">
                <a:solidFill>
                  <a:srgbClr val="374151"/>
                </a:solidFill>
                <a:latin typeface="Calibri" panose="020F0502020204030204" pitchFamily="34" charset="0"/>
                <a:ea typeface="Calibri" panose="020F0502020204030204" pitchFamily="34" charset="0"/>
                <a:cs typeface="Calibri" panose="020F0502020204030204" pitchFamily="34" charset="0"/>
              </a:rPr>
              <a:t> = net margin on power subscription</a:t>
            </a:r>
            <a:br>
              <a:rPr lang="en-US" sz="4000" dirty="0">
                <a:solidFill>
                  <a:srgbClr val="374151"/>
                </a:solidFill>
                <a:latin typeface="Calibri" panose="020F0502020204030204" pitchFamily="34" charset="0"/>
                <a:ea typeface="Calibri" panose="020F0502020204030204" pitchFamily="34" charset="0"/>
                <a:cs typeface="Calibri" panose="020F0502020204030204" pitchFamily="34" charset="0"/>
              </a:rPr>
            </a:br>
            <a:r>
              <a:rPr lang="en-US" sz="4000" dirty="0">
                <a:solidFill>
                  <a:srgbClr val="374151"/>
                </a:solidFill>
                <a:latin typeface="Calibri" panose="020F0502020204030204" pitchFamily="34" charset="0"/>
                <a:ea typeface="Calibri" panose="020F0502020204030204" pitchFamily="34" charset="0"/>
                <a:cs typeface="Calibri" panose="020F0502020204030204" pitchFamily="34" charset="0"/>
              </a:rPr>
              <a:t>● </a:t>
            </a:r>
            <a:r>
              <a:rPr lang="en-US" sz="4000" dirty="0" err="1">
                <a:solidFill>
                  <a:srgbClr val="374151"/>
                </a:solidFill>
                <a:latin typeface="Calibri" panose="020F0502020204030204" pitchFamily="34" charset="0"/>
                <a:ea typeface="Calibri" panose="020F0502020204030204" pitchFamily="34" charset="0"/>
                <a:cs typeface="Calibri" panose="020F0502020204030204" pitchFamily="34" charset="0"/>
              </a:rPr>
              <a:t>nb_prod_act</a:t>
            </a:r>
            <a:r>
              <a:rPr lang="en-US" sz="4000" dirty="0">
                <a:solidFill>
                  <a:srgbClr val="374151"/>
                </a:solidFill>
                <a:latin typeface="Calibri" panose="020F0502020204030204" pitchFamily="34" charset="0"/>
                <a:ea typeface="Calibri" panose="020F0502020204030204" pitchFamily="34" charset="0"/>
                <a:cs typeface="Calibri" panose="020F0502020204030204" pitchFamily="34" charset="0"/>
              </a:rPr>
              <a:t> = number of active products and services</a:t>
            </a:r>
            <a:br>
              <a:rPr lang="en-US" sz="4000" dirty="0">
                <a:solidFill>
                  <a:srgbClr val="374151"/>
                </a:solidFill>
                <a:latin typeface="Calibri" panose="020F0502020204030204" pitchFamily="34" charset="0"/>
                <a:ea typeface="Calibri" panose="020F0502020204030204" pitchFamily="34" charset="0"/>
                <a:cs typeface="Calibri" panose="020F0502020204030204" pitchFamily="34" charset="0"/>
              </a:rPr>
            </a:br>
            <a:r>
              <a:rPr lang="en-US" sz="4000" dirty="0">
                <a:solidFill>
                  <a:srgbClr val="374151"/>
                </a:solidFill>
                <a:latin typeface="Calibri" panose="020F0502020204030204" pitchFamily="34" charset="0"/>
                <a:ea typeface="Calibri" panose="020F0502020204030204" pitchFamily="34" charset="0"/>
                <a:cs typeface="Calibri" panose="020F0502020204030204" pitchFamily="34" charset="0"/>
              </a:rPr>
              <a:t>● </a:t>
            </a:r>
            <a:r>
              <a:rPr lang="en-US" sz="4000" dirty="0" err="1">
                <a:solidFill>
                  <a:srgbClr val="374151"/>
                </a:solidFill>
                <a:latin typeface="Calibri" panose="020F0502020204030204" pitchFamily="34" charset="0"/>
                <a:ea typeface="Calibri" panose="020F0502020204030204" pitchFamily="34" charset="0"/>
                <a:cs typeface="Calibri" panose="020F0502020204030204" pitchFamily="34" charset="0"/>
              </a:rPr>
              <a:t>net_margin</a:t>
            </a:r>
            <a:r>
              <a:rPr lang="en-US" sz="4000" dirty="0">
                <a:solidFill>
                  <a:srgbClr val="374151"/>
                </a:solidFill>
                <a:latin typeface="Calibri" panose="020F0502020204030204" pitchFamily="34" charset="0"/>
                <a:ea typeface="Calibri" panose="020F0502020204030204" pitchFamily="34" charset="0"/>
                <a:cs typeface="Calibri" panose="020F0502020204030204" pitchFamily="34" charset="0"/>
              </a:rPr>
              <a:t> = total net margin</a:t>
            </a:r>
            <a:br>
              <a:rPr lang="en-US" sz="4000" dirty="0">
                <a:solidFill>
                  <a:srgbClr val="374151"/>
                </a:solidFill>
                <a:latin typeface="Calibri" panose="020F0502020204030204" pitchFamily="34" charset="0"/>
                <a:ea typeface="Calibri" panose="020F0502020204030204" pitchFamily="34" charset="0"/>
                <a:cs typeface="Calibri" panose="020F0502020204030204" pitchFamily="34" charset="0"/>
              </a:rPr>
            </a:br>
            <a:r>
              <a:rPr lang="en-US" sz="4000" dirty="0">
                <a:solidFill>
                  <a:srgbClr val="374151"/>
                </a:solidFill>
                <a:latin typeface="Calibri" panose="020F0502020204030204" pitchFamily="34" charset="0"/>
                <a:ea typeface="Calibri" panose="020F0502020204030204" pitchFamily="34" charset="0"/>
                <a:cs typeface="Calibri" panose="020F0502020204030204" pitchFamily="34" charset="0"/>
              </a:rPr>
              <a:t>● </a:t>
            </a:r>
            <a:r>
              <a:rPr lang="en-US" sz="4000" dirty="0" err="1">
                <a:solidFill>
                  <a:srgbClr val="374151"/>
                </a:solidFill>
                <a:latin typeface="Calibri" panose="020F0502020204030204" pitchFamily="34" charset="0"/>
                <a:ea typeface="Calibri" panose="020F0502020204030204" pitchFamily="34" charset="0"/>
                <a:cs typeface="Calibri" panose="020F0502020204030204" pitchFamily="34" charset="0"/>
              </a:rPr>
              <a:t>num_years_antig</a:t>
            </a:r>
            <a:r>
              <a:rPr lang="en-US" sz="4000" dirty="0">
                <a:solidFill>
                  <a:srgbClr val="374151"/>
                </a:solidFill>
                <a:latin typeface="Calibri" panose="020F0502020204030204" pitchFamily="34" charset="0"/>
                <a:ea typeface="Calibri" panose="020F0502020204030204" pitchFamily="34" charset="0"/>
                <a:cs typeface="Calibri" panose="020F0502020204030204" pitchFamily="34" charset="0"/>
              </a:rPr>
              <a:t> = antiquity of the client (in number of years)</a:t>
            </a:r>
            <a:br>
              <a:rPr lang="en-US" sz="4000" dirty="0">
                <a:solidFill>
                  <a:srgbClr val="374151"/>
                </a:solidFill>
                <a:latin typeface="Calibri" panose="020F0502020204030204" pitchFamily="34" charset="0"/>
                <a:ea typeface="Calibri" panose="020F0502020204030204" pitchFamily="34" charset="0"/>
                <a:cs typeface="Calibri" panose="020F0502020204030204" pitchFamily="34" charset="0"/>
              </a:rPr>
            </a:br>
            <a:r>
              <a:rPr lang="en-US" sz="4000" dirty="0">
                <a:solidFill>
                  <a:srgbClr val="374151"/>
                </a:solidFill>
                <a:latin typeface="Calibri" panose="020F0502020204030204" pitchFamily="34" charset="0"/>
                <a:ea typeface="Calibri" panose="020F0502020204030204" pitchFamily="34" charset="0"/>
                <a:cs typeface="Calibri" panose="020F0502020204030204" pitchFamily="34" charset="0"/>
              </a:rPr>
              <a:t>● </a:t>
            </a:r>
            <a:r>
              <a:rPr lang="en-US" sz="4000" dirty="0" err="1">
                <a:solidFill>
                  <a:srgbClr val="374151"/>
                </a:solidFill>
                <a:latin typeface="Calibri" panose="020F0502020204030204" pitchFamily="34" charset="0"/>
                <a:ea typeface="Calibri" panose="020F0502020204030204" pitchFamily="34" charset="0"/>
                <a:cs typeface="Calibri" panose="020F0502020204030204" pitchFamily="34" charset="0"/>
              </a:rPr>
              <a:t>origin_up</a:t>
            </a:r>
            <a:r>
              <a:rPr lang="en-US" sz="4000" dirty="0">
                <a:solidFill>
                  <a:srgbClr val="374151"/>
                </a:solidFill>
                <a:latin typeface="Calibri" panose="020F0502020204030204" pitchFamily="34" charset="0"/>
                <a:ea typeface="Calibri" panose="020F0502020204030204" pitchFamily="34" charset="0"/>
                <a:cs typeface="Calibri" panose="020F0502020204030204" pitchFamily="34" charset="0"/>
              </a:rPr>
              <a:t> = code of the electricity campaign the customer first subscribed to</a:t>
            </a:r>
            <a:br>
              <a:rPr lang="en-US" sz="4000" dirty="0">
                <a:solidFill>
                  <a:srgbClr val="374151"/>
                </a:solidFill>
                <a:latin typeface="Calibri" panose="020F0502020204030204" pitchFamily="34" charset="0"/>
                <a:ea typeface="Calibri" panose="020F0502020204030204" pitchFamily="34" charset="0"/>
                <a:cs typeface="Calibri" panose="020F0502020204030204" pitchFamily="34" charset="0"/>
              </a:rPr>
            </a:br>
            <a:r>
              <a:rPr lang="en-US" sz="4000" dirty="0">
                <a:solidFill>
                  <a:srgbClr val="374151"/>
                </a:solidFill>
                <a:latin typeface="Calibri" panose="020F0502020204030204" pitchFamily="34" charset="0"/>
                <a:ea typeface="Calibri" panose="020F0502020204030204" pitchFamily="34" charset="0"/>
                <a:cs typeface="Calibri" panose="020F0502020204030204" pitchFamily="34" charset="0"/>
              </a:rPr>
              <a:t>● </a:t>
            </a:r>
            <a:r>
              <a:rPr lang="en-US" sz="4000" dirty="0" err="1">
                <a:solidFill>
                  <a:srgbClr val="374151"/>
                </a:solidFill>
                <a:latin typeface="Calibri" panose="020F0502020204030204" pitchFamily="34" charset="0"/>
                <a:ea typeface="Calibri" panose="020F0502020204030204" pitchFamily="34" charset="0"/>
                <a:cs typeface="Calibri" panose="020F0502020204030204" pitchFamily="34" charset="0"/>
              </a:rPr>
              <a:t>pow_max</a:t>
            </a:r>
            <a:r>
              <a:rPr lang="en-US" sz="4000" dirty="0">
                <a:solidFill>
                  <a:srgbClr val="374151"/>
                </a:solidFill>
                <a:latin typeface="Calibri" panose="020F0502020204030204" pitchFamily="34" charset="0"/>
                <a:ea typeface="Calibri" panose="020F0502020204030204" pitchFamily="34" charset="0"/>
                <a:cs typeface="Calibri" panose="020F0502020204030204" pitchFamily="34" charset="0"/>
              </a:rPr>
              <a:t> = subscribed power</a:t>
            </a:r>
            <a:br>
              <a:rPr lang="en-US" sz="4000" dirty="0">
                <a:solidFill>
                  <a:srgbClr val="374151"/>
                </a:solidFill>
                <a:latin typeface="Calibri" panose="020F0502020204030204" pitchFamily="34" charset="0"/>
                <a:ea typeface="Calibri" panose="020F0502020204030204" pitchFamily="34" charset="0"/>
                <a:cs typeface="Calibri" panose="020F0502020204030204" pitchFamily="34" charset="0"/>
              </a:rPr>
            </a:br>
            <a:r>
              <a:rPr lang="en-US" sz="4000" dirty="0">
                <a:solidFill>
                  <a:srgbClr val="374151"/>
                </a:solidFill>
                <a:latin typeface="Calibri" panose="020F0502020204030204" pitchFamily="34" charset="0"/>
                <a:ea typeface="Calibri" panose="020F0502020204030204" pitchFamily="34" charset="0"/>
                <a:cs typeface="Calibri" panose="020F0502020204030204" pitchFamily="34" charset="0"/>
              </a:rPr>
              <a:t>● churn = has the client churned over the next 3 months</a:t>
            </a:r>
          </a:p>
          <a:p>
            <a:r>
              <a:rPr lang="en-US" sz="6400" b="1" dirty="0">
                <a:solidFill>
                  <a:srgbClr val="374151"/>
                </a:solidFill>
                <a:latin typeface="Calibri" panose="020F0502020204030204" pitchFamily="34" charset="0"/>
                <a:ea typeface="Calibri" panose="020F0502020204030204" pitchFamily="34" charset="0"/>
                <a:cs typeface="Calibri" panose="020F0502020204030204" pitchFamily="34" charset="0"/>
              </a:rPr>
              <a:t>price_data.csv</a:t>
            </a:r>
          </a:p>
          <a:p>
            <a:pPr algn="l"/>
            <a:r>
              <a:rPr lang="en-US" sz="4200" dirty="0">
                <a:solidFill>
                  <a:srgbClr val="374151"/>
                </a:solidFill>
                <a:latin typeface="Calibri" panose="020F0502020204030204" pitchFamily="34" charset="0"/>
                <a:ea typeface="Calibri" panose="020F0502020204030204" pitchFamily="34" charset="0"/>
                <a:cs typeface="Calibri" panose="020F0502020204030204" pitchFamily="34" charset="0"/>
              </a:rPr>
              <a:t>● id = client company identifier</a:t>
            </a:r>
            <a:br>
              <a:rPr lang="en-US" sz="4200" dirty="0">
                <a:solidFill>
                  <a:srgbClr val="374151"/>
                </a:solidFill>
                <a:latin typeface="Calibri" panose="020F0502020204030204" pitchFamily="34" charset="0"/>
                <a:ea typeface="Calibri" panose="020F0502020204030204" pitchFamily="34" charset="0"/>
                <a:cs typeface="Calibri" panose="020F0502020204030204" pitchFamily="34" charset="0"/>
              </a:rPr>
            </a:br>
            <a:r>
              <a:rPr lang="en-US" sz="4200" dirty="0">
                <a:solidFill>
                  <a:srgbClr val="374151"/>
                </a:solidFill>
                <a:latin typeface="Calibri" panose="020F0502020204030204" pitchFamily="34" charset="0"/>
                <a:ea typeface="Calibri" panose="020F0502020204030204" pitchFamily="34" charset="0"/>
                <a:cs typeface="Calibri" panose="020F0502020204030204" pitchFamily="34" charset="0"/>
              </a:rPr>
              <a:t>● </a:t>
            </a:r>
            <a:r>
              <a:rPr lang="en-US" sz="4200" dirty="0" err="1">
                <a:solidFill>
                  <a:srgbClr val="374151"/>
                </a:solidFill>
                <a:latin typeface="Calibri" panose="020F0502020204030204" pitchFamily="34" charset="0"/>
                <a:ea typeface="Calibri" panose="020F0502020204030204" pitchFamily="34" charset="0"/>
                <a:cs typeface="Calibri" panose="020F0502020204030204" pitchFamily="34" charset="0"/>
              </a:rPr>
              <a:t>price_date</a:t>
            </a:r>
            <a:r>
              <a:rPr lang="en-US" sz="4200" dirty="0">
                <a:solidFill>
                  <a:srgbClr val="374151"/>
                </a:solidFill>
                <a:latin typeface="Calibri" panose="020F0502020204030204" pitchFamily="34" charset="0"/>
                <a:ea typeface="Calibri" panose="020F0502020204030204" pitchFamily="34" charset="0"/>
                <a:cs typeface="Calibri" panose="020F0502020204030204" pitchFamily="34" charset="0"/>
              </a:rPr>
              <a:t> = reference date</a:t>
            </a:r>
            <a:br>
              <a:rPr lang="en-US" sz="4200" dirty="0">
                <a:solidFill>
                  <a:srgbClr val="374151"/>
                </a:solidFill>
                <a:latin typeface="Calibri" panose="020F0502020204030204" pitchFamily="34" charset="0"/>
                <a:ea typeface="Calibri" panose="020F0502020204030204" pitchFamily="34" charset="0"/>
                <a:cs typeface="Calibri" panose="020F0502020204030204" pitchFamily="34" charset="0"/>
              </a:rPr>
            </a:br>
            <a:r>
              <a:rPr lang="en-US" sz="4200" dirty="0">
                <a:solidFill>
                  <a:srgbClr val="374151"/>
                </a:solidFill>
                <a:latin typeface="Calibri" panose="020F0502020204030204" pitchFamily="34" charset="0"/>
                <a:ea typeface="Calibri" panose="020F0502020204030204" pitchFamily="34" charset="0"/>
                <a:cs typeface="Calibri" panose="020F0502020204030204" pitchFamily="34" charset="0"/>
              </a:rPr>
              <a:t>● </a:t>
            </a:r>
            <a:r>
              <a:rPr lang="en-US" sz="4200" dirty="0" err="1">
                <a:solidFill>
                  <a:srgbClr val="374151"/>
                </a:solidFill>
                <a:latin typeface="Calibri" panose="020F0502020204030204" pitchFamily="34" charset="0"/>
                <a:ea typeface="Calibri" panose="020F0502020204030204" pitchFamily="34" charset="0"/>
                <a:cs typeface="Calibri" panose="020F0502020204030204" pitchFamily="34" charset="0"/>
              </a:rPr>
              <a:t>price_off_peak_var</a:t>
            </a:r>
            <a:r>
              <a:rPr lang="en-US" sz="4200" dirty="0">
                <a:solidFill>
                  <a:srgbClr val="374151"/>
                </a:solidFill>
                <a:latin typeface="Calibri" panose="020F0502020204030204" pitchFamily="34" charset="0"/>
                <a:ea typeface="Calibri" panose="020F0502020204030204" pitchFamily="34" charset="0"/>
                <a:cs typeface="Calibri" panose="020F0502020204030204" pitchFamily="34" charset="0"/>
              </a:rPr>
              <a:t> = price of energy for the 1st period (off peak)</a:t>
            </a:r>
            <a:br>
              <a:rPr lang="en-US" sz="4200" dirty="0">
                <a:solidFill>
                  <a:srgbClr val="374151"/>
                </a:solidFill>
                <a:latin typeface="Calibri" panose="020F0502020204030204" pitchFamily="34" charset="0"/>
                <a:ea typeface="Calibri" panose="020F0502020204030204" pitchFamily="34" charset="0"/>
                <a:cs typeface="Calibri" panose="020F0502020204030204" pitchFamily="34" charset="0"/>
              </a:rPr>
            </a:br>
            <a:r>
              <a:rPr lang="en-US" sz="4200" dirty="0">
                <a:solidFill>
                  <a:srgbClr val="374151"/>
                </a:solidFill>
                <a:latin typeface="Calibri" panose="020F0502020204030204" pitchFamily="34" charset="0"/>
                <a:ea typeface="Calibri" panose="020F0502020204030204" pitchFamily="34" charset="0"/>
                <a:cs typeface="Calibri" panose="020F0502020204030204" pitchFamily="34" charset="0"/>
              </a:rPr>
              <a:t>● </a:t>
            </a:r>
            <a:r>
              <a:rPr lang="en-US" sz="4200" dirty="0" err="1">
                <a:solidFill>
                  <a:srgbClr val="374151"/>
                </a:solidFill>
                <a:latin typeface="Calibri" panose="020F0502020204030204" pitchFamily="34" charset="0"/>
                <a:ea typeface="Calibri" panose="020F0502020204030204" pitchFamily="34" charset="0"/>
                <a:cs typeface="Calibri" panose="020F0502020204030204" pitchFamily="34" charset="0"/>
              </a:rPr>
              <a:t>price_peak_var</a:t>
            </a:r>
            <a:r>
              <a:rPr lang="en-US" sz="4200" dirty="0">
                <a:solidFill>
                  <a:srgbClr val="374151"/>
                </a:solidFill>
                <a:latin typeface="Calibri" panose="020F0502020204030204" pitchFamily="34" charset="0"/>
                <a:ea typeface="Calibri" panose="020F0502020204030204" pitchFamily="34" charset="0"/>
                <a:cs typeface="Calibri" panose="020F0502020204030204" pitchFamily="34" charset="0"/>
              </a:rPr>
              <a:t> = price of energy for the 2nd period (peak)</a:t>
            </a:r>
            <a:br>
              <a:rPr lang="en-US" sz="4200" dirty="0">
                <a:solidFill>
                  <a:srgbClr val="374151"/>
                </a:solidFill>
                <a:latin typeface="Calibri" panose="020F0502020204030204" pitchFamily="34" charset="0"/>
                <a:ea typeface="Calibri" panose="020F0502020204030204" pitchFamily="34" charset="0"/>
                <a:cs typeface="Calibri" panose="020F0502020204030204" pitchFamily="34" charset="0"/>
              </a:rPr>
            </a:br>
            <a:r>
              <a:rPr lang="en-US" sz="4200" dirty="0">
                <a:solidFill>
                  <a:srgbClr val="374151"/>
                </a:solidFill>
                <a:latin typeface="Calibri" panose="020F0502020204030204" pitchFamily="34" charset="0"/>
                <a:ea typeface="Calibri" panose="020F0502020204030204" pitchFamily="34" charset="0"/>
                <a:cs typeface="Calibri" panose="020F0502020204030204" pitchFamily="34" charset="0"/>
              </a:rPr>
              <a:t>● </a:t>
            </a:r>
            <a:r>
              <a:rPr lang="en-US" sz="4200" dirty="0" err="1">
                <a:solidFill>
                  <a:srgbClr val="374151"/>
                </a:solidFill>
                <a:latin typeface="Calibri" panose="020F0502020204030204" pitchFamily="34" charset="0"/>
                <a:ea typeface="Calibri" panose="020F0502020204030204" pitchFamily="34" charset="0"/>
                <a:cs typeface="Calibri" panose="020F0502020204030204" pitchFamily="34" charset="0"/>
              </a:rPr>
              <a:t>price_mid_peak_var</a:t>
            </a:r>
            <a:r>
              <a:rPr lang="en-US" sz="4200" dirty="0">
                <a:solidFill>
                  <a:srgbClr val="374151"/>
                </a:solidFill>
                <a:latin typeface="Calibri" panose="020F0502020204030204" pitchFamily="34" charset="0"/>
                <a:ea typeface="Calibri" panose="020F0502020204030204" pitchFamily="34" charset="0"/>
                <a:cs typeface="Calibri" panose="020F0502020204030204" pitchFamily="34" charset="0"/>
              </a:rPr>
              <a:t> = price of energy for the 3rd period (mid peak)</a:t>
            </a:r>
            <a:br>
              <a:rPr lang="en-US" sz="4200" dirty="0">
                <a:solidFill>
                  <a:srgbClr val="374151"/>
                </a:solidFill>
                <a:latin typeface="Calibri" panose="020F0502020204030204" pitchFamily="34" charset="0"/>
                <a:ea typeface="Calibri" panose="020F0502020204030204" pitchFamily="34" charset="0"/>
                <a:cs typeface="Calibri" panose="020F0502020204030204" pitchFamily="34" charset="0"/>
              </a:rPr>
            </a:br>
            <a:r>
              <a:rPr lang="en-US" sz="4200" dirty="0">
                <a:solidFill>
                  <a:srgbClr val="374151"/>
                </a:solidFill>
                <a:latin typeface="Calibri" panose="020F0502020204030204" pitchFamily="34" charset="0"/>
                <a:ea typeface="Calibri" panose="020F0502020204030204" pitchFamily="34" charset="0"/>
                <a:cs typeface="Calibri" panose="020F0502020204030204" pitchFamily="34" charset="0"/>
              </a:rPr>
              <a:t>● </a:t>
            </a:r>
            <a:r>
              <a:rPr lang="en-US" sz="4200" dirty="0" err="1">
                <a:solidFill>
                  <a:srgbClr val="374151"/>
                </a:solidFill>
                <a:latin typeface="Calibri" panose="020F0502020204030204" pitchFamily="34" charset="0"/>
                <a:ea typeface="Calibri" panose="020F0502020204030204" pitchFamily="34" charset="0"/>
                <a:cs typeface="Calibri" panose="020F0502020204030204" pitchFamily="34" charset="0"/>
              </a:rPr>
              <a:t>price_off_peak_fix</a:t>
            </a:r>
            <a:r>
              <a:rPr lang="en-US" sz="4200" dirty="0">
                <a:solidFill>
                  <a:srgbClr val="374151"/>
                </a:solidFill>
                <a:latin typeface="Calibri" panose="020F0502020204030204" pitchFamily="34" charset="0"/>
                <a:ea typeface="Calibri" panose="020F0502020204030204" pitchFamily="34" charset="0"/>
                <a:cs typeface="Calibri" panose="020F0502020204030204" pitchFamily="34" charset="0"/>
              </a:rPr>
              <a:t> = price of power for the 1st period (off peak)</a:t>
            </a:r>
            <a:br>
              <a:rPr lang="en-US" sz="4200" dirty="0">
                <a:solidFill>
                  <a:srgbClr val="374151"/>
                </a:solidFill>
                <a:latin typeface="Calibri" panose="020F0502020204030204" pitchFamily="34" charset="0"/>
                <a:ea typeface="Calibri" panose="020F0502020204030204" pitchFamily="34" charset="0"/>
                <a:cs typeface="Calibri" panose="020F0502020204030204" pitchFamily="34" charset="0"/>
              </a:rPr>
            </a:br>
            <a:r>
              <a:rPr lang="en-US" sz="4200" dirty="0">
                <a:solidFill>
                  <a:srgbClr val="374151"/>
                </a:solidFill>
                <a:latin typeface="Calibri" panose="020F0502020204030204" pitchFamily="34" charset="0"/>
                <a:ea typeface="Calibri" panose="020F0502020204030204" pitchFamily="34" charset="0"/>
                <a:cs typeface="Calibri" panose="020F0502020204030204" pitchFamily="34" charset="0"/>
              </a:rPr>
              <a:t>● </a:t>
            </a:r>
            <a:r>
              <a:rPr lang="en-US" sz="4200" dirty="0" err="1">
                <a:solidFill>
                  <a:srgbClr val="374151"/>
                </a:solidFill>
                <a:latin typeface="Calibri" panose="020F0502020204030204" pitchFamily="34" charset="0"/>
                <a:ea typeface="Calibri" panose="020F0502020204030204" pitchFamily="34" charset="0"/>
                <a:cs typeface="Calibri" panose="020F0502020204030204" pitchFamily="34" charset="0"/>
              </a:rPr>
              <a:t>price_peak_fix</a:t>
            </a:r>
            <a:r>
              <a:rPr lang="en-US" sz="4200" dirty="0">
                <a:solidFill>
                  <a:srgbClr val="374151"/>
                </a:solidFill>
                <a:latin typeface="Calibri" panose="020F0502020204030204" pitchFamily="34" charset="0"/>
                <a:ea typeface="Calibri" panose="020F0502020204030204" pitchFamily="34" charset="0"/>
                <a:cs typeface="Calibri" panose="020F0502020204030204" pitchFamily="34" charset="0"/>
              </a:rPr>
              <a:t> = price of power for the 2nd period (peak)</a:t>
            </a:r>
            <a:br>
              <a:rPr lang="en-US" sz="4200" dirty="0">
                <a:solidFill>
                  <a:srgbClr val="374151"/>
                </a:solidFill>
                <a:latin typeface="Calibri" panose="020F0502020204030204" pitchFamily="34" charset="0"/>
                <a:ea typeface="Calibri" panose="020F0502020204030204" pitchFamily="34" charset="0"/>
                <a:cs typeface="Calibri" panose="020F0502020204030204" pitchFamily="34" charset="0"/>
              </a:rPr>
            </a:br>
            <a:r>
              <a:rPr lang="en-US" sz="4200" dirty="0">
                <a:solidFill>
                  <a:srgbClr val="374151"/>
                </a:solidFill>
                <a:latin typeface="Calibri" panose="020F0502020204030204" pitchFamily="34" charset="0"/>
                <a:ea typeface="Calibri" panose="020F0502020204030204" pitchFamily="34" charset="0"/>
                <a:cs typeface="Calibri" panose="020F0502020204030204" pitchFamily="34" charset="0"/>
              </a:rPr>
              <a:t>● </a:t>
            </a:r>
            <a:r>
              <a:rPr lang="en-US" sz="4200" dirty="0" err="1">
                <a:solidFill>
                  <a:srgbClr val="374151"/>
                </a:solidFill>
                <a:latin typeface="Calibri" panose="020F0502020204030204" pitchFamily="34" charset="0"/>
                <a:ea typeface="Calibri" panose="020F0502020204030204" pitchFamily="34" charset="0"/>
                <a:cs typeface="Calibri" panose="020F0502020204030204" pitchFamily="34" charset="0"/>
              </a:rPr>
              <a:t>price_mid_peak_fix</a:t>
            </a:r>
            <a:r>
              <a:rPr lang="en-US" sz="4200" dirty="0">
                <a:solidFill>
                  <a:srgbClr val="374151"/>
                </a:solidFill>
                <a:latin typeface="Calibri" panose="020F0502020204030204" pitchFamily="34" charset="0"/>
                <a:ea typeface="Calibri" panose="020F0502020204030204" pitchFamily="34" charset="0"/>
                <a:cs typeface="Calibri" panose="020F0502020204030204" pitchFamily="34" charset="0"/>
              </a:rPr>
              <a:t> = price of power for the 3rd period (mid peak)</a:t>
            </a:r>
          </a:p>
          <a:p>
            <a:endParaRPr lang="en-IN" dirty="0"/>
          </a:p>
        </p:txBody>
      </p:sp>
    </p:spTree>
    <p:extLst>
      <p:ext uri="{BB962C8B-B14F-4D97-AF65-F5344CB8AC3E}">
        <p14:creationId xmlns:p14="http://schemas.microsoft.com/office/powerpoint/2010/main" val="3670222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55272-A2F2-EA76-C9ED-4A268570287F}"/>
              </a:ext>
            </a:extLst>
          </p:cNvPr>
          <p:cNvSpPr>
            <a:spLocks noGrp="1"/>
          </p:cNvSpPr>
          <p:nvPr>
            <p:ph type="title"/>
          </p:nvPr>
        </p:nvSpPr>
        <p:spPr>
          <a:xfrm>
            <a:off x="1640156" y="384787"/>
            <a:ext cx="8911687" cy="584725"/>
          </a:xfrm>
        </p:spPr>
        <p:txBody>
          <a:bodyPr>
            <a:normAutofit fontScale="90000"/>
          </a:bodyPr>
          <a:lstStyle/>
          <a:p>
            <a:r>
              <a:rPr lang="en-IN" b="1" dirty="0">
                <a:solidFill>
                  <a:srgbClr val="374151"/>
                </a:solidFill>
                <a:latin typeface="Calibri" panose="020F0502020204030204" pitchFamily="34" charset="0"/>
                <a:ea typeface="Calibri" panose="020F0502020204030204" pitchFamily="34" charset="0"/>
                <a:cs typeface="Calibri" panose="020F0502020204030204" pitchFamily="34" charset="0"/>
              </a:rPr>
              <a:t>D</a:t>
            </a:r>
            <a:r>
              <a:rPr lang="en-IN"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ataset</a:t>
            </a:r>
            <a:endParaRPr lang="en-IN" b="1" dirty="0"/>
          </a:p>
        </p:txBody>
      </p:sp>
      <p:pic>
        <p:nvPicPr>
          <p:cNvPr id="6" name="Content Placeholder 5">
            <a:extLst>
              <a:ext uri="{FF2B5EF4-FFF2-40B4-BE49-F238E27FC236}">
                <a16:creationId xmlns:a16="http://schemas.microsoft.com/office/drawing/2014/main" id="{A191BC08-CC73-BB9D-56F1-BF0782B66A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7337" y="1246320"/>
            <a:ext cx="5505064" cy="2764025"/>
          </a:xfrm>
        </p:spPr>
      </p:pic>
      <p:sp>
        <p:nvSpPr>
          <p:cNvPr id="12" name="TextBox 11">
            <a:extLst>
              <a:ext uri="{FF2B5EF4-FFF2-40B4-BE49-F238E27FC236}">
                <a16:creationId xmlns:a16="http://schemas.microsoft.com/office/drawing/2014/main" id="{C9D69917-D732-D2F2-CF62-49D713EF1F7F}"/>
              </a:ext>
            </a:extLst>
          </p:cNvPr>
          <p:cNvSpPr txBox="1"/>
          <p:nvPr/>
        </p:nvSpPr>
        <p:spPr>
          <a:xfrm>
            <a:off x="2267337" y="876988"/>
            <a:ext cx="6097554" cy="369332"/>
          </a:xfrm>
          <a:prstGeom prst="rect">
            <a:avLst/>
          </a:prstGeom>
          <a:noFill/>
        </p:spPr>
        <p:txBody>
          <a:bodyPr wrap="square">
            <a:spAutoFit/>
          </a:bodyPr>
          <a:lstStyle/>
          <a:p>
            <a:r>
              <a:rPr lang="en-IN" dirty="0">
                <a:latin typeface="Calibri" panose="020F0502020204030204" pitchFamily="34" charset="0"/>
                <a:ea typeface="Calibri" panose="020F0502020204030204" pitchFamily="34" charset="0"/>
                <a:cs typeface="Calibri" panose="020F0502020204030204" pitchFamily="34" charset="0"/>
              </a:rPr>
              <a:t>client_data</a:t>
            </a:r>
          </a:p>
        </p:txBody>
      </p:sp>
      <p:pic>
        <p:nvPicPr>
          <p:cNvPr id="14" name="Picture 13">
            <a:extLst>
              <a:ext uri="{FF2B5EF4-FFF2-40B4-BE49-F238E27FC236}">
                <a16:creationId xmlns:a16="http://schemas.microsoft.com/office/drawing/2014/main" id="{962661F5-3661-6788-B090-F3C9B86F06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7337" y="4812884"/>
            <a:ext cx="8770775" cy="1714536"/>
          </a:xfrm>
          <a:prstGeom prst="rect">
            <a:avLst/>
          </a:prstGeom>
        </p:spPr>
      </p:pic>
      <p:sp>
        <p:nvSpPr>
          <p:cNvPr id="18" name="TextBox 17">
            <a:extLst>
              <a:ext uri="{FF2B5EF4-FFF2-40B4-BE49-F238E27FC236}">
                <a16:creationId xmlns:a16="http://schemas.microsoft.com/office/drawing/2014/main" id="{BA86B29B-9804-797E-552E-643EB2BE5C99}"/>
              </a:ext>
            </a:extLst>
          </p:cNvPr>
          <p:cNvSpPr txBox="1"/>
          <p:nvPr/>
        </p:nvSpPr>
        <p:spPr>
          <a:xfrm>
            <a:off x="2376974" y="4166744"/>
            <a:ext cx="6097554" cy="369332"/>
          </a:xfrm>
          <a:prstGeom prst="rect">
            <a:avLst/>
          </a:prstGeom>
          <a:noFill/>
        </p:spPr>
        <p:txBody>
          <a:bodyPr wrap="square">
            <a:spAutoFit/>
          </a:bodyPr>
          <a:lstStyle/>
          <a:p>
            <a:r>
              <a:rPr lang="en-IN" dirty="0">
                <a:latin typeface="Calibri" panose="020F0502020204030204" pitchFamily="34" charset="0"/>
                <a:ea typeface="Calibri" panose="020F0502020204030204" pitchFamily="34" charset="0"/>
                <a:cs typeface="Calibri" panose="020F0502020204030204" pitchFamily="34" charset="0"/>
              </a:rPr>
              <a:t>price_data</a:t>
            </a:r>
          </a:p>
        </p:txBody>
      </p:sp>
    </p:spTree>
    <p:extLst>
      <p:ext uri="{BB962C8B-B14F-4D97-AF65-F5344CB8AC3E}">
        <p14:creationId xmlns:p14="http://schemas.microsoft.com/office/powerpoint/2010/main" val="2349026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5ECC80C-7CBC-7BEF-4EA7-438E48E86348}"/>
              </a:ext>
            </a:extLst>
          </p:cNvPr>
          <p:cNvSpPr>
            <a:spLocks noGrp="1"/>
          </p:cNvSpPr>
          <p:nvPr>
            <p:ph type="title"/>
          </p:nvPr>
        </p:nvSpPr>
        <p:spPr>
          <a:xfrm>
            <a:off x="1826769" y="269547"/>
            <a:ext cx="8911687" cy="756821"/>
          </a:xfrm>
        </p:spPr>
        <p:txBody>
          <a:bodyPr>
            <a:normAutofit/>
          </a:bodyPr>
          <a:lstStyle/>
          <a:p>
            <a:r>
              <a:rPr lang="en-IN" b="1" dirty="0">
                <a:solidFill>
                  <a:srgbClr val="374151"/>
                </a:solidFill>
                <a:latin typeface="Calibri" panose="020F0502020204030204" pitchFamily="34" charset="0"/>
                <a:ea typeface="Calibri" panose="020F0502020204030204" pitchFamily="34" charset="0"/>
                <a:cs typeface="Calibri" panose="020F0502020204030204" pitchFamily="34" charset="0"/>
              </a:rPr>
              <a:t>Data preprocess</a:t>
            </a:r>
            <a:endParaRPr lang="en-IN" b="1" dirty="0"/>
          </a:p>
        </p:txBody>
      </p:sp>
      <p:sp>
        <p:nvSpPr>
          <p:cNvPr id="2" name="Title 1">
            <a:extLst>
              <a:ext uri="{FF2B5EF4-FFF2-40B4-BE49-F238E27FC236}">
                <a16:creationId xmlns:a16="http://schemas.microsoft.com/office/drawing/2014/main" id="{8FD57A2C-74A1-7DAA-7661-1CB28DC64AC3}"/>
              </a:ext>
            </a:extLst>
          </p:cNvPr>
          <p:cNvSpPr txBox="1">
            <a:spLocks/>
          </p:cNvSpPr>
          <p:nvPr/>
        </p:nvSpPr>
        <p:spPr>
          <a:xfrm>
            <a:off x="1994720" y="906368"/>
            <a:ext cx="7718449" cy="309722"/>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600" dirty="0">
                <a:solidFill>
                  <a:srgbClr val="374151"/>
                </a:solidFill>
                <a:latin typeface="Calibri" panose="020F0502020204030204" pitchFamily="34" charset="0"/>
                <a:ea typeface="Calibri" panose="020F0502020204030204" pitchFamily="34" charset="0"/>
                <a:cs typeface="Calibri" panose="020F0502020204030204" pitchFamily="34" charset="0"/>
              </a:rPr>
              <a:t>Data type conversion , Label Encoding</a:t>
            </a:r>
          </a:p>
        </p:txBody>
      </p:sp>
      <p:pic>
        <p:nvPicPr>
          <p:cNvPr id="9" name="Picture 8">
            <a:extLst>
              <a:ext uri="{FF2B5EF4-FFF2-40B4-BE49-F238E27FC236}">
                <a16:creationId xmlns:a16="http://schemas.microsoft.com/office/drawing/2014/main" id="{A35B8DA9-E3FD-35C8-7869-A09A94105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7887" y="1715534"/>
            <a:ext cx="7035282" cy="2534302"/>
          </a:xfrm>
          <a:prstGeom prst="rect">
            <a:avLst/>
          </a:prstGeom>
        </p:spPr>
      </p:pic>
      <p:sp>
        <p:nvSpPr>
          <p:cNvPr id="10" name="TextBox 9">
            <a:extLst>
              <a:ext uri="{FF2B5EF4-FFF2-40B4-BE49-F238E27FC236}">
                <a16:creationId xmlns:a16="http://schemas.microsoft.com/office/drawing/2014/main" id="{142C571D-FEC2-B921-6C26-94BA04F9EFBB}"/>
              </a:ext>
            </a:extLst>
          </p:cNvPr>
          <p:cNvSpPr txBox="1"/>
          <p:nvPr/>
        </p:nvSpPr>
        <p:spPr>
          <a:xfrm>
            <a:off x="2478831" y="1244082"/>
            <a:ext cx="6097554" cy="369332"/>
          </a:xfrm>
          <a:prstGeom prst="rect">
            <a:avLst/>
          </a:prstGeom>
          <a:noFill/>
        </p:spPr>
        <p:txBody>
          <a:bodyPr wrap="square">
            <a:spAutoFit/>
          </a:bodyPr>
          <a:lstStyle/>
          <a:p>
            <a:r>
              <a:rPr lang="en-IN" dirty="0">
                <a:latin typeface="Calibri" panose="020F0502020204030204" pitchFamily="34" charset="0"/>
                <a:ea typeface="Calibri" panose="020F0502020204030204" pitchFamily="34" charset="0"/>
                <a:cs typeface="Calibri" panose="020F0502020204030204" pitchFamily="34" charset="0"/>
              </a:rPr>
              <a:t>client_data</a:t>
            </a:r>
          </a:p>
        </p:txBody>
      </p:sp>
      <p:sp>
        <p:nvSpPr>
          <p:cNvPr id="11" name="TextBox 10">
            <a:extLst>
              <a:ext uri="{FF2B5EF4-FFF2-40B4-BE49-F238E27FC236}">
                <a16:creationId xmlns:a16="http://schemas.microsoft.com/office/drawing/2014/main" id="{30D19A7A-9113-20C8-5458-FDF220579955}"/>
              </a:ext>
            </a:extLst>
          </p:cNvPr>
          <p:cNvSpPr txBox="1"/>
          <p:nvPr/>
        </p:nvSpPr>
        <p:spPr>
          <a:xfrm>
            <a:off x="2590798" y="4379948"/>
            <a:ext cx="6097554" cy="369332"/>
          </a:xfrm>
          <a:prstGeom prst="rect">
            <a:avLst/>
          </a:prstGeom>
          <a:noFill/>
        </p:spPr>
        <p:txBody>
          <a:bodyPr wrap="square">
            <a:spAutoFit/>
          </a:bodyPr>
          <a:lstStyle/>
          <a:p>
            <a:r>
              <a:rPr lang="en-IN" dirty="0">
                <a:latin typeface="Calibri" panose="020F0502020204030204" pitchFamily="34" charset="0"/>
                <a:ea typeface="Calibri" panose="020F0502020204030204" pitchFamily="34" charset="0"/>
                <a:cs typeface="Calibri" panose="020F0502020204030204" pitchFamily="34" charset="0"/>
              </a:rPr>
              <a:t>price_data</a:t>
            </a:r>
          </a:p>
        </p:txBody>
      </p:sp>
      <p:pic>
        <p:nvPicPr>
          <p:cNvPr id="13" name="Picture 12">
            <a:extLst>
              <a:ext uri="{FF2B5EF4-FFF2-40B4-BE49-F238E27FC236}">
                <a16:creationId xmlns:a16="http://schemas.microsoft.com/office/drawing/2014/main" id="{D7091BF7-EAAA-99C3-434E-44B8A046B4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4720" y="4879392"/>
            <a:ext cx="8788610" cy="1793594"/>
          </a:xfrm>
          <a:prstGeom prst="rect">
            <a:avLst/>
          </a:prstGeom>
        </p:spPr>
      </p:pic>
    </p:spTree>
    <p:extLst>
      <p:ext uri="{BB962C8B-B14F-4D97-AF65-F5344CB8AC3E}">
        <p14:creationId xmlns:p14="http://schemas.microsoft.com/office/powerpoint/2010/main" val="1609393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B76BD-C89F-787F-8478-385C16DE0A4C}"/>
              </a:ext>
            </a:extLst>
          </p:cNvPr>
          <p:cNvSpPr>
            <a:spLocks noGrp="1"/>
          </p:cNvSpPr>
          <p:nvPr>
            <p:ph type="title"/>
          </p:nvPr>
        </p:nvSpPr>
        <p:spPr>
          <a:xfrm>
            <a:off x="1640157" y="558796"/>
            <a:ext cx="7989036" cy="598199"/>
          </a:xfrm>
        </p:spPr>
        <p:txBody>
          <a:bodyPr>
            <a:normAutofit fontScale="90000"/>
          </a:bodyPr>
          <a:lstStyle/>
          <a:p>
            <a:r>
              <a:rPr lang="en-IN" b="1" dirty="0">
                <a:latin typeface="Calibri" panose="020F0502020204030204" pitchFamily="34" charset="0"/>
                <a:ea typeface="Calibri" panose="020F0502020204030204" pitchFamily="34" charset="0"/>
                <a:cs typeface="Calibri" panose="020F0502020204030204" pitchFamily="34" charset="0"/>
              </a:rPr>
              <a:t>Exploratory data analysis</a:t>
            </a:r>
          </a:p>
        </p:txBody>
      </p:sp>
      <p:pic>
        <p:nvPicPr>
          <p:cNvPr id="8" name="Picture 7">
            <a:extLst>
              <a:ext uri="{FF2B5EF4-FFF2-40B4-BE49-F238E27FC236}">
                <a16:creationId xmlns:a16="http://schemas.microsoft.com/office/drawing/2014/main" id="{7679D0C1-BBD1-3E71-0880-637369627F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5282" y="1390261"/>
            <a:ext cx="5113771" cy="3827206"/>
          </a:xfrm>
          <a:prstGeom prst="rect">
            <a:avLst/>
          </a:prstGeom>
        </p:spPr>
      </p:pic>
      <p:sp>
        <p:nvSpPr>
          <p:cNvPr id="12" name="TextBox 11">
            <a:extLst>
              <a:ext uri="{FF2B5EF4-FFF2-40B4-BE49-F238E27FC236}">
                <a16:creationId xmlns:a16="http://schemas.microsoft.com/office/drawing/2014/main" id="{75B24921-09FE-BB62-8327-514C53B302A9}"/>
              </a:ext>
            </a:extLst>
          </p:cNvPr>
          <p:cNvSpPr txBox="1"/>
          <p:nvPr/>
        </p:nvSpPr>
        <p:spPr>
          <a:xfrm>
            <a:off x="2585898" y="5564451"/>
            <a:ext cx="6097554" cy="369332"/>
          </a:xfrm>
          <a:prstGeom prst="rect">
            <a:avLst/>
          </a:prstGeom>
          <a:noFill/>
        </p:spPr>
        <p:txBody>
          <a:bodyPr wrap="square">
            <a:spAutoFit/>
          </a:bodyPr>
          <a:lstStyle/>
          <a:p>
            <a:r>
              <a:rPr lang="en-US" dirty="0">
                <a:latin typeface="Calibri" panose="020F0502020204030204" pitchFamily="34" charset="0"/>
                <a:ea typeface="Calibri" panose="020F0502020204030204" pitchFamily="34" charset="0"/>
                <a:cs typeface="Calibri" panose="020F0502020204030204" pitchFamily="34" charset="0"/>
              </a:rPr>
              <a:t>Around 9.72% of the customers change their providers.</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94299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0CC4C9-EAC6-194C-281F-86B9E8D6E1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8075" y="181856"/>
            <a:ext cx="4645868" cy="2946160"/>
          </a:xfrm>
          <a:prstGeom prst="rect">
            <a:avLst/>
          </a:prstGeom>
        </p:spPr>
      </p:pic>
      <p:sp>
        <p:nvSpPr>
          <p:cNvPr id="9" name="TextBox 8">
            <a:extLst>
              <a:ext uri="{FF2B5EF4-FFF2-40B4-BE49-F238E27FC236}">
                <a16:creationId xmlns:a16="http://schemas.microsoft.com/office/drawing/2014/main" id="{81E94B0E-790D-2E87-7729-686440D6B40B}"/>
              </a:ext>
            </a:extLst>
          </p:cNvPr>
          <p:cNvSpPr txBox="1"/>
          <p:nvPr/>
        </p:nvSpPr>
        <p:spPr>
          <a:xfrm>
            <a:off x="2118075" y="3293977"/>
            <a:ext cx="6097554" cy="338554"/>
          </a:xfrm>
          <a:prstGeom prst="rect">
            <a:avLst/>
          </a:prstGeom>
          <a:noFill/>
        </p:spPr>
        <p:txBody>
          <a:bodyPr wrap="square">
            <a:spAutoFit/>
          </a:bodyPr>
          <a:lstStyle/>
          <a:p>
            <a:r>
              <a:rPr lang="en-US" sz="1600" dirty="0">
                <a:latin typeface="Calibri" panose="020F0502020204030204" pitchFamily="34" charset="0"/>
                <a:ea typeface="Calibri" panose="020F0502020204030204" pitchFamily="34" charset="0"/>
                <a:cs typeface="Calibri" panose="020F0502020204030204" pitchFamily="34" charset="0"/>
              </a:rPr>
              <a:t>Only 18.15% of the clients were also gas clients</a:t>
            </a:r>
            <a:r>
              <a:rPr lang="en-US" sz="1600" dirty="0"/>
              <a:t>.</a:t>
            </a:r>
            <a:endParaRPr lang="en-IN" sz="1600" dirty="0"/>
          </a:p>
        </p:txBody>
      </p:sp>
      <p:pic>
        <p:nvPicPr>
          <p:cNvPr id="11" name="Picture 10">
            <a:extLst>
              <a:ext uri="{FF2B5EF4-FFF2-40B4-BE49-F238E27FC236}">
                <a16:creationId xmlns:a16="http://schemas.microsoft.com/office/drawing/2014/main" id="{D5054E79-3608-5E39-4E4B-FA5728B26C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0630" y="3809653"/>
            <a:ext cx="3975567" cy="2515756"/>
          </a:xfrm>
          <a:prstGeom prst="rect">
            <a:avLst/>
          </a:prstGeom>
        </p:spPr>
      </p:pic>
      <p:sp>
        <p:nvSpPr>
          <p:cNvPr id="15" name="TextBox 14">
            <a:extLst>
              <a:ext uri="{FF2B5EF4-FFF2-40B4-BE49-F238E27FC236}">
                <a16:creationId xmlns:a16="http://schemas.microsoft.com/office/drawing/2014/main" id="{571143B9-BDD6-8E7A-CFE4-BAE58AFCA003}"/>
              </a:ext>
            </a:extLst>
          </p:cNvPr>
          <p:cNvSpPr txBox="1"/>
          <p:nvPr/>
        </p:nvSpPr>
        <p:spPr>
          <a:xfrm>
            <a:off x="2210630" y="6325409"/>
            <a:ext cx="7269272" cy="338554"/>
          </a:xfrm>
          <a:prstGeom prst="rect">
            <a:avLst/>
          </a:prstGeom>
          <a:noFill/>
        </p:spPr>
        <p:txBody>
          <a:bodyPr wrap="square">
            <a:spAutoFit/>
          </a:bodyPr>
          <a:lstStyle/>
          <a:p>
            <a:pPr algn="just"/>
            <a:r>
              <a:rPr lang="en-US" sz="1600" dirty="0">
                <a:latin typeface="Calibri" panose="020F0502020204030204" pitchFamily="34" charset="0"/>
                <a:ea typeface="Calibri" panose="020F0502020204030204" pitchFamily="34" charset="0"/>
                <a:cs typeface="Calibri" panose="020F0502020204030204" pitchFamily="34" charset="0"/>
              </a:rPr>
              <a:t>Electricity clients are more likely to churn than Electricity and gas clients.</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8647698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548</TotalTime>
  <Words>1693</Words>
  <Application>Microsoft Office PowerPoint</Application>
  <PresentationFormat>Widescreen</PresentationFormat>
  <Paragraphs>75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Gothic</vt:lpstr>
      <vt:lpstr>Roboto</vt:lpstr>
      <vt:lpstr>Wingdings 3</vt:lpstr>
      <vt:lpstr>Wisp</vt:lpstr>
      <vt:lpstr>MAIN Project  Project Title: Customer churn Analysis</vt:lpstr>
      <vt:lpstr>Abstract</vt:lpstr>
      <vt:lpstr>Project  Purpose</vt:lpstr>
      <vt:lpstr>TOOLS &amp; TECHNIQUES  </vt:lpstr>
      <vt:lpstr>Columns:</vt:lpstr>
      <vt:lpstr>Dataset</vt:lpstr>
      <vt:lpstr>Data preprocess</vt:lpstr>
      <vt:lpstr>Exploratory data analysis</vt:lpstr>
      <vt:lpstr>PowerPoint Presentation</vt:lpstr>
      <vt:lpstr>Histograms  of continous numeric features</vt:lpstr>
      <vt:lpstr>customers sensitivity to price.</vt:lpstr>
      <vt:lpstr>Machine Learning Model</vt:lpstr>
      <vt:lpstr>Impact of a 20% Discount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Gowtham K</dc:creator>
  <cp:lastModifiedBy>Gowtham K</cp:lastModifiedBy>
  <cp:revision>63</cp:revision>
  <dcterms:created xsi:type="dcterms:W3CDTF">2023-09-24T06:38:07Z</dcterms:created>
  <dcterms:modified xsi:type="dcterms:W3CDTF">2024-04-29T14:35:53Z</dcterms:modified>
</cp:coreProperties>
</file>