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3015BC3-9179-47A1-9A6C-E83CC8172F5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A7CD9BA-6037-47E9-BE5E-A384785F5B1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5FC4D25-645B-482D-806D-C7A63786B3C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BDC0F07-4247-4ABC-AA4B-0D6A936B33E2}"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3D16A8-7FE4-42B1-9C23-B433FFD94EE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6DBB431B-4183-49C8-B2A4-2072634430F7}"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6268A15F-8968-4A6C-A1BC-E5B28B41363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D92A0C37-B9E7-4822-AAC0-C2BCD347E565}"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C9FF187C-4968-4450-85D7-D26A0297B92D}"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D0A23DCB-2120-4F05-A650-39D5833A274D}"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746E126-5258-47BD-AF10-92D2C05F363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BFDA2FC6-1388-4ABF-87A4-00246034DA35}"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E1DEAFB9-8E58-46E2-9B7A-793D16830D2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7B15AAEB-49C5-4F34-B1F8-4D3E58E2794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3770379-7575-4723-8DBC-397492BDE782}"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5B618935-44A3-42F3-8192-7BC297641ADC}"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55A229BC-4AC1-4352-9ADF-D85C4D8FA5E7}"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EB7CC052-049F-4E52-99F3-B3BB7CF4334B}"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480F904-0F8B-4488-B296-3DE8E311608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5A48B96-82A2-4453-9130-1BE05C34CEA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95CCC1D-EE00-4C16-B3E4-0E1DF2EB68C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7AAE3B-F1F5-4972-9490-8B39502A576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5685FE-51CC-4821-97AC-65CB4D32DB8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87A8DC1-D4BF-4A8F-8B57-6D9DBCB1342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indent="0">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BFFDB35B-6F7B-4127-81F6-0EF36597E778}"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0000" bIns="90000" anchor="t">
            <a:noAutofit/>
          </a:bodyPr>
          <a:p>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indent="0">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r>
              <a:rPr b="0" lang="en-US" sz="900" spc="-1" strike="noStrike">
                <a:solidFill>
                  <a:srgbClr val="404040"/>
                </a:solidFill>
                <a:latin typeface="Franklin Gothic Book"/>
              </a:rPr>
              <a:t>&lt;date/time&gt;</a:t>
            </a:r>
            <a:endParaRPr b="0" lang="en-IN" sz="900" spc="-1" strike="noStrike">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b="0" lang="en-US" sz="900" spc="-1" strike="noStrike">
                <a:solidFill>
                  <a:srgbClr val="404040"/>
                </a:solidFill>
                <a:latin typeface="Franklin Gothic Book"/>
              </a:defRPr>
            </a:lvl1pPr>
          </a:lstStyle>
          <a:p>
            <a:pPr indent="0" algn="r">
              <a:lnSpc>
                <a:spcPct val="100000"/>
              </a:lnSpc>
              <a:buNone/>
            </a:pPr>
            <a:fld id="{531DFE39-989A-4572-83E1-5B3DDA95F0FC}"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indent="0" algn="ctr">
              <a:lnSpc>
                <a:spcPct val="100000"/>
              </a:lnSpc>
              <a:buNone/>
            </a:pPr>
            <a:r>
              <a:rPr b="1" lang="en-US" sz="3600" spc="-1" strike="noStrike" cap="all">
                <a:solidFill>
                  <a:schemeClr val="accent1"/>
                </a:solidFill>
                <a:latin typeface="Arial"/>
              </a:rPr>
              <a:t>PROJECT TITLE</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36" name="TextBox 3"/>
          <p:cNvSpPr/>
          <p:nvPr/>
        </p:nvSpPr>
        <p:spPr>
          <a:xfrm>
            <a:off x="3117600" y="4586400"/>
            <a:ext cx="7979760" cy="1310760"/>
          </a:xfrm>
          <a:prstGeom prst="rect">
            <a:avLst/>
          </a:prstGeom>
          <a:noFill/>
          <a:ln w="0">
            <a:noFill/>
          </a:ln>
        </p:spPr>
        <p:style>
          <a:lnRef idx="0"/>
          <a:fillRef idx="0"/>
          <a:effectRef idx="0"/>
          <a:fontRef idx="minor"/>
        </p:style>
        <p:txBody>
          <a:bodyPr anchor="t">
            <a:spAutoFit/>
          </a:bodyPr>
          <a:p>
            <a:pPr>
              <a:lnSpc>
                <a:spcPct val="100000"/>
              </a:lnSpc>
            </a:pPr>
            <a:r>
              <a:rPr b="1" lang="en-US" sz="2000" spc="-1" strike="noStrike">
                <a:solidFill>
                  <a:schemeClr val="accent1">
                    <a:lumMod val="75000"/>
                  </a:schemeClr>
                </a:solidFill>
                <a:latin typeface="Arial"/>
              </a:rPr>
              <a:t>Presented By:</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rPr>
              <a:t>Student Name – Gowtham E</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rPr>
              <a:t>College Name-A.V.C College of Engineering</a:t>
            </a:r>
            <a:endParaRPr b="0" lang="en-IN" sz="2000" spc="-1" strike="noStrike">
              <a:solidFill>
                <a:srgbClr val="000000"/>
              </a:solidFill>
              <a:latin typeface="Arial"/>
            </a:endParaRPr>
          </a:p>
          <a:p>
            <a:pPr marL="457200" indent="-457200">
              <a:lnSpc>
                <a:spcPct val="100000"/>
              </a:lnSpc>
              <a:buClr>
                <a:srgbClr val="1482ac"/>
              </a:buClr>
              <a:buFont typeface="StarSymbol"/>
              <a:buAutoNum type="arabicPeriod"/>
            </a:pPr>
            <a:r>
              <a:rPr b="1" lang="en-US" sz="2000" spc="-1" strike="noStrike">
                <a:solidFill>
                  <a:schemeClr val="accent1">
                    <a:lumMod val="75000"/>
                  </a:schemeClr>
                </a:solidFill>
                <a:latin typeface="Arial"/>
              </a:rPr>
              <a:t>Department- CSE</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463040" y="2766240"/>
            <a:ext cx="9298440" cy="1325160"/>
          </a:xfrm>
          <a:prstGeom prst="rect">
            <a:avLst/>
          </a:prstGeom>
          <a:noFill/>
          <a:ln w="0">
            <a:noFill/>
          </a:ln>
        </p:spPr>
        <p:txBody>
          <a:bodyPr anchor="b">
            <a:noAutofit/>
          </a:bodyPr>
          <a:p>
            <a:pPr indent="0"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indent="0">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fontScale="95000"/>
          </a:bodyPr>
          <a:p>
            <a:pPr marL="306000" indent="0">
              <a:lnSpc>
                <a:spcPct val="110000"/>
              </a:lnSpc>
              <a:spcBef>
                <a:spcPts val="479"/>
              </a:spcBef>
              <a:spcAft>
                <a:spcPts val="601"/>
              </a:spcAft>
              <a:buNone/>
              <a:tabLst>
                <a:tab algn="l" pos="0"/>
              </a:tabLst>
            </a:pP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1" lang="en-US" sz="2400" spc="-1" strike="noStrike">
                <a:solidFill>
                  <a:schemeClr val="accent1">
                    <a:lumMod val="50000"/>
                  </a:schemeClr>
                </a:solidFill>
                <a:latin typeface="Franklin Gothic Book"/>
              </a:rPr>
              <a:t> </a:t>
            </a:r>
            <a:r>
              <a:rPr b="1" lang="en-US" sz="2400" spc="-1" strike="noStrike">
                <a:solidFill>
                  <a:schemeClr val="accent1">
                    <a:lumMod val="50000"/>
                  </a:schemeClr>
                </a:solidFill>
                <a:latin typeface="Franklin Gothic Book"/>
              </a:rPr>
              <a:t>Project problem statement for keylogger Problem Statement</a:t>
            </a:r>
            <a:r>
              <a:rPr b="0" lang="en-US" sz="2400" spc="-1" strike="noStrike">
                <a:solidFill>
                  <a:schemeClr val="accent1">
                    <a:lumMod val="50000"/>
                  </a:schemeClr>
                </a:solidFill>
                <a:latin typeface="Franklin Gothic Book"/>
              </a:rPr>
              <a:t>:</a:t>
            </a: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tabLst>
                <a:tab algn="l" pos="0"/>
              </a:tabLst>
            </a:pPr>
            <a:r>
              <a:rPr b="0" lang="en-US" sz="2400" spc="-1" strike="noStrike">
                <a:solidFill>
                  <a:schemeClr val="accent1">
                    <a:lumMod val="50000"/>
                  </a:schemeClr>
                </a:solidFill>
                <a:latin typeface="Franklin Gothic Book"/>
              </a:rPr>
              <a:t> </a:t>
            </a:r>
            <a:r>
              <a:rPr b="0" lang="en-US" sz="2400" spc="-1" strike="noStrike">
                <a:solidFill>
                  <a:schemeClr val="accent1">
                    <a:lumMod val="50000"/>
                  </a:schemeClr>
                </a:solid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sz="2400"/>
            </a:br>
            <a:r>
              <a:rPr b="0" lang="en-IN" sz="2400" spc="-1" strike="noStrike">
                <a:solidFill>
                  <a:schemeClr val="accent1">
                    <a:lumMod val="50000"/>
                  </a:schemeClr>
                </a:solidFill>
                <a:latin typeface="Franklin Gothic Book"/>
              </a:rPr>
              <a:t> </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796040"/>
            <a:ext cx="11613240" cy="4854960"/>
          </a:xfrm>
          <a:prstGeom prst="rect">
            <a:avLst/>
          </a:prstGeom>
          <a:noFill/>
          <a:ln w="0">
            <a:noFill/>
          </a:ln>
        </p:spPr>
        <p:txBody>
          <a:bodyPr anchor="ctr">
            <a:noAutofit/>
          </a:bodyPr>
          <a:p>
            <a:pPr marL="306000" indent="-306000">
              <a:lnSpc>
                <a:spcPct val="110000"/>
              </a:lnSpc>
              <a:spcBef>
                <a:spcPts val="241"/>
              </a:spcBef>
              <a:spcAft>
                <a:spcPts val="601"/>
              </a:spcAft>
              <a:buClr>
                <a:srgbClr val="1cade4"/>
              </a:buClr>
              <a:buSzPct val="92000"/>
              <a:buFont typeface="Wingdings 2" charset="2"/>
              <a:buChar char=""/>
            </a:pPr>
            <a:r>
              <a:rPr b="0" lang="en-US" sz="1200" spc="-1" strike="noStrike">
                <a:solidFill>
                  <a:srgbClr val="404040"/>
                </a:solidFill>
                <a:latin typeface="Franklin Gothic Book"/>
              </a:rPr>
              <a:t>Keyloggers are malicious software that can be a serious threat. Here are some proposed solutions to protect yourself from keyloggers: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Prevention:</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Anti-virus and Anti-malware software:</a:t>
            </a:r>
            <a:r>
              <a:rPr b="0" lang="en-US" sz="1200" spc="-1" strike="noStrike">
                <a:solidFill>
                  <a:srgbClr val="404040"/>
                </a:solidFill>
                <a:latin typeface="Franklin Gothic Book"/>
              </a:rPr>
              <a:t> Install and keep up-to-date reputable antivirus and anti-malware software that can detect and remove keyloggers.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cautious with downloads and attachments:</a:t>
            </a:r>
            <a:r>
              <a:rPr b="0" lang="en-US" sz="1200" spc="-1" strike="noStrike">
                <a:solidFill>
                  <a:srgbClr val="404040"/>
                </a:solidFill>
                <a:latin typeface="Franklin Gothic Book"/>
              </a:rPr>
              <a:t> Only download files and open attachments from trusted sources. Be wary of clicking on links in emails, even if they appear to be from someone you know..</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Detection:</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System behavior changes:</a:t>
            </a:r>
            <a:r>
              <a:rPr b="0" lang="en-US" sz="1200" spc="-1" strike="noStrike">
                <a:solidFill>
                  <a:srgbClr val="404040"/>
                </a:solidFill>
                <a:latin typeface="Franklin Gothic Book"/>
              </a:rPr>
              <a:t> Unusual slowdowns, new programs running in the background, or unexplained browser activity can be signs of a keylogger infection.</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Anti-keylogging software:</a:t>
            </a:r>
            <a:r>
              <a:rPr b="0" lang="en-US" sz="1200" spc="-1" strike="noStrike">
                <a:solidFill>
                  <a:srgbClr val="404040"/>
                </a:solidFill>
                <a:latin typeface="Franklin Gothic Book"/>
              </a:rPr>
              <a:t> There are specific anti-keylogging programs that can detect and block keyloggers.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Regular security scans:</a:t>
            </a:r>
            <a:r>
              <a:rPr b="0" lang="en-US" sz="1200" spc="-1" strike="noStrike">
                <a:solidFill>
                  <a:srgbClr val="404040"/>
                </a:solidFill>
                <a:latin typeface="Franklin Gothic Book"/>
              </a:rPr>
              <a:t> Regularly scan your system with your antivirus and anti-malware software to detect any potential threats.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Recovery:</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Boot into Safe Mode:</a:t>
            </a:r>
            <a:r>
              <a:rPr b="0" lang="en-US" sz="1200" spc="-1" strike="noStrike">
                <a:solidFill>
                  <a:srgbClr val="404040"/>
                </a:solidFill>
                <a:latin typeface="Franklin Gothic Book"/>
              </a:rPr>
              <a:t> If you suspect a keylogger infection, boot your computer into Safe Mode. This will only load the essential programs needed to run your system, making it easier to identify and remove the keylogger.</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Security software scan:</a:t>
            </a:r>
            <a:r>
              <a:rPr b="0" lang="en-US" sz="1200" spc="-1" strike="noStrike">
                <a:solidFill>
                  <a:srgbClr val="404040"/>
                </a:solidFill>
                <a:latin typeface="Franklin Gothic Book"/>
              </a:rPr>
              <a:t> Run a full scan with your antivirus and anti-malware software in Safe Mode.</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Change passwords:</a:t>
            </a:r>
            <a:r>
              <a:rPr b="0" lang="en-US" sz="1200" spc="-1" strike="noStrike">
                <a:solidFill>
                  <a:srgbClr val="404040"/>
                </a:solidFill>
                <a:latin typeface="Franklin Gothic Book"/>
              </a:rPr>
              <a:t> Once you've removed the keylogger, change all your passwords for online accounts, especially financial accounts and email.</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Additional Tips: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Be mindful of public computers:</a:t>
            </a:r>
            <a:r>
              <a:rPr b="0" lang="en-US" sz="1200" spc="-1" strike="noStrike">
                <a:solidFill>
                  <a:srgbClr val="404040"/>
                </a:solidFill>
                <a:latin typeface="Franklin Gothic Book"/>
              </a:rPr>
              <a:t> Avoid entering sensitive information on public computers, as they may be infected with keyloggers.</a:t>
            </a:r>
            <a:endParaRPr b="0" lang="en-US" sz="1200" spc="-1" strike="noStrike">
              <a:solidFill>
                <a:srgbClr val="404040"/>
              </a:solidFill>
              <a:latin typeface="Franklin Gothic Book"/>
            </a:endParaRPr>
          </a:p>
          <a:p>
            <a:pPr marL="306000" indent="-306000">
              <a:lnSpc>
                <a:spcPct val="110000"/>
              </a:lnSpc>
              <a:spcBef>
                <a:spcPts val="241"/>
              </a:spcBef>
              <a:spcAft>
                <a:spcPts val="601"/>
              </a:spcAft>
              <a:buClr>
                <a:srgbClr val="1cade4"/>
              </a:buClr>
              <a:buSzPct val="92000"/>
              <a:buFont typeface="Wingdings 2" charset="2"/>
              <a:buChar char=""/>
            </a:pPr>
            <a:r>
              <a:rPr b="1" lang="en-US" sz="1200" spc="-1" strike="noStrike">
                <a:solidFill>
                  <a:srgbClr val="404040"/>
                </a:solidFill>
                <a:latin typeface="Franklin Gothic Book"/>
              </a:rPr>
              <a:t>Keep your software updated:</a:t>
            </a:r>
            <a:r>
              <a:rPr b="0" lang="en-US" sz="1200" spc="-1" strike="noStrike">
                <a:solidFill>
                  <a:srgbClr val="404040"/>
                </a:solidFill>
                <a:latin typeface="Franklin Gothic Book"/>
              </a:rPr>
              <a:t> Always update your operating system, applications, and web browser to the latest versions to patch security vulnerabilities that keyloggers might exploit.</a:t>
            </a:r>
            <a:endParaRPr b="0" lang="en-US" sz="12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r>
              <a:rPr b="1" lang="en-US" sz="1800" spc="-1" strike="noStrike">
                <a:solidFill>
                  <a:srgbClr val="404040"/>
                </a:solidFill>
                <a:latin typeface="Franklin Gothic Book"/>
                <a:ea typeface="Franklin Gothic Book"/>
              </a:rPr>
              <a:t>100 МВ free disk space. Pentium II processor or higher. 512 MB RAM.</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 </a:t>
            </a: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pynput</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404040"/>
                </a:solidFill>
                <a:latin typeface="Franklin Gothic Book"/>
                <a:ea typeface="Franklin Gothic Book"/>
              </a:rPr>
              <a:t>  </a:t>
            </a:r>
            <a:r>
              <a:rPr b="1" lang="en-US" sz="1800" spc="-1" strike="noStrike">
                <a:solidFill>
                  <a:srgbClr val="000000"/>
                </a:solidFill>
                <a:latin typeface="Franklin Gothic Book"/>
                <a:ea typeface="Franklin Gothic Book"/>
              </a:rPr>
              <a:t>mSpy</a:t>
            </a:r>
            <a:r>
              <a:rPr b="0" lang="en-US" sz="1800" spc="-1" strike="noStrike">
                <a:solidFill>
                  <a:srgbClr val="000000"/>
                </a:solidFill>
                <a:latin typeface="Franklin Gothic Book"/>
                <a:ea typeface="Franklin Gothic Book"/>
              </a:rPr>
              <a:t> </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Tkinter</a:t>
            </a:r>
            <a:endParaRPr b="0" lang="en-US" sz="1800" spc="-1" strike="noStrike">
              <a:solidFill>
                <a:srgbClr val="404040"/>
              </a:solidFill>
              <a:latin typeface="Franklin Gothic Book"/>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US" sz="1800" spc="-1" strike="noStrike">
                <a:solidFill>
                  <a:srgbClr val="000000"/>
                </a:solidFill>
                <a:latin typeface="Franklin Gothic Book"/>
                <a:ea typeface="Franklin Gothic Book"/>
              </a:rPr>
              <a:t> </a:t>
            </a:r>
            <a:r>
              <a:rPr b="1" lang="en-US" sz="1800" spc="-1" strike="noStrike">
                <a:solidFill>
                  <a:srgbClr val="000000"/>
                </a:solidFill>
                <a:latin typeface="Franklin Gothic Book"/>
                <a:ea typeface="Franklin Gothic Book"/>
              </a:rPr>
              <a:t>jsonlib</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PlaceHolder 2"/>
          <p:cNvSpPr>
            <a:spLocks noGrp="1"/>
          </p:cNvSpPr>
          <p:nvPr>
            <p:ph/>
          </p:nvPr>
        </p:nvSpPr>
        <p:spPr>
          <a:xfrm>
            <a:off x="581040" y="2013840"/>
            <a:ext cx="11029320" cy="5366160"/>
          </a:xfrm>
          <a:prstGeom prst="rect">
            <a:avLst/>
          </a:prstGeom>
          <a:noFill/>
          <a:ln w="0">
            <a:noFill/>
          </a:ln>
        </p:spPr>
        <p:txBody>
          <a:bodyPr anchor="ctr">
            <a:normAutofit fontScale="75000"/>
          </a:bodyPr>
          <a:p>
            <a:pPr marL="306000" indent="0">
              <a:lnSpc>
                <a:spcPct val="110000"/>
              </a:lnSpc>
              <a:spcBef>
                <a:spcPts val="400"/>
              </a:spcBef>
              <a:spcAft>
                <a:spcPts val="601"/>
              </a:spcAft>
              <a:buNone/>
              <a:tabLst>
                <a:tab algn="l" pos="0"/>
              </a:tabLst>
            </a:pPr>
            <a:r>
              <a:rPr b="1" lang="en-US" sz="1700" spc="-1" strike="noStrike">
                <a:solidFill>
                  <a:srgbClr val="404040"/>
                </a:solidFill>
                <a:latin typeface="Franklin Gothic Book"/>
              </a:rPr>
              <a:t> </a:t>
            </a:r>
            <a:r>
              <a:rPr b="1" lang="en-US" sz="2000" spc="-1" strike="noStrike">
                <a:solidFill>
                  <a:srgbClr val="404040"/>
                </a:solidFill>
                <a:latin typeface="Franklin Gothic Book"/>
              </a:rPr>
              <a:t>Step 1: Install the Required Library</a:t>
            </a:r>
            <a:endParaRPr b="0" lang="en-US" sz="20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latin typeface="Franklin Gothic Book"/>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2: Importing the Necessary Libraries</a:t>
            </a:r>
            <a:endParaRPr b="0" lang="en-US" sz="21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latin typeface="Franklin Gothic Book"/>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3: Define the Log File</a:t>
            </a:r>
            <a:endParaRPr b="0" lang="en-US" sz="21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latin typeface="Franklin Gothic Book"/>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4: Create the Key Press Event Function</a:t>
            </a:r>
            <a:endParaRPr b="0" lang="en-US" sz="21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Define a function that will handle the key press events. This function will be called whenever a key is pressed.</a:t>
            </a:r>
            <a:endParaRPr b="0" lang="en-US" sz="1700" spc="-1" strike="noStrike">
              <a:solidFill>
                <a:srgbClr val="404040"/>
              </a:solidFill>
              <a:latin typeface="Franklin Gothic Book"/>
            </a:endParaRPr>
          </a:p>
          <a:p>
            <a:pPr marL="306000" indent="0">
              <a:lnSpc>
                <a:spcPct val="110000"/>
              </a:lnSpc>
              <a:spcBef>
                <a:spcPts val="420"/>
              </a:spcBef>
              <a:spcAft>
                <a:spcPts val="601"/>
              </a:spcAft>
              <a:buNone/>
              <a:tabLst>
                <a:tab algn="l" pos="0"/>
              </a:tabLst>
            </a:pPr>
            <a:r>
              <a:rPr b="1" lang="en-US" sz="2100" spc="-1" strike="noStrike">
                <a:solidFill>
                  <a:srgbClr val="404040"/>
                </a:solidFill>
                <a:latin typeface="Franklin Gothic Book"/>
              </a:rPr>
              <a:t>Step 5: Register the Key Press Event</a:t>
            </a:r>
            <a:endParaRPr b="0" lang="en-US" sz="21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keyboard.on_press(on_key_press)</a:t>
            </a:r>
            <a:endParaRPr b="0" lang="en-US" sz="1700" spc="-1" strike="noStrike">
              <a:solidFill>
                <a:srgbClr val="404040"/>
              </a:solidFill>
              <a:latin typeface="Franklin Gothic Book"/>
            </a:endParaRPr>
          </a:p>
          <a:p>
            <a:pPr marL="306000" indent="0">
              <a:lnSpc>
                <a:spcPct val="110000"/>
              </a:lnSpc>
              <a:spcBef>
                <a:spcPts val="380"/>
              </a:spcBef>
              <a:spcAft>
                <a:spcPts val="601"/>
              </a:spcAft>
              <a:buNone/>
              <a:tabLst>
                <a:tab algn="l" pos="0"/>
              </a:tabLst>
            </a:pPr>
            <a:r>
              <a:rPr b="1" lang="en-US" sz="1900" spc="-1" strike="noStrike">
                <a:solidFill>
                  <a:srgbClr val="404040"/>
                </a:solidFill>
                <a:latin typeface="Franklin Gothic Book"/>
              </a:rPr>
              <a:t>Step 6: Run the Code</a:t>
            </a:r>
            <a:endParaRPr b="0" lang="en-US" sz="19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Franklin Gothic Book"/>
            </a:endParaRPr>
          </a:p>
        </p:txBody>
      </p:sp>
      <p:pic>
        <p:nvPicPr>
          <p:cNvPr id="148" name="Picture 5" descr="Screenshot 2024-04-04 114628.png"/>
          <p:cNvPicPr/>
          <p:nvPr/>
        </p:nvPicPr>
        <p:blipFill>
          <a:blip r:embed="rId1"/>
          <a:stretch/>
        </p:blipFill>
        <p:spPr>
          <a:xfrm>
            <a:off x="1496160" y="1385640"/>
            <a:ext cx="8834040" cy="4949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indent="0">
              <a:lnSpc>
                <a:spcPct val="100000"/>
              </a:lnSpc>
              <a:buNone/>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ctr">
            <a:normAutofit/>
          </a:bodyPr>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 </a:t>
            </a:r>
            <a:r>
              <a:rPr b="0" lang="en-US" sz="2400" spc="-1" strike="noStrike">
                <a:solidFill>
                  <a:srgbClr val="404040"/>
                </a:solidFill>
                <a:latin typeface="Franklin Gothic Book"/>
              </a:rPr>
              <a:t>Here are some general references on online security that you can consult for more details:</a:t>
            </a: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National Institute of Standards and Technology (NIST) Cybersecurity Framework: </a:t>
            </a:r>
            <a:r>
              <a:rPr b="0" lang="en-US" sz="2400" spc="-1" strike="noStrike" u="sng">
                <a:solidFill>
                  <a:srgbClr val="96de37"/>
                </a:solidFill>
                <a:uFillTx/>
                <a:latin typeface="Franklin Gothic Book"/>
                <a:hlinkClick r:id="rId1"/>
              </a:rPr>
              <a:t>https://www.nist.gov/cyberframework</a:t>
            </a: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Cybersecurity &amp; Infrastructure Security Agency (CISA) Shields Up program: </a:t>
            </a:r>
            <a:r>
              <a:rPr b="0" lang="en-US" sz="2400" spc="-1" strike="noStrike" u="sng">
                <a:solidFill>
                  <a:srgbClr val="96de37"/>
                </a:solidFill>
                <a:uFillTx/>
                <a:latin typeface="Franklin Gothic Book"/>
                <a:hlinkClick r:id="rId2"/>
              </a:rPr>
              <a:t>https://www.cisa.gov/shields-up</a:t>
            </a:r>
            <a:endParaRPr b="0" lang="en-US" sz="2400" spc="-1" strike="noStrike">
              <a:solidFill>
                <a:srgbClr val="404040"/>
              </a:solidFill>
              <a:latin typeface="Franklin Gothic Book"/>
            </a:endParaRPr>
          </a:p>
          <a:p>
            <a:pPr marL="306000" indent="-30600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Kaspersky Lab - What is Keystroke Logging and Keyloggers?: </a:t>
            </a:r>
            <a:r>
              <a:rPr b="0" lang="en-US" sz="2400" spc="-1" strike="noStrike" u="sng">
                <a:solidFill>
                  <a:srgbClr val="96de37"/>
                </a:solidFill>
                <a:uFillTx/>
                <a:latin typeface="Franklin Gothic Book"/>
                <a:hlinkClick r:id="rId3"/>
              </a:rPr>
              <a:t>https://www.kaspersky.com/resource-center/definitions/keylogger</a:t>
            </a:r>
            <a:endParaRPr b="0" lang="en-US" sz="2400" spc="-1" strike="noStrike">
              <a:solidFill>
                <a:srgbClr val="404040"/>
              </a:solidFill>
              <a:latin typeface="Franklin Gothic Book"/>
            </a:endParaRPr>
          </a:p>
          <a:p>
            <a:pPr marL="305280" indent="0">
              <a:lnSpc>
                <a:spcPct val="110000"/>
              </a:lnSpc>
              <a:spcBef>
                <a:spcPts val="479"/>
              </a:spcBef>
              <a:spcAft>
                <a:spcPts val="601"/>
              </a:spcAft>
              <a:buNone/>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Application>LibreOffice/7.4.2.3$Linux_X86_64 LibreOffice_project/40$Build-3</Application>
  <AppVersion>15.0000</AppVers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2024-04-04T12:00:19Z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Custom</vt:lpwstr>
  </property>
  <property fmtid="{D5CDD505-2E9C-101B-9397-08002B2CF9AE}" pid="4" name="Slides">
    <vt:i4>10</vt:i4>
  </property>
</Properties>
</file>