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2CAC52-86C7-460B-9BA2-0D03430F3863}" v="186" dt="2024-03-31T18:22:30.578"/>
    <p1510:client id="{733BC268-4C1D-450D-8DB4-E67A11AE88C7}" v="60" dt="2024-03-31T18:29:13.18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viewProps" Target="viewProps.xml" Id="rId13"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presProps" Target="presProps.xml" Id="rId12" /><Relationship Type="http://schemas.microsoft.com/office/2015/10/relationships/revisionInfo" Target="revisionInfo.xml" Id="rId17"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4.xml" Id="rId5" /><Relationship Type="http://schemas.openxmlformats.org/officeDocument/2006/relationships/tableStyles" Target="tableStyles.xml" Id="rId15" /><Relationship Type="http://schemas.openxmlformats.org/officeDocument/2006/relationships/slide" Target="slides/slide9.xml" Id="rId10"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theme" Target="theme/theme1.xml" Id="rId14"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778887" y="2183843"/>
            <a:ext cx="6634225" cy="509114"/>
          </a:xfrm>
          <a:prstGeom prst="rect">
            <a:avLst/>
          </a:prstGeom>
        </p:spPr>
        <p:txBody>
          <a:bodyPr vert="horz" wrap="square" lIns="0" tIns="16510" rIns="0" bIns="0" rtlCol="0" anchor="t">
            <a:spAutoFit/>
          </a:bodyPr>
          <a:lstStyle/>
          <a:p>
            <a:pPr marL="3213735">
              <a:spcBef>
                <a:spcPts val="130"/>
              </a:spcBef>
            </a:pPr>
            <a:r>
              <a:rPr lang="en-IN" spc="15" err="1">
                <a:latin typeface="Times New Roman"/>
              </a:rPr>
              <a:t>Gowtham.B</a:t>
            </a:r>
            <a:endParaRPr lang="en-IN" spc="15">
              <a:latin typeface="Times New Roman"/>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9013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TextBox 13">
            <a:extLst>
              <a:ext uri="{FF2B5EF4-FFF2-40B4-BE49-F238E27FC236}">
                <a16:creationId xmlns:a16="http://schemas.microsoft.com/office/drawing/2014/main" id="{490BC127-869C-A3F6-572E-C89255A675DE}"/>
              </a:ext>
            </a:extLst>
          </p:cNvPr>
          <p:cNvSpPr txBox="1"/>
          <p:nvPr/>
        </p:nvSpPr>
        <p:spPr>
          <a:xfrm>
            <a:off x="777056" y="1330220"/>
            <a:ext cx="8077200" cy="2542363"/>
          </a:xfrm>
          <a:prstGeom prst="rect">
            <a:avLst/>
          </a:prstGeom>
          <a:noFill/>
        </p:spPr>
        <p:txBody>
          <a:bodyPr wrap="square" lIns="91440" tIns="45720" rIns="91440" bIns="45720" anchor="t">
            <a:spAutoFit/>
          </a:bodyPr>
          <a:lstStyle/>
          <a:p>
            <a:pPr algn="just">
              <a:lnSpc>
                <a:spcPct val="150000"/>
              </a:lnSpc>
            </a:pPr>
            <a:r>
              <a:rPr lang="en-IN" dirty="0">
                <a:latin typeface="Times New Roman"/>
                <a:ea typeface="+mn-lt"/>
                <a:cs typeface="+mn-lt"/>
              </a:rPr>
              <a:t>Validation of the modelling results involves rigorous testing and evaluation against independent datasets to assess the generalizability and robustness of the forecasts. Performance metrics such as accuracy, precision, recall, and F1-score are used to quantitatively measure the predictive performance of the models. Additionally, qualitative assessments, including visual comparisons of predicted versus observed weather patterns, provide insights into the efficacy of the forecasting approach.</a:t>
            </a:r>
            <a:endParaRPr lang="en-US" dirty="0">
              <a:latin typeface="Times New Roman"/>
              <a:ea typeface="+mn-lt"/>
              <a:cs typeface="+mn-lt"/>
            </a:endParaRPr>
          </a:p>
        </p:txBody>
      </p:sp>
      <p:pic>
        <p:nvPicPr>
          <p:cNvPr id="3074" name="Picture 2">
            <a:extLst>
              <a:ext uri="{FF2B5EF4-FFF2-40B4-BE49-F238E27FC236}">
                <a16:creationId xmlns:a16="http://schemas.microsoft.com/office/drawing/2014/main" id="{2CA8D70D-B689-80F0-1FB7-291773EA4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A51F9FD0-44D3-463D-8BD4-D0FAD835C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678E711-0F3F-1F46-22B5-B52E5E9FBD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a:extLst>
              <a:ext uri="{FF2B5EF4-FFF2-40B4-BE49-F238E27FC236}">
                <a16:creationId xmlns:a16="http://schemas.microsoft.com/office/drawing/2014/main" id="{30490F28-723C-3255-1915-91664DD3E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713484" y="7940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7F3F4296-A640-B8F6-0B46-A0493B9F5E77}"/>
              </a:ext>
            </a:extLst>
          </p:cNvPr>
          <p:cNvSpPr txBox="1"/>
          <p:nvPr/>
        </p:nvSpPr>
        <p:spPr>
          <a:xfrm>
            <a:off x="6324081" y="2057861"/>
            <a:ext cx="4000394" cy="3785652"/>
          </a:xfrm>
          <a:prstGeom prst="rect">
            <a:avLst/>
          </a:prstGeom>
          <a:noFill/>
        </p:spPr>
        <p:txBody>
          <a:bodyPr wrap="square" lIns="91440" tIns="45720" rIns="91440" bIns="45720" anchor="t">
            <a:spAutoFit/>
          </a:bodyPr>
          <a:lstStyle/>
          <a:p>
            <a:r>
              <a:rPr lang="en-US" sz="4000" dirty="0">
                <a:solidFill>
                  <a:srgbClr val="0D0D0D"/>
                </a:solidFill>
                <a:latin typeface="Times New Roman"/>
                <a:ea typeface="+mn-lt"/>
                <a:cs typeface="+mn-lt"/>
              </a:rPr>
              <a:t>Fine-Grained Weather Forecasting </a:t>
            </a:r>
            <a:r>
              <a:rPr lang="en-US" sz="4000" i="0" dirty="0">
                <a:solidFill>
                  <a:srgbClr val="0D0D0D"/>
                </a:solidFill>
                <a:effectLst/>
                <a:latin typeface="Times New Roman"/>
                <a:ea typeface="+mn-lt"/>
                <a:cs typeface="+mn-lt"/>
              </a:rPr>
              <a:t>with </a:t>
            </a:r>
            <a:r>
              <a:rPr lang="en-US" sz="4000" dirty="0">
                <a:solidFill>
                  <a:srgbClr val="0D0D0D"/>
                </a:solidFill>
                <a:latin typeface="Times New Roman"/>
                <a:ea typeface="+mn-lt"/>
                <a:cs typeface="+mn-lt"/>
              </a:rPr>
              <a:t>Deep Learning and Ensemble Methods</a:t>
            </a:r>
            <a:endParaRPr lang="en-US" dirty="0">
              <a:latin typeface="Times New Roman"/>
            </a:endParaRPr>
          </a:p>
        </p:txBody>
      </p:sp>
      <p:pic>
        <p:nvPicPr>
          <p:cNvPr id="2" name="Picture 1" descr="A white background with blue text&#10;&#10;Description automatically generated">
            <a:extLst>
              <a:ext uri="{FF2B5EF4-FFF2-40B4-BE49-F238E27FC236}">
                <a16:creationId xmlns:a16="http://schemas.microsoft.com/office/drawing/2014/main" id="{EAA96C0B-5B6B-595F-2275-B773F5FA74CB}"/>
              </a:ext>
            </a:extLst>
          </p:cNvPr>
          <p:cNvPicPr>
            <a:picLocks noChangeAspect="1"/>
          </p:cNvPicPr>
          <p:nvPr/>
        </p:nvPicPr>
        <p:blipFill>
          <a:blip r:embed="rId2"/>
          <a:stretch>
            <a:fillRect/>
          </a:stretch>
        </p:blipFill>
        <p:spPr>
          <a:xfrm>
            <a:off x="598070" y="2416529"/>
            <a:ext cx="5581650" cy="254631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D3934DF2-996C-10AA-46CC-DD47EB1CEDC4}"/>
              </a:ext>
            </a:extLst>
          </p:cNvPr>
          <p:cNvSpPr txBox="1"/>
          <p:nvPr/>
        </p:nvSpPr>
        <p:spPr>
          <a:xfrm>
            <a:off x="1774574" y="1253260"/>
            <a:ext cx="7370199" cy="3737946"/>
          </a:xfrm>
          <a:prstGeom prst="rect">
            <a:avLst/>
          </a:prstGeom>
          <a:noFill/>
        </p:spPr>
        <p:txBody>
          <a:bodyPr wrap="square" lIns="91440" tIns="45720" rIns="91440" bIns="45720" anchor="t">
            <a:spAutoFit/>
          </a:bodyPr>
          <a:lstStyle/>
          <a:p>
            <a:pPr algn="just">
              <a:lnSpc>
                <a:spcPct val="150000"/>
              </a:lnSpc>
            </a:pPr>
            <a:r>
              <a:rPr lang="en-US" sz="2000" dirty="0">
                <a:latin typeface="Times New Roman"/>
                <a:ea typeface="+mn-lt"/>
                <a:cs typeface="+mn-lt"/>
              </a:rPr>
              <a:t>Weather forecasting plays a pivotal role in our daily lives, influencing decisions ranging from what to wear to more critical matters such as agricultural planning, disaster preparedness, and energy resource management. Traditional weather forecasting methods have significantly advanced over the years, yet the quest for greater accuracy and granularity remains ongoing, particularly in the realm of fine-grained weather forecasting . Fine-grained weather forecasting aims to provide highly localized and precise predictions.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858000" y="15049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F799D67F-5568-D176-429A-EBF07F3E4BE1}"/>
              </a:ext>
            </a:extLst>
          </p:cNvPr>
          <p:cNvSpPr txBox="1"/>
          <p:nvPr/>
        </p:nvSpPr>
        <p:spPr>
          <a:xfrm>
            <a:off x="834072" y="1828800"/>
            <a:ext cx="6633528" cy="3435492"/>
          </a:xfrm>
          <a:prstGeom prst="rect">
            <a:avLst/>
          </a:prstGeom>
          <a:noFill/>
        </p:spPr>
        <p:txBody>
          <a:bodyPr wrap="square" lIns="91440" tIns="45720" rIns="91440" bIns="45720" anchor="t">
            <a:spAutoFit/>
          </a:bodyPr>
          <a:lstStyle/>
          <a:p>
            <a:pPr algn="just">
              <a:lnSpc>
                <a:spcPct val="150000"/>
              </a:lnSpc>
            </a:pPr>
            <a:r>
              <a:rPr lang="en-IN" sz="2100" dirty="0">
                <a:latin typeface="Times New Roman"/>
                <a:ea typeface="+mn-lt"/>
                <a:cs typeface="+mn-lt"/>
              </a:rPr>
              <a:t>Despite advancements in weather forecasting, accurately predicting localized weather phenomena at fine-grained scales remains a significant challenge. Traditional forecasting methods often struggle to capture the intricate dynamics of weather systems at small spatial and temporal resolutions, leading to inaccuracies and limitations in predicting localized weather events.</a:t>
            </a:r>
            <a:endParaRPr lang="en-US" sz="2000" dirty="0">
              <a:latin typeface="Times New Roman"/>
              <a:ea typeface="+mn-lt"/>
              <a:cs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896601" y="168542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D1EF36B-ED50-F791-EDF7-B5D571D8BAF9}"/>
              </a:ext>
            </a:extLst>
          </p:cNvPr>
          <p:cNvSpPr txBox="1"/>
          <p:nvPr/>
        </p:nvSpPr>
        <p:spPr>
          <a:xfrm>
            <a:off x="974672" y="2036491"/>
            <a:ext cx="7713632" cy="2352952"/>
          </a:xfrm>
          <a:prstGeom prst="rect">
            <a:avLst/>
          </a:prstGeom>
          <a:noFill/>
        </p:spPr>
        <p:txBody>
          <a:bodyPr wrap="square" lIns="91440" tIns="45720" rIns="91440" bIns="45720" anchor="t">
            <a:spAutoFit/>
          </a:bodyPr>
          <a:lstStyle/>
          <a:p>
            <a:pPr algn="just">
              <a:lnSpc>
                <a:spcPct val="150000"/>
              </a:lnSpc>
            </a:pPr>
            <a:r>
              <a:rPr lang="en-US" sz="2000" dirty="0">
                <a:latin typeface="Times New Roman"/>
                <a:ea typeface="+mn-lt"/>
                <a:cs typeface="+mn-lt"/>
              </a:rPr>
              <a:t>The objective of this project is to develop a robust and accurate fine-grained weather forecasting system by leveraging deep learning and ensemble methods. The project aims to improve the prediction of localized weather phenomena, such as thunderstorms, heavy rainfall, and temperature variations, at small spatial and temporal scales.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059561" y="119259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30699579-571B-4699-74B2-283B4497A62B}"/>
              </a:ext>
            </a:extLst>
          </p:cNvPr>
          <p:cNvSpPr txBox="1"/>
          <p:nvPr/>
        </p:nvSpPr>
        <p:spPr>
          <a:xfrm>
            <a:off x="649320" y="1578144"/>
            <a:ext cx="8547269" cy="4108817"/>
          </a:xfrm>
          <a:prstGeom prst="rect">
            <a:avLst/>
          </a:prstGeom>
          <a:noFill/>
        </p:spPr>
        <p:txBody>
          <a:bodyPr wrap="square" lIns="91440" tIns="45720" rIns="91440" bIns="45720" anchor="t">
            <a:spAutoFit/>
          </a:bodyPr>
          <a:lstStyle/>
          <a:p>
            <a:pPr algn="just">
              <a:lnSpc>
                <a:spcPct val="150000"/>
              </a:lnSpc>
            </a:pPr>
            <a:br>
              <a:rPr lang="en-US" dirty="0">
                <a:latin typeface="Times New Roman"/>
              </a:rPr>
            </a:br>
            <a:r>
              <a:rPr lang="en-US" dirty="0">
                <a:latin typeface="Times New Roman"/>
                <a:ea typeface="+mn-lt"/>
                <a:cs typeface="+mn-lt"/>
              </a:rPr>
              <a:t>End users in Fine-Grained Weather Forecasting with Deep Learning and Ensemble Methods stand to gain a multitude of benefits. Firstly, they can expect increased accuracy in weather predictions tailored to their specific locations and timeframes. This precision allows for better-informed decision-making across a range of sectors, including agriculture, transportation, energy management, and emergency planning. With accurate forecasts, </a:t>
            </a:r>
            <a:r>
              <a:rPr lang="en-US" b="0" i="0" dirty="0">
                <a:effectLst/>
                <a:latin typeface="Times New Roman"/>
                <a:ea typeface="+mn-lt"/>
                <a:cs typeface="+mn-lt"/>
              </a:rPr>
              <a:t>end users </a:t>
            </a:r>
            <a:r>
              <a:rPr lang="en-US" dirty="0">
                <a:latin typeface="Times New Roman"/>
                <a:ea typeface="+mn-lt"/>
                <a:cs typeface="+mn-lt"/>
              </a:rPr>
              <a:t>can mitigate risks associated </a:t>
            </a:r>
            <a:r>
              <a:rPr lang="en-US" b="0" i="0" dirty="0">
                <a:effectLst/>
                <a:latin typeface="Times New Roman"/>
                <a:ea typeface="+mn-lt"/>
                <a:cs typeface="+mn-lt"/>
              </a:rPr>
              <a:t>with </a:t>
            </a:r>
            <a:r>
              <a:rPr lang="en-US" dirty="0">
                <a:latin typeface="Times New Roman"/>
                <a:ea typeface="+mn-lt"/>
                <a:cs typeface="+mn-lt"/>
              </a:rPr>
              <a:t>adverse weather events, such as storms or extreme temperatures</a:t>
            </a:r>
            <a:r>
              <a:rPr lang="en-US" b="0" i="0" dirty="0">
                <a:effectLst/>
                <a:latin typeface="Times New Roman"/>
                <a:ea typeface="+mn-lt"/>
                <a:cs typeface="+mn-lt"/>
              </a:rPr>
              <a:t>, </a:t>
            </a:r>
            <a:r>
              <a:rPr lang="en-US" dirty="0">
                <a:latin typeface="Times New Roman"/>
                <a:ea typeface="+mn-lt"/>
                <a:cs typeface="+mn-lt"/>
              </a:rPr>
              <a:t>by taking proactive measures </a:t>
            </a:r>
            <a:r>
              <a:rPr lang="en-US" b="0" i="0" dirty="0">
                <a:effectLst/>
                <a:latin typeface="Times New Roman"/>
                <a:ea typeface="+mn-lt"/>
                <a:cs typeface="+mn-lt"/>
              </a:rPr>
              <a:t>to </a:t>
            </a:r>
            <a:r>
              <a:rPr lang="en-US" dirty="0">
                <a:latin typeface="Times New Roman"/>
                <a:ea typeface="+mn-lt"/>
                <a:cs typeface="+mn-lt"/>
              </a:rPr>
              <a:t>protect property, infrastructure, </a:t>
            </a:r>
            <a:r>
              <a:rPr lang="en-US" b="0" i="0" dirty="0">
                <a:effectLst/>
                <a:latin typeface="Times New Roman"/>
                <a:ea typeface="+mn-lt"/>
                <a:cs typeface="+mn-lt"/>
              </a:rPr>
              <a:t>and </a:t>
            </a:r>
            <a:r>
              <a:rPr lang="en-US" dirty="0">
                <a:latin typeface="Times New Roman"/>
                <a:ea typeface="+mn-lt"/>
                <a:cs typeface="+mn-lt"/>
              </a:rPr>
              <a:t>livelihoods.</a:t>
            </a:r>
            <a:endParaRPr lang="en-US" dirty="0">
              <a:latin typeface="Times New Roman"/>
            </a:endParaRPr>
          </a:p>
          <a:p>
            <a:endParaRPr lang="en-IN" dirty="0"/>
          </a:p>
        </p:txBody>
      </p:sp>
      <p:sp>
        <p:nvSpPr>
          <p:cNvPr id="13" name="Rectangle 3">
            <a:extLst>
              <a:ext uri="{FF2B5EF4-FFF2-40B4-BE49-F238E27FC236}">
                <a16:creationId xmlns:a16="http://schemas.microsoft.com/office/drawing/2014/main" id="{4FAEA217-2F14-44AE-80C6-6C827D61DA2D}"/>
              </a:ext>
            </a:extLst>
          </p:cNvPr>
          <p:cNvSpPr>
            <a:spLocks noChangeArrowheads="1"/>
          </p:cNvSpPr>
          <p:nvPr/>
        </p:nvSpPr>
        <p:spPr bwMode="auto">
          <a:xfrm>
            <a:off x="2362200" y="3985356"/>
            <a:ext cx="46482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Rectangle 4">
            <a:extLst>
              <a:ext uri="{FF2B5EF4-FFF2-40B4-BE49-F238E27FC236}">
                <a16:creationId xmlns:a16="http://schemas.microsoft.com/office/drawing/2014/main" id="{569E6471-AC88-9398-FCF6-64550EB0CA9C}"/>
              </a:ext>
            </a:extLst>
          </p:cNvPr>
          <p:cNvSpPr>
            <a:spLocks noChangeArrowheads="1"/>
          </p:cNvSpPr>
          <p:nvPr/>
        </p:nvSpPr>
        <p:spPr bwMode="auto">
          <a:xfrm>
            <a:off x="0" y="0"/>
            <a:ext cx="1301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C6320647-75AD-2945-DD14-989E33BC3F44}"/>
              </a:ext>
            </a:extLst>
          </p:cNvPr>
          <p:cNvSpPr txBox="1"/>
          <p:nvPr/>
        </p:nvSpPr>
        <p:spPr>
          <a:xfrm>
            <a:off x="2930142" y="2085424"/>
            <a:ext cx="6100916" cy="3788858"/>
          </a:xfrm>
          <a:prstGeom prst="rect">
            <a:avLst/>
          </a:prstGeom>
          <a:noFill/>
        </p:spPr>
        <p:txBody>
          <a:bodyPr wrap="square" lIns="91440" tIns="45720" rIns="91440" bIns="45720" anchor="t">
            <a:spAutoFit/>
          </a:bodyPr>
          <a:lstStyle/>
          <a:p>
            <a:pPr algn="just">
              <a:lnSpc>
                <a:spcPct val="150000"/>
              </a:lnSpc>
            </a:pPr>
            <a:r>
              <a:rPr lang="en-IN" dirty="0">
                <a:latin typeface="Times New Roman"/>
                <a:ea typeface="+mn-lt"/>
                <a:cs typeface="+mn-lt"/>
              </a:rPr>
              <a:t>In Fine-Grained Weather Forecasting with Deep Learning and Ensemble Methods, the solution lies in leveraging advanced computational techniques to provide highly accurate and localized weather predictions. Deep learning algorithms, such as convolutional neural networks (CNNs) and recurrent neural networks (RNNs), excel at learning complex patterns and relationships within weather data, while ensemble methods combine the strengths of multiple forecasting models to improve prediction accuracy and reliability.</a:t>
            </a:r>
            <a:endParaRPr lang="en-US">
              <a:latin typeface="Times New Roman"/>
              <a:ea typeface="+mn-lt"/>
              <a:cs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2711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37743" y="541117"/>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50F43B6B-D63D-8C11-3402-774E792281B9}"/>
              </a:ext>
            </a:extLst>
          </p:cNvPr>
          <p:cNvSpPr txBox="1"/>
          <p:nvPr/>
        </p:nvSpPr>
        <p:spPr>
          <a:xfrm>
            <a:off x="2531645" y="771645"/>
            <a:ext cx="6712974" cy="5450851"/>
          </a:xfrm>
          <a:prstGeom prst="rect">
            <a:avLst/>
          </a:prstGeom>
          <a:noFill/>
        </p:spPr>
        <p:txBody>
          <a:bodyPr wrap="square" lIns="91440" tIns="45720" rIns="91440" bIns="45720" anchor="t">
            <a:spAutoFit/>
          </a:bodyPr>
          <a:lstStyle/>
          <a:p>
            <a:pPr algn="just">
              <a:lnSpc>
                <a:spcPct val="150000"/>
              </a:lnSpc>
            </a:pPr>
            <a:br>
              <a:rPr lang="en-US" dirty="0">
                <a:latin typeface="Times New Roman"/>
              </a:rPr>
            </a:br>
            <a:r>
              <a:rPr lang="en-IN" dirty="0">
                <a:latin typeface="Times New Roman"/>
                <a:ea typeface="+mn-lt"/>
                <a:cs typeface="+mn-lt"/>
              </a:rPr>
              <a:t>The "wow factor" in Fine-Grained Weather Forecasting with Deep Learning and Ensemble Methods is truly remarkable. It lies in the unprecedented level of accuracy and precision that this approach offers in predicting localized weather phenomena. By harnessing the power of deep learning algorithms and ensemble methods, this solution can unravel complex patterns and relationships within weather data, resulting in forecasts that are not only highly accurate but also tailored to specific geographic locations and timeframes. This capability to provide personalized and highly localized predictions represents a significant leap forward in weather forecasting technology, captivating both experts and end users alike with its ability to deliver actionable insights that were previously inaccessible.</a:t>
            </a:r>
            <a:endParaRPr lang="en-US" dirty="0">
              <a:latin typeface="Times New Roman"/>
              <a:ea typeface="+mn-lt"/>
              <a:cs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6" name="TextBox 15">
            <a:extLst>
              <a:ext uri="{FF2B5EF4-FFF2-40B4-BE49-F238E27FC236}">
                <a16:creationId xmlns:a16="http://schemas.microsoft.com/office/drawing/2014/main" id="{47BC5487-83B5-E4BF-D80A-4D5A2252E175}"/>
              </a:ext>
            </a:extLst>
          </p:cNvPr>
          <p:cNvSpPr txBox="1"/>
          <p:nvPr/>
        </p:nvSpPr>
        <p:spPr>
          <a:xfrm>
            <a:off x="633663" y="2231500"/>
            <a:ext cx="8694174" cy="2554545"/>
          </a:xfrm>
          <a:prstGeom prst="rect">
            <a:avLst/>
          </a:prstGeom>
          <a:noFill/>
        </p:spPr>
        <p:txBody>
          <a:bodyPr wrap="square" lIns="91440" tIns="45720" rIns="91440" bIns="45720" anchor="t">
            <a:spAutoFit/>
          </a:bodyPr>
          <a:lstStyle/>
          <a:p>
            <a:pPr algn="just"/>
            <a:r>
              <a:rPr lang="en-IN" sz="2000" dirty="0">
                <a:latin typeface="Times New Roman"/>
                <a:ea typeface="+mn-lt"/>
                <a:cs typeface="+mn-lt"/>
              </a:rPr>
              <a:t>In the modelling process of Fine-Grained Weather Forecasting with Deep Learning and Ensemble Methods, a multi-faceted approach is employed to harness the power of advanced computational techniques. Deep learning, characterized by its ability to learn intricate patterns and relationships from large datasets, serves as the cornerstone of the modelling framework. Convolutional neural networks (CNNs) and recurrent neural networks (RNNs) are commonly utilized to process vast amounts of historical weather data, extracting nuanced features that capture the complex dynamics of weather systems.</a:t>
            </a:r>
            <a:endParaRPr lang="en-US" sz="2000" dirty="0">
              <a:latin typeface="Times New Roman"/>
              <a:ea typeface="+mn-lt"/>
              <a:cs typeface="+mn-l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254</TotalTime>
  <Words>873</Words>
  <Application>Microsoft Office PowerPoint</Application>
  <PresentationFormat>Widescreen</PresentationFormat>
  <Paragraphs>52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Gowtham.B</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Deepa</dc:creator>
  <cp:lastModifiedBy>Deepa A</cp:lastModifiedBy>
  <cp:revision>107</cp:revision>
  <dcterms:created xsi:type="dcterms:W3CDTF">2024-03-29T14:48:44Z</dcterms:created>
  <dcterms:modified xsi:type="dcterms:W3CDTF">2024-03-31T18:29:13Z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