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embeddedFontLst>
    <p:embeddedFont>
      <p:font typeface="Franklin Gothic" panose="020B0604020202020204" charset="0"/>
      <p:bold r:id="rId14"/>
    </p:embeddedFont>
    <p:embeddedFont>
      <p:font typeface="Libre Franklin"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245"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30abc352cb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30abc352cb_0_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g330abc352cb_0_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3" name="Google Shape;33;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38" name="Google Shape;38;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0" name="Google Shape;40;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4" name="Google Shape;44;p6"/>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5" name="Google Shape;45;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7" name="Google Shape;47;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1" name="Google Shape;51;p7"/>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2" name="Google Shape;52;p7"/>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3" name="Google Shape;53;p7"/>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4" name="Google Shape;54;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Gowtham5962/Edunet_Project.gi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00000"/>
              </a:lnSpc>
              <a:spcBef>
                <a:spcPts val="0"/>
              </a:spcBef>
              <a:spcAft>
                <a:spcPts val="0"/>
              </a:spcAft>
              <a:buClr>
                <a:schemeClr val="accent1"/>
              </a:buClr>
              <a:buSzPct val="100000"/>
              <a:buFont typeface="Arial"/>
              <a:buNone/>
            </a:pPr>
            <a:r>
              <a:rPr lang="en-US" b="1">
                <a:solidFill>
                  <a:schemeClr val="accent1"/>
                </a:solidFill>
                <a:latin typeface="Arial"/>
                <a:ea typeface="Arial"/>
                <a:cs typeface="Arial"/>
                <a:sym typeface="Arial"/>
              </a:rPr>
              <a:t>SECURE DATA HIDING IMAGES USING STEGANOGRAPHY</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1482AB"/>
                </a:solidFill>
                <a:latin typeface="Arial"/>
                <a:ea typeface="Arial"/>
                <a:cs typeface="Arial"/>
                <a:sym typeface="Arial"/>
              </a:rPr>
              <a:t>CAPSTONE PROJECT</a:t>
            </a:r>
            <a:endParaRPr sz="3200" b="1" i="0" u="none" strike="noStrike" cap="none">
              <a:solidFill>
                <a:srgbClr val="1482AB"/>
              </a:solidFill>
              <a:latin typeface="Arial"/>
              <a:ea typeface="Arial"/>
              <a:cs typeface="Arial"/>
              <a:sym typeface="Arial"/>
            </a:endParaRPr>
          </a:p>
        </p:txBody>
      </p:sp>
      <p:sp>
        <p:nvSpPr>
          <p:cNvPr id="98" name="Google Shape;98;p13"/>
          <p:cNvSpPr txBox="1"/>
          <p:nvPr/>
        </p:nvSpPr>
        <p:spPr>
          <a:xfrm>
            <a:off x="3117529" y="4586365"/>
            <a:ext cx="7980300" cy="193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rgbClr val="1482AB"/>
                </a:solidFill>
                <a:latin typeface="Arial"/>
                <a:ea typeface="Arial"/>
                <a:cs typeface="Arial"/>
                <a:sym typeface="Arial"/>
              </a:rPr>
              <a:t>Presented By:  </a:t>
            </a:r>
            <a:endParaRPr dirty="0"/>
          </a:p>
          <a:p>
            <a:pPr marL="0" marR="0" lvl="0" indent="0" algn="l" rtl="0">
              <a:spcBef>
                <a:spcPts val="0"/>
              </a:spcBef>
              <a:spcAft>
                <a:spcPts val="0"/>
              </a:spcAft>
              <a:buNone/>
            </a:pPr>
            <a:r>
              <a:rPr lang="en-US" sz="2000" b="1" dirty="0">
                <a:solidFill>
                  <a:srgbClr val="1482AB"/>
                </a:solidFill>
                <a:latin typeface="Arial"/>
                <a:ea typeface="Arial"/>
                <a:cs typeface="Arial"/>
                <a:sym typeface="Arial"/>
              </a:rPr>
              <a:t>Student Name : </a:t>
            </a:r>
            <a:r>
              <a:rPr lang="en-US" sz="2000" b="1" dirty="0">
                <a:solidFill>
                  <a:srgbClr val="1482AB"/>
                </a:solidFill>
              </a:rPr>
              <a:t>GOWTHAM C</a:t>
            </a:r>
            <a:endParaRPr dirty="0"/>
          </a:p>
          <a:p>
            <a:pPr marL="0" marR="0" lvl="0" indent="0" algn="l" rtl="0">
              <a:spcBef>
                <a:spcPts val="0"/>
              </a:spcBef>
              <a:spcAft>
                <a:spcPts val="0"/>
              </a:spcAft>
              <a:buNone/>
            </a:pPr>
            <a:r>
              <a:rPr lang="en-US" sz="2000" b="1" dirty="0">
                <a:solidFill>
                  <a:srgbClr val="1482AB"/>
                </a:solidFill>
                <a:latin typeface="Arial"/>
                <a:ea typeface="Arial"/>
                <a:cs typeface="Arial"/>
                <a:sym typeface="Arial"/>
              </a:rPr>
              <a:t>College Name &amp; Department :  VELALAR COLLEGE OF ENGINEERING AND TECHNO</a:t>
            </a:r>
            <a:r>
              <a:rPr lang="en-US" sz="2000" b="1" dirty="0">
                <a:solidFill>
                  <a:srgbClr val="1482AB"/>
                </a:solidFill>
              </a:rPr>
              <a:t>LOGY, BTECH-INFORMATION TECHNOLOGY</a:t>
            </a:r>
            <a:endParaRPr dirty="0"/>
          </a:p>
          <a:p>
            <a:pPr marL="0" marR="0" lvl="0" indent="0" algn="l" rtl="0">
              <a:spcBef>
                <a:spcPts val="0"/>
              </a:spcBef>
              <a:spcAft>
                <a:spcPts val="0"/>
              </a:spcAft>
              <a:buNone/>
            </a:pPr>
            <a:endParaRPr sz="2000" b="1" dirty="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2"/>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2800"/>
              <a:buFont typeface="Franklin Gothic"/>
              <a:buNone/>
            </a:pPr>
            <a:r>
              <a:rPr lang="en-US">
                <a:solidFill>
                  <a:schemeClr val="accent1"/>
                </a:solidFill>
              </a:rPr>
              <a:t>GITHUB LINK</a:t>
            </a:r>
            <a:endParaRPr/>
          </a:p>
        </p:txBody>
      </p:sp>
      <p:sp>
        <p:nvSpPr>
          <p:cNvPr id="163" name="Google Shape;163;p22"/>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564"/>
              <a:buChar char="◼"/>
            </a:pPr>
            <a:r>
              <a:rPr lang="en-US" dirty="0">
                <a:hlinkClick r:id="rId3"/>
              </a:rPr>
              <a:t>https://github.com/Gowtham5962/Edunet_Project.git</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US"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1019020" cy="5239062"/>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US"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Technology used</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Wow factor </a:t>
            </a:r>
            <a:endParaRPr sz="2000">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End users</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Result</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Conclusion</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Git-hub Link</a:t>
            </a:r>
            <a:endParaRPr/>
          </a:p>
          <a:p>
            <a:pPr marL="305435" lvl="0" indent="-305435" algn="l" rtl="0">
              <a:lnSpc>
                <a:spcPct val="110000"/>
              </a:lnSpc>
              <a:spcBef>
                <a:spcPts val="1000"/>
              </a:spcBef>
              <a:spcAft>
                <a:spcPts val="0"/>
              </a:spcAft>
              <a:buSzPts val="1840"/>
              <a:buChar char="◼"/>
            </a:pPr>
            <a:r>
              <a:rPr lang="en-US" sz="2000" b="1">
                <a:latin typeface="Arial"/>
                <a:ea typeface="Arial"/>
                <a:cs typeface="Arial"/>
                <a:sym typeface="Arial"/>
              </a:rPr>
              <a:t>Future scope</a:t>
            </a:r>
            <a:endParaRPr/>
          </a:p>
          <a:p>
            <a:pPr marL="0" lvl="0" indent="0" algn="l" rtl="0">
              <a:lnSpc>
                <a:spcPct val="110000"/>
              </a:lnSpc>
              <a:spcBef>
                <a:spcPts val="1000"/>
              </a:spcBef>
              <a:spcAft>
                <a:spcPts val="0"/>
              </a:spcAft>
              <a:buSzPts val="1840"/>
              <a:buNone/>
            </a:pPr>
            <a:endParaRPr sz="2000" b="1">
              <a:latin typeface="Arial"/>
              <a:ea typeface="Arial"/>
              <a:cs typeface="Arial"/>
              <a:sym typeface="Arial"/>
            </a:endParaRPr>
          </a:p>
          <a:p>
            <a:pPr marL="305435" lvl="0" indent="-188595" algn="l" rtl="0">
              <a:lnSpc>
                <a:spcPct val="110000"/>
              </a:lnSpc>
              <a:spcBef>
                <a:spcPts val="1000"/>
              </a:spcBef>
              <a:spcAft>
                <a:spcPts val="0"/>
              </a:spcAft>
              <a:buSzPts val="1840"/>
              <a:buNone/>
            </a:pPr>
            <a:endParaRPr sz="2000" b="1">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3" y="1237632"/>
            <a:ext cx="11029615" cy="4673324"/>
          </a:xfrm>
          <a:prstGeom prst="rect">
            <a:avLst/>
          </a:prstGeom>
          <a:noFill/>
          <a:ln>
            <a:noFill/>
          </a:ln>
        </p:spPr>
        <p:txBody>
          <a:bodyPr spcFirstLastPara="1" wrap="square" lIns="91425" tIns="45700" rIns="91425" bIns="45700" anchor="ctr" anchorCtr="0">
            <a:normAutofit/>
          </a:bodyPr>
          <a:lstStyle/>
          <a:p>
            <a:pPr marL="0" lvl="0" indent="0" algn="l" rtl="0">
              <a:spcBef>
                <a:spcPts val="1000"/>
              </a:spcBef>
              <a:spcAft>
                <a:spcPts val="0"/>
              </a:spcAft>
              <a:buClr>
                <a:schemeClr val="dk1"/>
              </a:buClr>
              <a:buSzPts val="1840"/>
              <a:buFont typeface="Arial"/>
              <a:buNone/>
            </a:pPr>
            <a:r>
              <a:rPr lang="en-US" sz="2000" dirty="0"/>
              <a:t>In the digital era, secure communication is crucial to prevent unauthorized access to sensitive information. Traditional encryption methods are detectable, making steganography a preferred approach for covert data transmission. This project focuses on </a:t>
            </a:r>
            <a:r>
              <a:rPr lang="en-US" sz="2000" b="1" dirty="0"/>
              <a:t>hiding a secret message within an image</a:t>
            </a:r>
            <a:r>
              <a:rPr lang="en-US" sz="2000" dirty="0"/>
              <a:t> without altering its visible appearance. The implementation involves </a:t>
            </a:r>
            <a:r>
              <a:rPr lang="en-US" sz="2000" b="1" dirty="0"/>
              <a:t>embedding the message using pixel manipulation and retrieving it with a passcode</a:t>
            </a:r>
            <a:r>
              <a:rPr lang="en-US" sz="2000" dirty="0"/>
              <a:t>. This ensures </a:t>
            </a:r>
            <a:r>
              <a:rPr lang="en-US" sz="2000" b="1" dirty="0"/>
              <a:t>confidentiality and authentication</a:t>
            </a:r>
            <a:r>
              <a:rPr lang="en-US" sz="2000" dirty="0"/>
              <a:t>, making it suitable for cybersecurity applications.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US" sz="4400" b="1">
                <a:solidFill>
                  <a:schemeClr val="accent1"/>
                </a:solidFill>
                <a:latin typeface="Arial"/>
                <a:ea typeface="Arial"/>
                <a:cs typeface="Arial"/>
                <a:sym typeface="Arial"/>
              </a:rPr>
              <a:t>TECHNOLOGY  USED</a:t>
            </a:r>
            <a:endParaRPr sz="4400"/>
          </a:p>
        </p:txBody>
      </p:sp>
      <p:sp>
        <p:nvSpPr>
          <p:cNvPr id="116" name="Google Shape;116;p16"/>
          <p:cNvSpPr txBox="1">
            <a:spLocks noGrp="1"/>
          </p:cNvSpPr>
          <p:nvPr>
            <p:ph type="body" idx="1"/>
          </p:nvPr>
        </p:nvSpPr>
        <p:spPr>
          <a:xfrm>
            <a:off x="441671" y="1087378"/>
            <a:ext cx="11613485" cy="5563973"/>
          </a:xfrm>
          <a:prstGeom prst="rect">
            <a:avLst/>
          </a:prstGeom>
          <a:noFill/>
          <a:ln>
            <a:noFill/>
          </a:ln>
        </p:spPr>
        <p:txBody>
          <a:bodyPr spcFirstLastPara="1" wrap="square" lIns="91425" tIns="45700" rIns="91425" bIns="45700" anchor="ctr" anchorCtr="0">
            <a:noAutofit/>
          </a:bodyPr>
          <a:lstStyle/>
          <a:p>
            <a:pPr marL="630000" lvl="1" indent="-306000" algn="l" rtl="0">
              <a:spcBef>
                <a:spcPts val="0"/>
              </a:spcBef>
              <a:spcAft>
                <a:spcPts val="0"/>
              </a:spcAft>
              <a:buClr>
                <a:schemeClr val="dk1"/>
              </a:buClr>
              <a:buSzPts val="2000"/>
              <a:buFont typeface="Courier New"/>
              <a:buChar char="o"/>
            </a:pPr>
            <a:r>
              <a:rPr lang="en-US" sz="2000" dirty="0">
                <a:solidFill>
                  <a:schemeClr val="dk1"/>
                </a:solidFill>
                <a:latin typeface="Calibri"/>
                <a:ea typeface="Calibri"/>
                <a:cs typeface="Calibri"/>
                <a:sym typeface="Calibri"/>
              </a:rPr>
              <a:t>Python: Primary programming language.</a:t>
            </a:r>
            <a:endParaRPr dirty="0"/>
          </a:p>
          <a:p>
            <a:pPr marL="630000" lvl="1" indent="-306000" algn="l" rtl="0">
              <a:spcBef>
                <a:spcPts val="0"/>
              </a:spcBef>
              <a:spcAft>
                <a:spcPts val="0"/>
              </a:spcAft>
              <a:buClr>
                <a:schemeClr val="dk1"/>
              </a:buClr>
              <a:buSzPts val="2000"/>
              <a:buFont typeface="Courier New"/>
              <a:buChar char="o"/>
            </a:pPr>
            <a:r>
              <a:rPr lang="en-US" sz="2000" dirty="0">
                <a:solidFill>
                  <a:schemeClr val="dk1"/>
                </a:solidFill>
                <a:latin typeface="Calibri"/>
                <a:ea typeface="Calibri"/>
                <a:cs typeface="Calibri"/>
                <a:sym typeface="Calibri"/>
              </a:rPr>
              <a:t>  OpenCV: For image processing and Pixel Manipulation.</a:t>
            </a:r>
            <a:endParaRPr lang="en-US" dirty="0"/>
          </a:p>
          <a:p>
            <a:pPr marL="630000" lvl="1" indent="-306000" algn="l" rtl="0">
              <a:spcBef>
                <a:spcPts val="0"/>
              </a:spcBef>
              <a:spcAft>
                <a:spcPts val="0"/>
              </a:spcAft>
              <a:buClr>
                <a:schemeClr val="dk1"/>
              </a:buClr>
              <a:buSzPts val="2000"/>
              <a:buFont typeface="Courier New"/>
              <a:buChar char="o"/>
            </a:pPr>
            <a:r>
              <a:rPr lang="en-US" sz="2000" dirty="0">
                <a:solidFill>
                  <a:schemeClr val="dk1"/>
                </a:solidFill>
                <a:latin typeface="Calibri"/>
                <a:ea typeface="Calibri"/>
                <a:cs typeface="Calibri"/>
                <a:sym typeface="Calibri"/>
              </a:rPr>
              <a:t>  </a:t>
            </a:r>
            <a:r>
              <a:rPr lang="en-US" sz="2000" dirty="0" err="1">
                <a:solidFill>
                  <a:schemeClr val="dk1"/>
                </a:solidFill>
                <a:latin typeface="Calibri"/>
                <a:ea typeface="Calibri"/>
                <a:cs typeface="Calibri"/>
                <a:sym typeface="Calibri"/>
              </a:rPr>
              <a:t>Hashlib</a:t>
            </a:r>
            <a:r>
              <a:rPr lang="en-US" sz="2000" dirty="0">
                <a:solidFill>
                  <a:schemeClr val="dk1"/>
                </a:solidFill>
                <a:latin typeface="Calibri"/>
                <a:ea typeface="Calibri"/>
                <a:cs typeface="Calibri"/>
                <a:sym typeface="Calibri"/>
              </a:rPr>
              <a:t>: For SHA-256 password hashing to enhance security.</a:t>
            </a:r>
          </a:p>
          <a:p>
            <a:pPr marL="306000" lvl="0" indent="-340544" algn="l" rtl="0">
              <a:lnSpc>
                <a:spcPct val="100000"/>
              </a:lnSpc>
              <a:spcBef>
                <a:spcPts val="0"/>
              </a:spcBef>
              <a:spcAft>
                <a:spcPts val="0"/>
              </a:spcAft>
              <a:buClr>
                <a:schemeClr val="dk1"/>
              </a:buClr>
              <a:buSzPts val="2200"/>
              <a:buFont typeface="Calibri"/>
              <a:buChar char="•"/>
            </a:pPr>
            <a:r>
              <a:rPr lang="en-US" sz="2200" b="1" dirty="0">
                <a:solidFill>
                  <a:schemeClr val="dk1"/>
                </a:solidFill>
                <a:latin typeface="Calibri"/>
                <a:ea typeface="Calibri"/>
                <a:cs typeface="Calibri"/>
                <a:sym typeface="Calibri"/>
              </a:rPr>
              <a:t>Model Validation:</a:t>
            </a:r>
            <a:endParaRPr sz="2200" dirty="0">
              <a:solidFill>
                <a:schemeClr val="dk1"/>
              </a:solidFill>
              <a:latin typeface="Calibri"/>
              <a:ea typeface="Calibri"/>
              <a:cs typeface="Calibri"/>
              <a:sym typeface="Calibri"/>
            </a:endParaRPr>
          </a:p>
          <a:p>
            <a:pPr marL="630000" lvl="1" indent="-327844" algn="l" rtl="0">
              <a:spcBef>
                <a:spcPts val="0"/>
              </a:spcBef>
              <a:spcAft>
                <a:spcPts val="0"/>
              </a:spcAft>
              <a:buClr>
                <a:schemeClr val="dk1"/>
              </a:buClr>
              <a:buSzPts val="2000"/>
              <a:buFont typeface="Courier New"/>
              <a:buChar char="o"/>
            </a:pPr>
            <a:r>
              <a:rPr lang="en-US" sz="2000" dirty="0">
                <a:solidFill>
                  <a:schemeClr val="dk1"/>
                </a:solidFill>
                <a:latin typeface="Calibri"/>
                <a:ea typeface="Calibri"/>
                <a:cs typeface="Calibri"/>
                <a:sym typeface="Calibri"/>
              </a:rPr>
              <a:t>Extensive testing on various image formats and sizes.</a:t>
            </a:r>
            <a:endParaRPr dirty="0"/>
          </a:p>
          <a:p>
            <a:pPr marL="630000" lvl="1" indent="-327844" algn="l" rtl="0">
              <a:spcBef>
                <a:spcPts val="0"/>
              </a:spcBef>
              <a:spcAft>
                <a:spcPts val="0"/>
              </a:spcAft>
              <a:buClr>
                <a:schemeClr val="dk1"/>
              </a:buClr>
              <a:buSzPts val="2000"/>
              <a:buFont typeface="Courier New"/>
              <a:buChar char="o"/>
            </a:pPr>
            <a:r>
              <a:rPr lang="en-US" sz="2000" dirty="0">
                <a:solidFill>
                  <a:schemeClr val="dk1"/>
                </a:solidFill>
                <a:latin typeface="Calibri"/>
                <a:ea typeface="Calibri"/>
                <a:cs typeface="Calibri"/>
                <a:sym typeface="Calibri"/>
              </a:rPr>
              <a:t>Ensuring the hidden message remains undetectable and the image quality is preserved.</a:t>
            </a:r>
            <a:endParaRPr dirty="0"/>
          </a:p>
          <a:p>
            <a:pPr marL="630000" lvl="0" indent="0" algn="l" rtl="0">
              <a:spcBef>
                <a:spcPts val="0"/>
              </a:spcBef>
              <a:spcAft>
                <a:spcPts val="0"/>
              </a:spcAft>
              <a:buNone/>
            </a:pPr>
            <a:endParaRPr sz="2000" dirty="0">
              <a:solidFill>
                <a:schemeClr val="dk1"/>
              </a:solidFill>
              <a:latin typeface="Calibri"/>
              <a:ea typeface="Calibri"/>
              <a:cs typeface="Calibri"/>
              <a:sym typeface="Calibri"/>
            </a:endParaRPr>
          </a:p>
          <a:p>
            <a:pPr marL="0" lvl="0" indent="0" algn="l" rtl="0">
              <a:lnSpc>
                <a:spcPct val="110000"/>
              </a:lnSpc>
              <a:spcBef>
                <a:spcPts val="0"/>
              </a:spcBef>
              <a:spcAft>
                <a:spcPts val="0"/>
              </a:spcAft>
              <a:buSzPts val="1564"/>
              <a:buNone/>
            </a:pPr>
            <a:endParaRPr dirty="0"/>
          </a:p>
        </p:txBody>
      </p:sp>
      <p:sp>
        <p:nvSpPr>
          <p:cNvPr id="117" name="Google Shape;117;p16"/>
          <p:cNvSpPr txBox="1"/>
          <p:nvPr/>
        </p:nvSpPr>
        <p:spPr>
          <a:xfrm>
            <a:off x="326750" y="2188950"/>
            <a:ext cx="7356000" cy="523200"/>
          </a:xfrm>
          <a:prstGeom prst="rect">
            <a:avLst/>
          </a:prstGeom>
          <a:noFill/>
          <a:ln>
            <a:noFill/>
          </a:ln>
        </p:spPr>
        <p:txBody>
          <a:bodyPr spcFirstLastPara="1" wrap="square" lIns="91425" tIns="91425" rIns="91425" bIns="91425" anchor="ctr" anchorCtr="0">
            <a:spAutoFit/>
          </a:bodyPr>
          <a:lstStyle/>
          <a:p>
            <a:pPr marL="457200" lvl="0" indent="-368300" algn="l" rtl="0">
              <a:spcBef>
                <a:spcPts val="0"/>
              </a:spcBef>
              <a:spcAft>
                <a:spcPts val="0"/>
              </a:spcAft>
              <a:buClr>
                <a:srgbClr val="3F3F3F"/>
              </a:buClr>
              <a:buSzPts val="2200"/>
              <a:buFont typeface="Calibri"/>
              <a:buChar char="●"/>
            </a:pPr>
            <a:r>
              <a:rPr lang="en-US" sz="2200" b="1" dirty="0">
                <a:solidFill>
                  <a:srgbClr val="3F3F3F"/>
                </a:solidFill>
                <a:latin typeface="Calibri"/>
                <a:ea typeface="Calibri"/>
                <a:cs typeface="Calibri"/>
                <a:sym typeface="Calibri"/>
              </a:rPr>
              <a:t>libraries</a:t>
            </a:r>
            <a:endParaRPr sz="2200" b="1" dirty="0">
              <a:solidFill>
                <a:srgbClr val="3F3F3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1" y="771730"/>
            <a:ext cx="11029616" cy="530296"/>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accent1"/>
              </a:buClr>
              <a:buSzPts val="3200"/>
              <a:buFont typeface="Arial"/>
              <a:buNone/>
            </a:pPr>
            <a:r>
              <a:rPr lang="en-US" sz="3200" b="1">
                <a:solidFill>
                  <a:schemeClr val="accent1"/>
                </a:solidFill>
                <a:latin typeface="Arial"/>
                <a:ea typeface="Arial"/>
                <a:cs typeface="Arial"/>
                <a:sym typeface="Arial"/>
              </a:rPr>
              <a:t>WOW FACTORS</a:t>
            </a:r>
            <a:endParaRPr sz="32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fontScale="85000" lnSpcReduction="20000"/>
          </a:bodyPr>
          <a:lstStyle/>
          <a:p>
            <a:pPr marL="306000" lvl="0" indent="-306000" algn="l" rtl="0">
              <a:spcBef>
                <a:spcPts val="0"/>
              </a:spcBef>
              <a:spcAft>
                <a:spcPts val="0"/>
              </a:spcAft>
              <a:buSzPct val="92000"/>
              <a:buChar char="✔"/>
            </a:pPr>
            <a:r>
              <a:rPr lang="en-US" sz="2200" b="1" dirty="0">
                <a:latin typeface="Calibri"/>
                <a:ea typeface="Calibri"/>
                <a:cs typeface="Calibri"/>
                <a:sym typeface="Calibri"/>
              </a:rPr>
              <a:t>1. Dual-Layer Security – </a:t>
            </a:r>
            <a:r>
              <a:rPr lang="en-US" sz="2200" dirty="0">
                <a:latin typeface="Calibri"/>
                <a:ea typeface="Calibri"/>
                <a:cs typeface="Calibri"/>
                <a:sym typeface="Calibri"/>
              </a:rPr>
              <a:t>Combines steganography + passcode protection for enhanced security, ensuring only authorized users can decrypt the message.</a:t>
            </a:r>
          </a:p>
          <a:p>
            <a:pPr marL="306000" lvl="0" indent="-306000" algn="l" rtl="0">
              <a:spcBef>
                <a:spcPts val="0"/>
              </a:spcBef>
              <a:spcAft>
                <a:spcPts val="0"/>
              </a:spcAft>
              <a:buSzPct val="92000"/>
              <a:buChar char="✔"/>
            </a:pPr>
            <a:endParaRPr lang="en-US" sz="2200" b="1" dirty="0">
              <a:latin typeface="Calibri"/>
              <a:ea typeface="Calibri"/>
              <a:cs typeface="Calibri"/>
              <a:sym typeface="Calibri"/>
            </a:endParaRPr>
          </a:p>
          <a:p>
            <a:pPr marL="306000" lvl="0" indent="-306000" algn="l" rtl="0">
              <a:spcBef>
                <a:spcPts val="0"/>
              </a:spcBef>
              <a:spcAft>
                <a:spcPts val="0"/>
              </a:spcAft>
              <a:buSzPct val="92000"/>
              <a:buChar char="✔"/>
            </a:pPr>
            <a:r>
              <a:rPr lang="en-US" sz="2200" b="1" dirty="0">
                <a:latin typeface="Calibri"/>
                <a:ea typeface="Calibri"/>
                <a:cs typeface="Calibri"/>
                <a:sym typeface="Calibri"/>
              </a:rPr>
              <a:t> 2. Invisible Data Embedding – </a:t>
            </a:r>
            <a:r>
              <a:rPr lang="en-US" sz="2200" dirty="0">
                <a:latin typeface="Calibri"/>
                <a:ea typeface="Calibri"/>
                <a:cs typeface="Calibri"/>
                <a:sym typeface="Calibri"/>
              </a:rPr>
              <a:t>The secret message is hidden within pixel values, making it undetectable to the human eye and standard analysis tools.</a:t>
            </a:r>
          </a:p>
          <a:p>
            <a:pPr marL="306000" lvl="0" indent="-306000" algn="l" rtl="0">
              <a:spcBef>
                <a:spcPts val="0"/>
              </a:spcBef>
              <a:spcAft>
                <a:spcPts val="0"/>
              </a:spcAft>
              <a:buSzPct val="92000"/>
              <a:buChar char="✔"/>
            </a:pPr>
            <a:endParaRPr lang="en-US" sz="2200" dirty="0">
              <a:latin typeface="Calibri"/>
              <a:ea typeface="Calibri"/>
              <a:cs typeface="Calibri"/>
              <a:sym typeface="Calibri"/>
            </a:endParaRPr>
          </a:p>
          <a:p>
            <a:pPr marL="306000" lvl="0" indent="-306000" algn="l" rtl="0">
              <a:spcBef>
                <a:spcPts val="0"/>
              </a:spcBef>
              <a:spcAft>
                <a:spcPts val="0"/>
              </a:spcAft>
              <a:buSzPct val="92000"/>
              <a:buChar char="✔"/>
            </a:pPr>
            <a:r>
              <a:rPr lang="en-US" sz="2200" b="1" dirty="0">
                <a:latin typeface="Calibri"/>
                <a:ea typeface="Calibri"/>
                <a:cs typeface="Calibri"/>
                <a:sym typeface="Calibri"/>
              </a:rPr>
              <a:t> 3. Lossless Data Encoding – </a:t>
            </a:r>
            <a:r>
              <a:rPr lang="en-US" sz="2200" dirty="0">
                <a:latin typeface="Calibri"/>
                <a:ea typeface="Calibri"/>
                <a:cs typeface="Calibri"/>
                <a:sym typeface="Calibri"/>
              </a:rPr>
              <a:t>Uses PNG format to prevent data loss, ensuring accurate decryption without distortion.</a:t>
            </a:r>
          </a:p>
          <a:p>
            <a:pPr marL="306000" lvl="0" indent="-306000" algn="l" rtl="0">
              <a:spcBef>
                <a:spcPts val="0"/>
              </a:spcBef>
              <a:spcAft>
                <a:spcPts val="0"/>
              </a:spcAft>
              <a:buSzPct val="92000"/>
              <a:buChar char="✔"/>
            </a:pPr>
            <a:endParaRPr lang="en-US" sz="2200" b="1" dirty="0">
              <a:latin typeface="Calibri"/>
              <a:ea typeface="Calibri"/>
              <a:cs typeface="Calibri"/>
              <a:sym typeface="Calibri"/>
            </a:endParaRPr>
          </a:p>
          <a:p>
            <a:pPr marL="306000" lvl="0" indent="-306000" algn="l" rtl="0">
              <a:spcBef>
                <a:spcPts val="0"/>
              </a:spcBef>
              <a:spcAft>
                <a:spcPts val="0"/>
              </a:spcAft>
              <a:buSzPct val="92000"/>
              <a:buChar char="✔"/>
            </a:pPr>
            <a:r>
              <a:rPr lang="en-US" sz="2200" b="1" dirty="0">
                <a:latin typeface="Calibri"/>
                <a:ea typeface="Calibri"/>
                <a:cs typeface="Calibri"/>
                <a:sym typeface="Calibri"/>
              </a:rPr>
              <a:t> 4. Lightweight &amp; Efficient – </a:t>
            </a:r>
            <a:r>
              <a:rPr lang="en-US" sz="2200" dirty="0">
                <a:latin typeface="Calibri"/>
                <a:ea typeface="Calibri"/>
                <a:cs typeface="Calibri"/>
                <a:sym typeface="Calibri"/>
              </a:rPr>
              <a:t>No need for complex encryption algorithms; works with simple pixel manipulation for fast execution</a:t>
            </a:r>
            <a:r>
              <a:rPr lang="en-US" sz="2200" b="1" dirty="0">
                <a:latin typeface="Calibri"/>
                <a:ea typeface="Calibri"/>
                <a:cs typeface="Calibri"/>
                <a:sym typeface="Calibri"/>
              </a:rPr>
              <a:t>.</a:t>
            </a:r>
          </a:p>
          <a:p>
            <a:pPr marL="306000" lvl="0" indent="-306000" algn="l" rtl="0">
              <a:spcBef>
                <a:spcPts val="0"/>
              </a:spcBef>
              <a:spcAft>
                <a:spcPts val="0"/>
              </a:spcAft>
              <a:buSzPct val="92000"/>
              <a:buChar char="✔"/>
            </a:pPr>
            <a:endParaRPr lang="en-US" sz="2200" b="1" dirty="0">
              <a:latin typeface="Calibri"/>
              <a:ea typeface="Calibri"/>
              <a:cs typeface="Calibri"/>
              <a:sym typeface="Calibri"/>
            </a:endParaRPr>
          </a:p>
          <a:p>
            <a:pPr marL="306000" lvl="0" indent="-306000" algn="l" rtl="0">
              <a:spcBef>
                <a:spcPts val="0"/>
              </a:spcBef>
              <a:spcAft>
                <a:spcPts val="0"/>
              </a:spcAft>
              <a:buSzPct val="92000"/>
              <a:buChar char="✔"/>
            </a:pPr>
            <a:r>
              <a:rPr lang="en-US" sz="2200" b="1" dirty="0">
                <a:latin typeface="Calibri"/>
                <a:ea typeface="Calibri"/>
                <a:cs typeface="Calibri"/>
                <a:sym typeface="Calibri"/>
              </a:rPr>
              <a:t> 5. Cross-Format Testing – </a:t>
            </a:r>
            <a:r>
              <a:rPr lang="en-US" sz="2200" dirty="0">
                <a:latin typeface="Calibri"/>
                <a:ea typeface="Calibri"/>
                <a:cs typeface="Calibri"/>
                <a:sym typeface="Calibri"/>
              </a:rPr>
              <a:t>Validated on multiple image formats (PNG &amp; JPG) to check message integrity and quality retention.</a:t>
            </a:r>
          </a:p>
          <a:p>
            <a:pPr marL="306000" lvl="0" indent="-306000" algn="l" rtl="0">
              <a:spcBef>
                <a:spcPts val="0"/>
              </a:spcBef>
              <a:spcAft>
                <a:spcPts val="0"/>
              </a:spcAft>
              <a:buSzPct val="92000"/>
              <a:buChar char="✔"/>
            </a:pPr>
            <a:endParaRPr lang="en-US" sz="2200" b="1" dirty="0">
              <a:latin typeface="Calibri"/>
              <a:ea typeface="Calibri"/>
              <a:cs typeface="Calibri"/>
              <a:sym typeface="Calibri"/>
            </a:endParaRPr>
          </a:p>
          <a:p>
            <a:pPr marL="306000" lvl="0" indent="-306000" algn="l" rtl="0">
              <a:spcBef>
                <a:spcPts val="0"/>
              </a:spcBef>
              <a:spcAft>
                <a:spcPts val="0"/>
              </a:spcAft>
              <a:buSzPct val="92000"/>
              <a:buChar char="✔"/>
            </a:pPr>
            <a:r>
              <a:rPr lang="en-US" sz="2200" b="1" dirty="0">
                <a:latin typeface="Calibri"/>
                <a:ea typeface="Calibri"/>
                <a:cs typeface="Calibri"/>
                <a:sym typeface="Calibri"/>
              </a:rPr>
              <a:t> 6. Secure &amp; User-Friendly – </a:t>
            </a:r>
            <a:r>
              <a:rPr lang="en-US" sz="2200" dirty="0">
                <a:latin typeface="Calibri"/>
                <a:ea typeface="Calibri"/>
                <a:cs typeface="Calibri"/>
                <a:sym typeface="Calibri"/>
              </a:rPr>
              <a:t>Requires a correct passcode to decrypt, ensuring only authorized access to sensitive data.</a:t>
            </a:r>
            <a:endParaRPr dirty="0"/>
          </a:p>
          <a:p>
            <a:pPr marL="0" lvl="0" indent="0" algn="l" rtl="0">
              <a:lnSpc>
                <a:spcPct val="110000"/>
              </a:lnSpc>
              <a:spcBef>
                <a:spcPts val="0"/>
              </a:spcBef>
              <a:spcAft>
                <a:spcPts val="0"/>
              </a:spcAft>
              <a:buSzPct val="91999"/>
              <a:buNone/>
            </a:pPr>
            <a:endParaRPr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2800"/>
              <a:buFont typeface="Franklin Gothic"/>
              <a:buNone/>
            </a:pPr>
            <a:r>
              <a:rPr lang="en-US">
                <a:solidFill>
                  <a:schemeClr val="accent1"/>
                </a:solidFill>
              </a:rPr>
              <a:t>END USERS</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fontScale="85000" lnSpcReduction="10000"/>
          </a:bodyPr>
          <a:lstStyle/>
          <a:p>
            <a:pPr marL="306000" lvl="0" indent="-327844" algn="l" rtl="0">
              <a:lnSpc>
                <a:spcPct val="150000"/>
              </a:lnSpc>
              <a:spcBef>
                <a:spcPts val="0"/>
              </a:spcBef>
              <a:spcAft>
                <a:spcPts val="0"/>
              </a:spcAft>
              <a:buClr>
                <a:schemeClr val="dk1"/>
              </a:buClr>
              <a:buSzPts val="2000"/>
              <a:buChar char="◼"/>
            </a:pPr>
            <a:r>
              <a:rPr lang="en-US" sz="2000" b="1" dirty="0">
                <a:solidFill>
                  <a:schemeClr val="dk1"/>
                </a:solidFill>
                <a:latin typeface="Calibri"/>
                <a:ea typeface="Calibri"/>
                <a:cs typeface="Calibri"/>
                <a:sym typeface="Calibri"/>
              </a:rPr>
              <a:t>Cybersecurity Professionals – </a:t>
            </a:r>
            <a:r>
              <a:rPr lang="en-US" sz="2000" dirty="0">
                <a:solidFill>
                  <a:schemeClr val="dk1"/>
                </a:solidFill>
                <a:latin typeface="Calibri"/>
                <a:ea typeface="Calibri"/>
                <a:cs typeface="Calibri"/>
                <a:sym typeface="Calibri"/>
              </a:rPr>
              <a:t>Can use it for secure communication and covert data transmission without detection.</a:t>
            </a:r>
          </a:p>
          <a:p>
            <a:pPr marL="306000" lvl="0" indent="-327844" algn="l" rtl="0">
              <a:lnSpc>
                <a:spcPct val="150000"/>
              </a:lnSpc>
              <a:spcBef>
                <a:spcPts val="0"/>
              </a:spcBef>
              <a:spcAft>
                <a:spcPts val="0"/>
              </a:spcAft>
              <a:buClr>
                <a:schemeClr val="dk1"/>
              </a:buClr>
              <a:buSzPts val="2000"/>
              <a:buChar char="◼"/>
            </a:pPr>
            <a:endParaRPr lang="en-US" sz="2000" b="1" dirty="0">
              <a:solidFill>
                <a:schemeClr val="dk1"/>
              </a:solidFill>
              <a:latin typeface="Calibri"/>
              <a:ea typeface="Calibri"/>
              <a:cs typeface="Calibri"/>
              <a:sym typeface="Calibri"/>
            </a:endParaRPr>
          </a:p>
          <a:p>
            <a:pPr marL="306000" lvl="0" indent="-327844" algn="l" rtl="0">
              <a:lnSpc>
                <a:spcPct val="150000"/>
              </a:lnSpc>
              <a:spcBef>
                <a:spcPts val="0"/>
              </a:spcBef>
              <a:spcAft>
                <a:spcPts val="0"/>
              </a:spcAft>
              <a:buClr>
                <a:schemeClr val="dk1"/>
              </a:buClr>
              <a:buSzPts val="2000"/>
              <a:buChar char="◼"/>
            </a:pPr>
            <a:r>
              <a:rPr lang="en-US" sz="2000" b="1" dirty="0">
                <a:solidFill>
                  <a:schemeClr val="dk1"/>
                </a:solidFill>
                <a:latin typeface="Calibri"/>
                <a:ea typeface="Calibri"/>
                <a:cs typeface="Calibri"/>
                <a:sym typeface="Calibri"/>
              </a:rPr>
              <a:t> Journalists &amp; Whistleblowers – </a:t>
            </a:r>
            <a:r>
              <a:rPr lang="en-US" sz="2000" dirty="0">
                <a:solidFill>
                  <a:schemeClr val="dk1"/>
                </a:solidFill>
                <a:latin typeface="Calibri"/>
                <a:ea typeface="Calibri"/>
                <a:cs typeface="Calibri"/>
                <a:sym typeface="Calibri"/>
              </a:rPr>
              <a:t>Helps in sending confidential information securely while avoiding surveillance</a:t>
            </a:r>
            <a:r>
              <a:rPr lang="en-US" sz="2000" b="1" dirty="0">
                <a:solidFill>
                  <a:schemeClr val="dk1"/>
                </a:solidFill>
                <a:latin typeface="Calibri"/>
                <a:ea typeface="Calibri"/>
                <a:cs typeface="Calibri"/>
                <a:sym typeface="Calibri"/>
              </a:rPr>
              <a:t>.</a:t>
            </a:r>
          </a:p>
          <a:p>
            <a:pPr marL="306000" lvl="0" indent="-327844" algn="l" rtl="0">
              <a:lnSpc>
                <a:spcPct val="150000"/>
              </a:lnSpc>
              <a:spcBef>
                <a:spcPts val="0"/>
              </a:spcBef>
              <a:spcAft>
                <a:spcPts val="0"/>
              </a:spcAft>
              <a:buClr>
                <a:schemeClr val="dk1"/>
              </a:buClr>
              <a:buSzPts val="2000"/>
              <a:buChar char="◼"/>
            </a:pPr>
            <a:endParaRPr lang="en-US" sz="2000" b="1" dirty="0">
              <a:solidFill>
                <a:schemeClr val="dk1"/>
              </a:solidFill>
              <a:latin typeface="Calibri"/>
              <a:ea typeface="Calibri"/>
              <a:cs typeface="Calibri"/>
              <a:sym typeface="Calibri"/>
            </a:endParaRPr>
          </a:p>
          <a:p>
            <a:pPr marL="306000" lvl="0" indent="-327844" algn="l" rtl="0">
              <a:lnSpc>
                <a:spcPct val="150000"/>
              </a:lnSpc>
              <a:spcBef>
                <a:spcPts val="0"/>
              </a:spcBef>
              <a:spcAft>
                <a:spcPts val="0"/>
              </a:spcAft>
              <a:buClr>
                <a:schemeClr val="dk1"/>
              </a:buClr>
              <a:buSzPts val="2000"/>
              <a:buChar char="◼"/>
            </a:pPr>
            <a:r>
              <a:rPr lang="en-US" sz="2000" b="1" dirty="0">
                <a:solidFill>
                  <a:schemeClr val="dk1"/>
                </a:solidFill>
                <a:latin typeface="Calibri"/>
                <a:ea typeface="Calibri"/>
                <a:cs typeface="Calibri"/>
                <a:sym typeface="Calibri"/>
              </a:rPr>
              <a:t> Students &amp; Researchers </a:t>
            </a:r>
            <a:r>
              <a:rPr lang="en-US" sz="2000" dirty="0">
                <a:solidFill>
                  <a:schemeClr val="dk1"/>
                </a:solidFill>
                <a:latin typeface="Calibri"/>
                <a:ea typeface="Calibri"/>
                <a:cs typeface="Calibri"/>
                <a:sym typeface="Calibri"/>
              </a:rPr>
              <a:t>– Ideal for learning and experimenting with steganography techniques in cybersecurity.</a:t>
            </a:r>
          </a:p>
          <a:p>
            <a:pPr marL="306000" lvl="0" indent="-327844" algn="l" rtl="0">
              <a:lnSpc>
                <a:spcPct val="150000"/>
              </a:lnSpc>
              <a:spcBef>
                <a:spcPts val="0"/>
              </a:spcBef>
              <a:spcAft>
                <a:spcPts val="0"/>
              </a:spcAft>
              <a:buClr>
                <a:schemeClr val="dk1"/>
              </a:buClr>
              <a:buSzPts val="2000"/>
              <a:buChar char="◼"/>
            </a:pPr>
            <a:endParaRPr lang="en-US" sz="2000" dirty="0">
              <a:solidFill>
                <a:schemeClr val="dk1"/>
              </a:solidFill>
              <a:latin typeface="Calibri"/>
              <a:ea typeface="Calibri"/>
              <a:cs typeface="Calibri"/>
              <a:sym typeface="Calibri"/>
            </a:endParaRPr>
          </a:p>
          <a:p>
            <a:pPr marL="306000" lvl="0" indent="-327844" algn="l" rtl="0">
              <a:lnSpc>
                <a:spcPct val="150000"/>
              </a:lnSpc>
              <a:spcBef>
                <a:spcPts val="0"/>
              </a:spcBef>
              <a:spcAft>
                <a:spcPts val="0"/>
              </a:spcAft>
              <a:buClr>
                <a:schemeClr val="dk1"/>
              </a:buClr>
              <a:buSzPts val="2000"/>
              <a:buChar char="◼"/>
            </a:pPr>
            <a:r>
              <a:rPr lang="en-US" sz="2000" b="1" dirty="0">
                <a:solidFill>
                  <a:schemeClr val="dk1"/>
                </a:solidFill>
                <a:latin typeface="Calibri"/>
                <a:ea typeface="Calibri"/>
                <a:cs typeface="Calibri"/>
                <a:sym typeface="Calibri"/>
              </a:rPr>
              <a:t> Corporate &amp; Government Agencies – </a:t>
            </a:r>
            <a:r>
              <a:rPr lang="en-US" sz="2000" dirty="0">
                <a:solidFill>
                  <a:schemeClr val="dk1"/>
                </a:solidFill>
                <a:latin typeface="Calibri"/>
                <a:ea typeface="Calibri"/>
                <a:cs typeface="Calibri"/>
                <a:sym typeface="Calibri"/>
              </a:rPr>
              <a:t>Useful for data protection and secure information exchange without raising suspicion.</a:t>
            </a:r>
          </a:p>
          <a:p>
            <a:pPr marL="306000" lvl="0" indent="-327844" algn="l" rtl="0">
              <a:lnSpc>
                <a:spcPct val="150000"/>
              </a:lnSpc>
              <a:spcBef>
                <a:spcPts val="0"/>
              </a:spcBef>
              <a:spcAft>
                <a:spcPts val="0"/>
              </a:spcAft>
              <a:buClr>
                <a:schemeClr val="dk1"/>
              </a:buClr>
              <a:buSzPts val="2000"/>
              <a:buChar char="◼"/>
            </a:pPr>
            <a:endParaRPr lang="en-US" sz="2000" b="1" dirty="0">
              <a:solidFill>
                <a:schemeClr val="dk1"/>
              </a:solidFill>
              <a:latin typeface="Calibri"/>
              <a:ea typeface="Calibri"/>
              <a:cs typeface="Calibri"/>
              <a:sym typeface="Calibri"/>
            </a:endParaRPr>
          </a:p>
          <a:p>
            <a:pPr marL="306000" lvl="0" indent="-327844" algn="l" rtl="0">
              <a:lnSpc>
                <a:spcPct val="150000"/>
              </a:lnSpc>
              <a:spcBef>
                <a:spcPts val="0"/>
              </a:spcBef>
              <a:spcAft>
                <a:spcPts val="0"/>
              </a:spcAft>
              <a:buClr>
                <a:schemeClr val="dk1"/>
              </a:buClr>
              <a:buSzPts val="2000"/>
              <a:buChar char="◼"/>
            </a:pPr>
            <a:r>
              <a:rPr lang="en-US" sz="2000" b="1" dirty="0">
                <a:solidFill>
                  <a:schemeClr val="dk1"/>
                </a:solidFill>
                <a:latin typeface="Calibri"/>
                <a:ea typeface="Calibri"/>
                <a:cs typeface="Calibri"/>
                <a:sym typeface="Calibri"/>
              </a:rPr>
              <a:t>Developers &amp; Ethical Hackers – </a:t>
            </a:r>
            <a:r>
              <a:rPr lang="en-US" sz="2000" dirty="0">
                <a:solidFill>
                  <a:schemeClr val="dk1"/>
                </a:solidFill>
                <a:latin typeface="Calibri"/>
                <a:ea typeface="Calibri"/>
                <a:cs typeface="Calibri"/>
                <a:sym typeface="Calibri"/>
              </a:rPr>
              <a:t>Can integrate this technique into security applications or test vulnerabilities in digital communication.. </a:t>
            </a:r>
            <a:endParaRPr dirty="0"/>
          </a:p>
          <a:p>
            <a:pPr marL="306000" lvl="0" indent="-311842" algn="l" rtl="0">
              <a:lnSpc>
                <a:spcPct val="110000"/>
              </a:lnSpc>
              <a:spcBef>
                <a:spcPts val="0"/>
              </a:spcBef>
              <a:spcAft>
                <a:spcPts val="0"/>
              </a:spcAft>
              <a:buSzPts val="1656"/>
              <a:buChar char="◼"/>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2800"/>
              <a:buFont typeface="Franklin Gothic"/>
              <a:buNone/>
            </a:pPr>
            <a:r>
              <a:rPr lang="en-US">
                <a:solidFill>
                  <a:schemeClr val="accent1"/>
                </a:solidFill>
              </a:rPr>
              <a:t>RESULTS</a:t>
            </a:r>
            <a:endParaRPr/>
          </a:p>
        </p:txBody>
      </p:sp>
      <p:sp>
        <p:nvSpPr>
          <p:cNvPr id="135" name="Google Shape;135;p19"/>
          <p:cNvSpPr txBox="1"/>
          <p:nvPr/>
        </p:nvSpPr>
        <p:spPr>
          <a:xfrm>
            <a:off x="581192" y="611325"/>
            <a:ext cx="11029500" cy="9882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None/>
            </a:pPr>
            <a:endParaRPr sz="2800">
              <a:solidFill>
                <a:srgbClr val="3F3F3F"/>
              </a:solidFill>
              <a:latin typeface="Franklin Gothic"/>
              <a:ea typeface="Franklin Gothic"/>
              <a:cs typeface="Franklin Gothic"/>
              <a:sym typeface="Franklin Gothic"/>
            </a:endParaRPr>
          </a:p>
        </p:txBody>
      </p:sp>
      <p:sp>
        <p:nvSpPr>
          <p:cNvPr id="138" name="Google Shape;138;p19"/>
          <p:cNvSpPr txBox="1"/>
          <p:nvPr/>
        </p:nvSpPr>
        <p:spPr>
          <a:xfrm>
            <a:off x="7820200" y="5407225"/>
            <a:ext cx="37905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solidFill>
                  <a:srgbClr val="3F3F3F"/>
                </a:solidFill>
                <a:latin typeface="Libre Franklin"/>
                <a:ea typeface="Libre Franklin"/>
                <a:cs typeface="Libre Franklin"/>
                <a:sym typeface="Libre Franklin"/>
              </a:rPr>
              <a:t>ENCYPTED IMAGE</a:t>
            </a:r>
            <a:endParaRPr sz="1700">
              <a:solidFill>
                <a:srgbClr val="3F3F3F"/>
              </a:solidFill>
              <a:latin typeface="Libre Franklin"/>
              <a:ea typeface="Libre Franklin"/>
              <a:cs typeface="Libre Franklin"/>
              <a:sym typeface="Libre Franklin"/>
            </a:endParaRPr>
          </a:p>
        </p:txBody>
      </p:sp>
      <p:sp>
        <p:nvSpPr>
          <p:cNvPr id="139" name="Google Shape;139;p19"/>
          <p:cNvSpPr txBox="1"/>
          <p:nvPr/>
        </p:nvSpPr>
        <p:spPr>
          <a:xfrm>
            <a:off x="965075" y="1105425"/>
            <a:ext cx="73560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solidFill>
                  <a:srgbClr val="3F3F3F"/>
                </a:solidFill>
                <a:latin typeface="Libre Franklin"/>
                <a:ea typeface="Libre Franklin"/>
                <a:cs typeface="Libre Franklin"/>
                <a:sym typeface="Libre Franklin"/>
              </a:rPr>
              <a:t>SOURCE CODE</a:t>
            </a:r>
            <a:endParaRPr sz="1700">
              <a:solidFill>
                <a:srgbClr val="3F3F3F"/>
              </a:solidFill>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476739A8-94ED-8C2B-3269-27A0C4DFB5F2}"/>
              </a:ext>
            </a:extLst>
          </p:cNvPr>
          <p:cNvPicPr>
            <a:picLocks noChangeAspect="1"/>
          </p:cNvPicPr>
          <p:nvPr/>
        </p:nvPicPr>
        <p:blipFill>
          <a:blip r:embed="rId3"/>
          <a:stretch>
            <a:fillRect/>
          </a:stretch>
        </p:blipFill>
        <p:spPr>
          <a:xfrm>
            <a:off x="964960" y="1551825"/>
            <a:ext cx="4556760" cy="4713889"/>
          </a:xfrm>
          <a:prstGeom prst="rect">
            <a:avLst/>
          </a:prstGeom>
        </p:spPr>
      </p:pic>
      <p:pic>
        <p:nvPicPr>
          <p:cNvPr id="5" name="Picture 4">
            <a:extLst>
              <a:ext uri="{FF2B5EF4-FFF2-40B4-BE49-F238E27FC236}">
                <a16:creationId xmlns:a16="http://schemas.microsoft.com/office/drawing/2014/main" id="{8613C891-A1E8-21D6-2759-6E6BFC460B74}"/>
              </a:ext>
            </a:extLst>
          </p:cNvPr>
          <p:cNvPicPr>
            <a:picLocks noChangeAspect="1"/>
          </p:cNvPicPr>
          <p:nvPr/>
        </p:nvPicPr>
        <p:blipFill>
          <a:blip r:embed="rId4"/>
          <a:stretch>
            <a:fillRect/>
          </a:stretch>
        </p:blipFill>
        <p:spPr>
          <a:xfrm>
            <a:off x="6732116" y="2624081"/>
            <a:ext cx="4652580" cy="261707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0"/>
          <p:cNvSpPr txBox="1">
            <a:spLocks noGrp="1"/>
          </p:cNvSpPr>
          <p:nvPr>
            <p:ph type="title"/>
          </p:nvPr>
        </p:nvSpPr>
        <p:spPr>
          <a:xfrm>
            <a:off x="581192" y="702156"/>
            <a:ext cx="11029500" cy="5304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Clr>
                <a:schemeClr val="dk1"/>
              </a:buClr>
              <a:buSzPts val="1100"/>
              <a:buFont typeface="Arial"/>
              <a:buNone/>
            </a:pPr>
            <a:r>
              <a:rPr lang="en-US"/>
              <a:t>OUTPUT</a:t>
            </a:r>
            <a:endParaRPr/>
          </a:p>
        </p:txBody>
      </p:sp>
      <p:sp>
        <p:nvSpPr>
          <p:cNvPr id="146" name="Google Shape;146;p20"/>
          <p:cNvSpPr txBox="1">
            <a:spLocks noGrp="1"/>
          </p:cNvSpPr>
          <p:nvPr>
            <p:ph type="body" idx="1"/>
          </p:nvPr>
        </p:nvSpPr>
        <p:spPr>
          <a:xfrm>
            <a:off x="581192" y="1302026"/>
            <a:ext cx="11029500" cy="4673400"/>
          </a:xfrm>
          <a:prstGeom prst="rect">
            <a:avLst/>
          </a:prstGeom>
        </p:spPr>
        <p:txBody>
          <a:bodyPr spcFirstLastPara="1" wrap="square" lIns="91425" tIns="45700" rIns="91425" bIns="45700" anchor="ctr" anchorCtr="0">
            <a:normAutofit/>
          </a:bodyPr>
          <a:lstStyle/>
          <a:p>
            <a:pPr marL="0" lvl="0" indent="0" algn="l" rtl="0">
              <a:spcBef>
                <a:spcPts val="360"/>
              </a:spcBef>
              <a:spcAft>
                <a:spcPts val="600"/>
              </a:spcAft>
              <a:buNone/>
            </a:pPr>
            <a:endParaRPr dirty="0"/>
          </a:p>
        </p:txBody>
      </p:sp>
      <p:sp>
        <p:nvSpPr>
          <p:cNvPr id="147" name="Google Shape;147;p20"/>
          <p:cNvSpPr txBox="1">
            <a:spLocks noGrp="1"/>
          </p:cNvSpPr>
          <p:nvPr>
            <p:ph type="body" idx="1"/>
          </p:nvPr>
        </p:nvSpPr>
        <p:spPr>
          <a:xfrm>
            <a:off x="581192" y="1302026"/>
            <a:ext cx="11029500" cy="4673400"/>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564"/>
              <a:buChar char="◼"/>
            </a:pPr>
            <a:r>
              <a:rPr lang="en-US" dirty="0"/>
              <a:t>Screenshots of the outcome (min 3)</a:t>
            </a:r>
            <a:endParaRPr dirty="0"/>
          </a:p>
        </p:txBody>
      </p:sp>
      <p:sp>
        <p:nvSpPr>
          <p:cNvPr id="148" name="Google Shape;148;p20"/>
          <p:cNvSpPr txBox="1"/>
          <p:nvPr/>
        </p:nvSpPr>
        <p:spPr>
          <a:xfrm>
            <a:off x="581191" y="2250891"/>
            <a:ext cx="5194800" cy="557700"/>
          </a:xfrm>
          <a:prstGeom prst="rect">
            <a:avLst/>
          </a:prstGeom>
          <a:noFill/>
          <a:ln>
            <a:noFill/>
          </a:ln>
        </p:spPr>
        <p:txBody>
          <a:bodyPr spcFirstLastPara="1" wrap="square" lIns="91425" tIns="45700" rIns="91425" bIns="45700" anchor="ctr" anchorCtr="0">
            <a:noAutofit/>
          </a:bodyPr>
          <a:lstStyle/>
          <a:p>
            <a:pPr marL="0" lvl="0" indent="0" algn="l" rtl="0">
              <a:lnSpc>
                <a:spcPct val="110000"/>
              </a:lnSpc>
              <a:spcBef>
                <a:spcPts val="0"/>
              </a:spcBef>
              <a:spcAft>
                <a:spcPts val="0"/>
              </a:spcAft>
              <a:buNone/>
            </a:pPr>
            <a:r>
              <a:rPr lang="en-US" sz="2000" dirty="0">
                <a:solidFill>
                  <a:srgbClr val="3F3F3F"/>
                </a:solidFill>
                <a:latin typeface="Libre Franklin"/>
                <a:ea typeface="Libre Franklin"/>
                <a:cs typeface="Libre Franklin"/>
                <a:sym typeface="Libre Franklin"/>
              </a:rPr>
              <a:t>Output of encryption.py</a:t>
            </a:r>
            <a:endParaRPr sz="2000" dirty="0">
              <a:solidFill>
                <a:srgbClr val="3F3F3F"/>
              </a:solidFill>
              <a:latin typeface="Libre Franklin"/>
              <a:ea typeface="Libre Franklin"/>
              <a:cs typeface="Libre Franklin"/>
              <a:sym typeface="Libre Franklin"/>
            </a:endParaRPr>
          </a:p>
        </p:txBody>
      </p:sp>
      <p:sp>
        <p:nvSpPr>
          <p:cNvPr id="150" name="Google Shape;150;p20"/>
          <p:cNvSpPr txBox="1"/>
          <p:nvPr/>
        </p:nvSpPr>
        <p:spPr>
          <a:xfrm>
            <a:off x="6416039" y="2250892"/>
            <a:ext cx="5194800" cy="553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000">
                <a:solidFill>
                  <a:srgbClr val="3F3F3F"/>
                </a:solidFill>
                <a:latin typeface="Libre Franklin"/>
                <a:ea typeface="Libre Franklin"/>
                <a:cs typeface="Libre Franklin"/>
                <a:sym typeface="Libre Franklin"/>
              </a:rPr>
              <a:t>Output of decryption.py</a:t>
            </a:r>
            <a:endParaRPr sz="2000">
              <a:solidFill>
                <a:srgbClr val="3F3F3F"/>
              </a:solidFill>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03CD6C90-581E-E971-28AC-AE74062D4FD1}"/>
              </a:ext>
            </a:extLst>
          </p:cNvPr>
          <p:cNvPicPr>
            <a:picLocks noChangeAspect="1"/>
          </p:cNvPicPr>
          <p:nvPr/>
        </p:nvPicPr>
        <p:blipFill>
          <a:blip r:embed="rId3"/>
          <a:stretch>
            <a:fillRect/>
          </a:stretch>
        </p:blipFill>
        <p:spPr>
          <a:xfrm>
            <a:off x="689369" y="3187615"/>
            <a:ext cx="5329988" cy="639311"/>
          </a:xfrm>
          <a:prstGeom prst="rect">
            <a:avLst/>
          </a:prstGeom>
        </p:spPr>
      </p:pic>
      <p:pic>
        <p:nvPicPr>
          <p:cNvPr id="5" name="Picture 4">
            <a:extLst>
              <a:ext uri="{FF2B5EF4-FFF2-40B4-BE49-F238E27FC236}">
                <a16:creationId xmlns:a16="http://schemas.microsoft.com/office/drawing/2014/main" id="{6ED57ED2-5B88-AB4A-32C9-2411CF842012}"/>
              </a:ext>
            </a:extLst>
          </p:cNvPr>
          <p:cNvPicPr>
            <a:picLocks noChangeAspect="1"/>
          </p:cNvPicPr>
          <p:nvPr/>
        </p:nvPicPr>
        <p:blipFill>
          <a:blip r:embed="rId4"/>
          <a:stretch>
            <a:fillRect/>
          </a:stretch>
        </p:blipFill>
        <p:spPr>
          <a:xfrm>
            <a:off x="6518515" y="3148797"/>
            <a:ext cx="4744564" cy="90481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accent1"/>
              </a:buClr>
              <a:buSzPts val="2800"/>
              <a:buFont typeface="Franklin Gothic"/>
              <a:buNone/>
            </a:pPr>
            <a:r>
              <a:rPr lang="en-US">
                <a:solidFill>
                  <a:schemeClr val="accent1"/>
                </a:solidFill>
              </a:rPr>
              <a:t>CONCLUSION</a:t>
            </a:r>
            <a:endParaRPr/>
          </a:p>
        </p:txBody>
      </p:sp>
      <p:sp>
        <p:nvSpPr>
          <p:cNvPr id="157" name="Google Shape;157;p21"/>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p>
            <a:pPr marL="306000" lvl="0" indent="0" algn="l" rtl="0">
              <a:lnSpc>
                <a:spcPct val="110000"/>
              </a:lnSpc>
              <a:spcBef>
                <a:spcPts val="0"/>
              </a:spcBef>
              <a:spcAft>
                <a:spcPts val="0"/>
              </a:spcAft>
              <a:buNone/>
            </a:pPr>
            <a:r>
              <a:rPr lang="en-US" dirty="0"/>
              <a:t>This project successfully implements image steganography to hide sensitive information within an image while maintaining its visual integrity. By integrating pixel-based encoding and password protection, it ensures that only authorized users can retrieve the hidden message. The use of OpenCV for image processing and secure passcode verification enhances the security and reliability of the system.</a:t>
            </a:r>
          </a:p>
          <a:p>
            <a:pPr marL="306000" lvl="0" indent="0" algn="l" rtl="0">
              <a:lnSpc>
                <a:spcPct val="110000"/>
              </a:lnSpc>
              <a:spcBef>
                <a:spcPts val="0"/>
              </a:spcBef>
              <a:spcAft>
                <a:spcPts val="0"/>
              </a:spcAft>
              <a:buNone/>
            </a:pPr>
            <a:endParaRPr lang="en-US" dirty="0"/>
          </a:p>
          <a:p>
            <a:pPr marL="306000" lvl="0" indent="0" algn="l" rtl="0">
              <a:lnSpc>
                <a:spcPct val="110000"/>
              </a:lnSpc>
              <a:spcBef>
                <a:spcPts val="0"/>
              </a:spcBef>
              <a:spcAft>
                <a:spcPts val="0"/>
              </a:spcAft>
              <a:buNone/>
            </a:pPr>
            <a:r>
              <a:rPr lang="en-US" dirty="0"/>
              <a:t>Through testing on various image formats, the project demonstrates its effectiveness in secure communication, making it a practical solution for users who require covert data transmission. This approach provides a lightweight yet efficient method for protecting confidential information, contributing to advancements in cybersecurity and digital privacy.</a:t>
            </a:r>
          </a:p>
          <a:p>
            <a:pPr marL="306000" lvl="0" indent="0" algn="l" rtl="0">
              <a:lnSpc>
                <a:spcPct val="110000"/>
              </a:lnSpc>
              <a:spcBef>
                <a:spcPts val="0"/>
              </a:spcBef>
              <a:spcAft>
                <a:spcPts val="0"/>
              </a:spcAft>
              <a:buNone/>
            </a:pPr>
            <a:endParaRPr lang="en-US" dirty="0"/>
          </a:p>
          <a:p>
            <a:pPr marL="306000" lvl="0" indent="0" algn="l" rtl="0">
              <a:lnSpc>
                <a:spcPct val="110000"/>
              </a:lnSpc>
              <a:spcBef>
                <a:spcPts val="0"/>
              </a:spcBef>
              <a:spcAft>
                <a:spcPts val="0"/>
              </a:spcAft>
              <a:buNone/>
            </a:pPr>
            <a:endParaRPr lang="en-US" dirty="0"/>
          </a:p>
          <a:p>
            <a:pPr marL="306000" lvl="0" indent="0" algn="l" rtl="0">
              <a:lnSpc>
                <a:spcPct val="110000"/>
              </a:lnSpc>
              <a:spcBef>
                <a:spcPts val="0"/>
              </a:spcBef>
              <a:spcAft>
                <a:spcPts val="0"/>
              </a:spcAft>
              <a:buNone/>
            </a:pPr>
            <a:endParaRPr dirty="0"/>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564</Words>
  <Application>Microsoft Office PowerPoint</Application>
  <PresentationFormat>Widescreen</PresentationFormat>
  <Paragraphs>64</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Courier New</vt:lpstr>
      <vt:lpstr>Libre Franklin</vt:lpstr>
      <vt:lpstr>Franklin Gothic</vt:lpstr>
      <vt:lpstr>Noto Sans Symbols</vt:lpstr>
      <vt:lpstr>Arial</vt:lpstr>
      <vt:lpstr>DividendVTI</vt:lpstr>
      <vt:lpstr>SECURE DATA HIDING IMAGES USING STEGANOGRAPHY</vt:lpstr>
      <vt:lpstr>OUTLINE</vt:lpstr>
      <vt:lpstr>PROBLEM STATEMENT</vt:lpstr>
      <vt:lpstr>TECHNOLOGY  USED</vt:lpstr>
      <vt:lpstr>WOW FACTORS</vt:lpstr>
      <vt:lpstr>END USERS</vt:lpstr>
      <vt:lpstr>RESULTS</vt:lpstr>
      <vt:lpstr>OUTPUT</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Gowtham</dc:creator>
  <cp:lastModifiedBy>Gowtham C</cp:lastModifiedBy>
  <cp:revision>2</cp:revision>
  <dcterms:modified xsi:type="dcterms:W3CDTF">2025-02-25T14:22:17Z</dcterms:modified>
</cp:coreProperties>
</file>