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Bold" panose="020B0604020202020204" charset="0"/>
      <p:regular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22" autoAdjust="0"/>
  </p:normalViewPr>
  <p:slideViewPr>
    <p:cSldViewPr>
      <p:cViewPr varScale="1">
        <p:scale>
          <a:sx n="60" d="100"/>
          <a:sy n="60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E5779-0576-48A6-8435-4DB1488136A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9FCC0-BD99-4BA9-80EB-F8806E808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448521" y="4354667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8100000">
            <a:off x="10586895" y="-4405449"/>
            <a:ext cx="7589194" cy="9537300"/>
            <a:chOff x="0" y="0"/>
            <a:chExt cx="1998800" cy="25118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98800" cy="2511882"/>
            </a:xfrm>
            <a:custGeom>
              <a:avLst/>
              <a:gdLst/>
              <a:ahLst/>
              <a:cxnLst/>
              <a:rect l="l" t="t" r="r" b="b"/>
              <a:pathLst>
                <a:path w="1998800" h="2511882">
                  <a:moveTo>
                    <a:pt x="0" y="0"/>
                  </a:moveTo>
                  <a:lnTo>
                    <a:pt x="1998800" y="0"/>
                  </a:lnTo>
                  <a:lnTo>
                    <a:pt x="1998800" y="2511882"/>
                  </a:lnTo>
                  <a:lnTo>
                    <a:pt x="0" y="251188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998800" cy="2549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8100000">
            <a:off x="7354922" y="6592423"/>
            <a:ext cx="9653057" cy="8824540"/>
            <a:chOff x="0" y="0"/>
            <a:chExt cx="2542369" cy="23241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42369" cy="2324159"/>
            </a:xfrm>
            <a:custGeom>
              <a:avLst/>
              <a:gdLst/>
              <a:ahLst/>
              <a:cxnLst/>
              <a:rect l="l" t="t" r="r" b="b"/>
              <a:pathLst>
                <a:path w="2542369" h="2324159">
                  <a:moveTo>
                    <a:pt x="0" y="0"/>
                  </a:moveTo>
                  <a:lnTo>
                    <a:pt x="2542369" y="0"/>
                  </a:lnTo>
                  <a:lnTo>
                    <a:pt x="2542369" y="2324159"/>
                  </a:lnTo>
                  <a:lnTo>
                    <a:pt x="0" y="2324159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42369" cy="2362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153267" y="3259138"/>
            <a:ext cx="6990733" cy="260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dirty="0">
                <a:solidFill>
                  <a:srgbClr val="004AAD"/>
                </a:solidFill>
                <a:latin typeface="Roboto Bold"/>
                <a:ea typeface="Roboto Bold"/>
                <a:cs typeface="Roboto Bold"/>
                <a:sym typeface="Roboto Bold"/>
              </a:rPr>
              <a:t>Deep</a:t>
            </a:r>
          </a:p>
          <a:p>
            <a:pPr algn="l">
              <a:lnSpc>
                <a:spcPts val="9999"/>
              </a:lnSpc>
            </a:pPr>
            <a:r>
              <a:rPr lang="en-US" sz="9999" dirty="0">
                <a:solidFill>
                  <a:srgbClr val="004AAD"/>
                </a:solidFill>
                <a:latin typeface="Roboto Bold"/>
                <a:ea typeface="Roboto Bold"/>
                <a:cs typeface="Roboto Bold"/>
                <a:sym typeface="Roboto Bold"/>
              </a:rPr>
              <a:t>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2263180"/>
            <a:ext cx="14308598" cy="7101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Train deep learning models with data preparation, splitting, and preprocessing.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forward propagation for predictions and backpropagation to adjust weights.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Tune hyperparameters like learning rate and batch size for optimization.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Ensure models generalize well to new data.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Effective training makes models robust and reliable for practical use.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9144" y="73014"/>
            <a:ext cx="15028678" cy="1423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Training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7505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2263180"/>
            <a:ext cx="14308598" cy="6201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Optimization algorithms adjust weights to minimize loss functions.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Gradient Descent and variants update weights based on error gradients.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Advanced algorithms (Adam, RMSprop, </a:t>
            </a:r>
            <a:r>
              <a:rPr lang="en-US" sz="3900" dirty="0" err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Adagrad</a:t>
            </a: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adapt learning rates for better convergence.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Selecting the right algorithm is crucial for efficient training.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Effective optimization ensures optimal model performance.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9144" y="73014"/>
            <a:ext cx="15028678" cy="1423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9701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2263180"/>
            <a:ext cx="14308598" cy="6201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Loss functions measure prediction accuracy and guide training.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Mean Squared Error (MSE) is used for regression; Cross-Entropy for classification.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choice of loss function impacts learning and generalization.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Proper loss functions minimize errors.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Effective loss functions improve model performance and prediction accuracy.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9144" y="73014"/>
            <a:ext cx="15028678" cy="1423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Loss Functions</a:t>
            </a:r>
          </a:p>
        </p:txBody>
      </p:sp>
    </p:spTree>
    <p:extLst>
      <p:ext uri="{BB962C8B-B14F-4D97-AF65-F5344CB8AC3E}">
        <p14:creationId xmlns:p14="http://schemas.microsoft.com/office/powerpoint/2010/main" val="23758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3199284"/>
            <a:ext cx="14308598" cy="4401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Regularization prevents overfitting by penalizing model complexity.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L1 and L2 regularization add penalties based on weight values.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Dropout promotes robustness by deactivating neurons randomly.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Batch Normalization improves training speed and stability.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techniques enhance model generalization and reliability.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9144" y="73014"/>
            <a:ext cx="15028678" cy="1423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Regularization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5243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3199284"/>
            <a:ext cx="14308598" cy="890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Popular frameworks: TensorFlow, </a:t>
            </a:r>
            <a:r>
              <a:rPr lang="en-US" sz="3900" dirty="0" err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Keras</a:t>
            </a: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3900" dirty="0" err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PyTorch</a:t>
            </a: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Caffe.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TensorFlow: Flexible, supports large-scale deployment.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Keras</a:t>
            </a: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User-friendly, high-level API for quick prototyping.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 err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PyTorch</a:t>
            </a: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Dynamic computation graph, easy to use.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Caffe: Efficient for model deployment.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9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9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9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9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9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39144" y="73014"/>
            <a:ext cx="15028678" cy="1423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Frameworks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201791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2623220"/>
            <a:ext cx="14308598" cy="6201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Image and video analysis: Face recognition, object detection, video classification.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Natural language processing: Machine translation, sentiment analysis, chatbots.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Healthcare: Disease diagnosis, medical imaging, drug discovery.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Autonomous vehicles: Navigation, object detection, decision-making.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Solves complex real-world problems across various domains.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9144" y="73014"/>
            <a:ext cx="15028678" cy="1423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Applications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894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2623220"/>
            <a:ext cx="14308598" cy="530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Challenges: Large datasets, high computational costs, model interpretability.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Solutions: Improve data efficiency, hardware, and explainable AI.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Future trends: Quantum computing, neuromorphic computing, transfer learning.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Ongoing research will advance the field and expand applications.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2879" y="92070"/>
            <a:ext cx="15388718" cy="1423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Challenges and Future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1639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9258300" cy="17259300"/>
            <a:chOff x="0" y="0"/>
            <a:chExt cx="2616079" cy="48768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079" cy="4876888"/>
            </a:xfrm>
            <a:custGeom>
              <a:avLst/>
              <a:gdLst/>
              <a:ahLst/>
              <a:cxnLst/>
              <a:rect l="l" t="t" r="r" b="b"/>
              <a:pathLst>
                <a:path w="2616079" h="4876888">
                  <a:moveTo>
                    <a:pt x="0" y="0"/>
                  </a:moveTo>
                  <a:lnTo>
                    <a:pt x="2616079" y="0"/>
                  </a:lnTo>
                  <a:lnTo>
                    <a:pt x="2616079" y="4876888"/>
                  </a:lnTo>
                  <a:lnTo>
                    <a:pt x="0" y="48768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16079" cy="4914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55168" y="654726"/>
            <a:ext cx="11254633" cy="108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000" dirty="0">
                <a:solidFill>
                  <a:srgbClr val="004AAD"/>
                </a:solidFill>
                <a:latin typeface="Roboto Bold"/>
                <a:ea typeface="Roboto Bold"/>
                <a:cs typeface="Roboto Bold"/>
                <a:sym typeface="Roboto Bold"/>
              </a:rPr>
              <a:t>Introduction</a:t>
            </a:r>
            <a:r>
              <a:rPr lang="en-US" sz="6000" dirty="0">
                <a:solidFill>
                  <a:srgbClr val="004AAD"/>
                </a:solidFill>
                <a:latin typeface="Roboto Bold"/>
                <a:ea typeface="Roboto Bold"/>
                <a:cs typeface="Roboto Bold"/>
                <a:sym typeface="Roboto Bold"/>
              </a:rPr>
              <a:t> to Deep Learning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5168" y="2399431"/>
            <a:ext cx="14689632" cy="56935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ts val="5586"/>
              </a:lnSpc>
              <a:buFont typeface="Arial" panose="020B0604020202020204" pitchFamily="34" charset="0"/>
              <a:buChar char="•"/>
            </a:pPr>
            <a:r>
              <a:rPr lang="en-US" sz="3990" dirty="0">
                <a:solidFill>
                  <a:srgbClr val="004A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Definition: Deep Learning is a subset of Machine Learning involving neural networks with many layers (deep neural networks).</a:t>
            </a:r>
          </a:p>
          <a:p>
            <a:pPr marL="571500" indent="-571500" algn="just">
              <a:lnSpc>
                <a:spcPts val="5586"/>
              </a:lnSpc>
              <a:buFont typeface="Arial" panose="020B0604020202020204" pitchFamily="34" charset="0"/>
              <a:buChar char="•"/>
            </a:pPr>
            <a:r>
              <a:rPr lang="en-US" sz="3990" dirty="0">
                <a:solidFill>
                  <a:srgbClr val="004A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Deep Learning can automatically discover necessary representations for feature detection or classification from raw data.</a:t>
            </a:r>
          </a:p>
          <a:p>
            <a:pPr marL="571500" indent="-571500" algn="just">
              <a:lnSpc>
                <a:spcPts val="5586"/>
              </a:lnSpc>
              <a:buFont typeface="Arial" panose="020B0604020202020204" pitchFamily="34" charset="0"/>
              <a:buChar char="•"/>
            </a:pPr>
            <a:r>
              <a:rPr lang="en-US" sz="3990" dirty="0">
                <a:solidFill>
                  <a:srgbClr val="004A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Effective in solving complex problems.</a:t>
            </a:r>
          </a:p>
          <a:p>
            <a:pPr marL="571500" indent="-571500" algn="just">
              <a:lnSpc>
                <a:spcPts val="5586"/>
              </a:lnSpc>
              <a:buFont typeface="Arial" panose="020B0604020202020204" pitchFamily="34" charset="0"/>
              <a:buChar char="•"/>
            </a:pPr>
            <a:r>
              <a:rPr lang="en-US" sz="3990" dirty="0">
                <a:solidFill>
                  <a:srgbClr val="004A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Applied in various fields such as image and speech recognition, natural language processing, and autonomous driving.</a:t>
            </a:r>
          </a:p>
          <a:p>
            <a:pPr algn="just">
              <a:lnSpc>
                <a:spcPts val="5586"/>
              </a:lnSpc>
            </a:pPr>
            <a:endParaRPr lang="en-US" sz="3990" dirty="0">
              <a:solidFill>
                <a:srgbClr val="004AA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2983260"/>
            <a:ext cx="14308598" cy="6201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Neural Networks are the foundation of Deep Learning.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Consist of interconnected neurons in input, hidden, and output layers.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Neurons process data using weights and biases.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Activation functions (e.g., Sigmoid, Tanh, </a:t>
            </a:r>
            <a:r>
              <a:rPr lang="en-US" sz="3900" dirty="0" err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ReLU</a:t>
            </a: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introduce non-linearity.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Mimic human brain processing to learn complex patterns and representations.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07296" y="88879"/>
            <a:ext cx="13065920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Neural Networks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2767236"/>
            <a:ext cx="14308598" cy="6201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Feedforward Neural Networks: Simple, used for classification tasks.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Convolutional Neural Networks (CNNs): Specialized for image data, recognizing spatial hierarchies.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Recurrent Neural Networks (RNNs): Handle sequential data, like time series or text.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Generative Adversarial Networks (GANs): Create new data samples.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Autoencoders: Used for data compression and denoising.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07296" y="88879"/>
            <a:ext cx="13065920" cy="142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Types of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121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2119164"/>
            <a:ext cx="14308598" cy="7101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Simplest form of neural networks.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Connections do not form cycles.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moves in one direction, from input to output.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Uses forward propagation to calculate outputs.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Uses backpropagation to adjust weights based on error rates.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Primarily used for straightforward tasks like basic image and speech recognition.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Foundational for understanding more complex architectures.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07296" y="88879"/>
            <a:ext cx="13065920" cy="142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Feedforward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5120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2119164"/>
            <a:ext cx="14308598" cy="7101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Designed for structured grid data (e.g., images).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Convolutional layers: Detect features (edges, textures, shapes).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Pooling layers: Reduce dimensionality.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Fully connected layers: Classify features.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Learn spatial hierarchies in data.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 in image recognition, object detection, and visual data applications.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accuracy and efficiency.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87216" y="-3"/>
            <a:ext cx="14308598" cy="1423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Convolutional Neural Networks (CNN)</a:t>
            </a:r>
          </a:p>
        </p:txBody>
      </p:sp>
    </p:spTree>
    <p:extLst>
      <p:ext uri="{BB962C8B-B14F-4D97-AF65-F5344CB8AC3E}">
        <p14:creationId xmlns:p14="http://schemas.microsoft.com/office/powerpoint/2010/main" val="374546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2623220"/>
            <a:ext cx="14308598" cy="6201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Ideal for sequence data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Maintains memory of previous inputs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Loops allow information to persist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LSTM (Long Short-Term Memory)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GRU (Gated Recurrent Unit)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 in language modeling, translation, and speech recognition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Excels in tasks where context and order are crucial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87216" y="-3"/>
            <a:ext cx="14308598" cy="1423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Recurrent Neural Networks (RNN)</a:t>
            </a:r>
          </a:p>
        </p:txBody>
      </p:sp>
    </p:spTree>
    <p:extLst>
      <p:ext uri="{BB962C8B-B14F-4D97-AF65-F5344CB8AC3E}">
        <p14:creationId xmlns:p14="http://schemas.microsoft.com/office/powerpoint/2010/main" val="267226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1904663"/>
            <a:ext cx="14308598" cy="8002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GANs: Consist of two neural networks—generator and discriminator.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Generator: Creates fake data samples.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Discriminator: Evaluates the authenticity of data samples.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Improves the generator's ability to produce realistic data and the discriminator's detection skills.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 in image generation, data augmentation, and creating realistic simulations.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Represents a major advancement in unsupervised learning and creative applications.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9144" y="73014"/>
            <a:ext cx="15028678" cy="1423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Generative Adversarial Networks (GAN)</a:t>
            </a:r>
          </a:p>
        </p:txBody>
      </p:sp>
    </p:spTree>
    <p:extLst>
      <p:ext uri="{BB962C8B-B14F-4D97-AF65-F5344CB8AC3E}">
        <p14:creationId xmlns:p14="http://schemas.microsoft.com/office/powerpoint/2010/main" val="29124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28435" y="-8228436"/>
            <a:ext cx="1831131" cy="18288000"/>
            <a:chOff x="0" y="0"/>
            <a:chExt cx="949103" cy="5218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103" cy="5218295"/>
            </a:xfrm>
            <a:custGeom>
              <a:avLst/>
              <a:gdLst/>
              <a:ahLst/>
              <a:cxnLst/>
              <a:rect l="l" t="t" r="r" b="b"/>
              <a:pathLst>
                <a:path w="949103" h="5218295">
                  <a:moveTo>
                    <a:pt x="0" y="0"/>
                  </a:moveTo>
                  <a:lnTo>
                    <a:pt x="949103" y="0"/>
                  </a:lnTo>
                  <a:lnTo>
                    <a:pt x="949103" y="5218295"/>
                  </a:lnTo>
                  <a:lnTo>
                    <a:pt x="0" y="5218295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49103" cy="5256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9699" y="2263180"/>
            <a:ext cx="14308598" cy="7101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Autoencoders are neural networks for unsupervised learning of efficient </a:t>
            </a:r>
            <a:r>
              <a:rPr lang="en-US" sz="3900" dirty="0" err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codings</a:t>
            </a: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Consist of an encoder that compresses input into a latent-space representation and a decoder that reconstructs the input.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Applications include data compression, denoising, and anomaly detection.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Uncover essential patterns and structures within data.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Valuable for feature learning and dimensionality reduction.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9144" y="73014"/>
            <a:ext cx="15028678" cy="1423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Autoencoders</a:t>
            </a:r>
          </a:p>
        </p:txBody>
      </p:sp>
    </p:spTree>
    <p:extLst>
      <p:ext uri="{BB962C8B-B14F-4D97-AF65-F5344CB8AC3E}">
        <p14:creationId xmlns:p14="http://schemas.microsoft.com/office/powerpoint/2010/main" val="206221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 Learning</Template>
  <TotalTime>157</TotalTime>
  <Words>873</Words>
  <Application>Microsoft Office PowerPoint</Application>
  <PresentationFormat>Custom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 Bold</vt:lpstr>
      <vt:lpstr>Calibri</vt:lpstr>
      <vt:lpstr>Roboto Condensed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</cp:revision>
  <dcterms:created xsi:type="dcterms:W3CDTF">2024-08-02T04:16:44Z</dcterms:created>
  <dcterms:modified xsi:type="dcterms:W3CDTF">2024-08-05T13:22:39Z</dcterms:modified>
  <dc:identifier>DAGLQ_qwi7M</dc:identifier>
</cp:coreProperties>
</file>