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8288000" cy="10287000"/>
  <p:notesSz cx="6858000" cy="9144000"/>
  <p:embeddedFontLst>
    <p:embeddedFont>
      <p:font typeface="Calibri" panose="020F0502020204030204" pitchFamily="34" charset="0"/>
      <p:regular r:id="rId35"/>
      <p:bold r:id="rId36"/>
      <p:italic r:id="rId37"/>
      <p:boldItalic r:id="rId38"/>
    </p:embeddedFont>
    <p:embeddedFont>
      <p:font typeface="Roboto" panose="02000000000000000000" pitchFamily="2" charset="0"/>
      <p:regular r:id="rId39"/>
      <p:bold r:id="rId40"/>
      <p:italic r:id="rId41"/>
      <p:boldItalic r:id="rId42"/>
    </p:embeddedFont>
    <p:embeddedFont>
      <p:font typeface="Roboto Bold" panose="02000000000000000000" charset="0"/>
      <p:regular r:id="rId43"/>
    </p:embeddedFont>
    <p:embeddedFont>
      <p:font typeface="Roboto Condensed" panose="02000000000000000000" pitchFamily="2" charset="0"/>
      <p:regular r:id="rId4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6" d="100"/>
          <a:sy n="56" d="100"/>
        </p:scale>
        <p:origin x="80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EE5779-0576-48A6-8435-4DB1488136A6}" type="datetimeFigureOut">
              <a:rPr lang="en-IN" smtClean="0"/>
              <a:t>18-07-2024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C9FCC0-BD99-4BA9-80EB-F8806E8087D3}" type="slidenum">
              <a:rPr lang="en-IN" smtClean="0"/>
              <a:t>‹#›</a:t>
            </a:fld>
            <a:endParaRPr lang="en-IN"/>
          </a:p>
        </p:txBody>
      </p:sp>
    </p:spTree>
    <p:extLst>
      <p:ext uri="{BB962C8B-B14F-4D97-AF65-F5344CB8AC3E}">
        <p14:creationId xmlns:p14="http://schemas.microsoft.com/office/powerpoint/2010/main" val="376574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EC9FCC0-BD99-4BA9-80EB-F8806E8087D3}" type="slidenum">
              <a:rPr lang="en-IN" smtClean="0"/>
              <a:t>29</a:t>
            </a:fld>
            <a:endParaRPr lang="en-IN"/>
          </a:p>
        </p:txBody>
      </p:sp>
    </p:spTree>
    <p:extLst>
      <p:ext uri="{BB962C8B-B14F-4D97-AF65-F5344CB8AC3E}">
        <p14:creationId xmlns:p14="http://schemas.microsoft.com/office/powerpoint/2010/main" val="324979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68586" y="3078163"/>
            <a:ext cx="787686" cy="2895720"/>
            <a:chOff x="0" y="0"/>
            <a:chExt cx="207456" cy="762659"/>
          </a:xfrm>
        </p:grpSpPr>
        <p:sp>
          <p:nvSpPr>
            <p:cNvPr id="3" name="Freeform 3"/>
            <p:cNvSpPr/>
            <p:nvPr/>
          </p:nvSpPr>
          <p:spPr>
            <a:xfrm>
              <a:off x="0" y="0"/>
              <a:ext cx="207456" cy="762659"/>
            </a:xfrm>
            <a:custGeom>
              <a:avLst/>
              <a:gdLst/>
              <a:ahLst/>
              <a:cxnLst/>
              <a:rect l="l" t="t" r="r" b="b"/>
              <a:pathLst>
                <a:path w="207456" h="762659">
                  <a:moveTo>
                    <a:pt x="0" y="0"/>
                  </a:moveTo>
                  <a:lnTo>
                    <a:pt x="207456" y="0"/>
                  </a:lnTo>
                  <a:lnTo>
                    <a:pt x="207456" y="762659"/>
                  </a:lnTo>
                  <a:lnTo>
                    <a:pt x="0" y="762659"/>
                  </a:lnTo>
                  <a:close/>
                </a:path>
              </a:pathLst>
            </a:custGeom>
            <a:solidFill>
              <a:srgbClr val="004AAD"/>
            </a:solidFill>
          </p:spPr>
        </p:sp>
        <p:sp>
          <p:nvSpPr>
            <p:cNvPr id="4" name="TextBox 4"/>
            <p:cNvSpPr txBox="1"/>
            <p:nvPr/>
          </p:nvSpPr>
          <p:spPr>
            <a:xfrm>
              <a:off x="0" y="-38100"/>
              <a:ext cx="207456" cy="800759"/>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700000">
            <a:off x="16448521" y="4354667"/>
            <a:ext cx="4998443" cy="4879738"/>
            <a:chOff x="0" y="0"/>
            <a:chExt cx="1316462" cy="1285198"/>
          </a:xfrm>
        </p:grpSpPr>
        <p:sp>
          <p:nvSpPr>
            <p:cNvPr id="6" name="Freeform 6"/>
            <p:cNvSpPr/>
            <p:nvPr/>
          </p:nvSpPr>
          <p:spPr>
            <a:xfrm>
              <a:off x="0" y="0"/>
              <a:ext cx="1316462" cy="1285198"/>
            </a:xfrm>
            <a:custGeom>
              <a:avLst/>
              <a:gdLst/>
              <a:ahLst/>
              <a:cxnLst/>
              <a:rect l="l" t="t" r="r" b="b"/>
              <a:pathLst>
                <a:path w="1316462" h="1285198">
                  <a:moveTo>
                    <a:pt x="0" y="0"/>
                  </a:moveTo>
                  <a:lnTo>
                    <a:pt x="1316462" y="0"/>
                  </a:lnTo>
                  <a:lnTo>
                    <a:pt x="1316462" y="1285198"/>
                  </a:lnTo>
                  <a:lnTo>
                    <a:pt x="0" y="1285198"/>
                  </a:lnTo>
                  <a:close/>
                </a:path>
              </a:pathLst>
            </a:custGeom>
            <a:solidFill>
              <a:srgbClr val="004AAD"/>
            </a:solidFill>
          </p:spPr>
        </p:sp>
        <p:sp>
          <p:nvSpPr>
            <p:cNvPr id="7" name="TextBox 7"/>
            <p:cNvSpPr txBox="1"/>
            <p:nvPr/>
          </p:nvSpPr>
          <p:spPr>
            <a:xfrm>
              <a:off x="0" y="-38100"/>
              <a:ext cx="1316462" cy="1323298"/>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rot="8100000">
            <a:off x="10586895" y="-4405449"/>
            <a:ext cx="7589194" cy="9537300"/>
            <a:chOff x="0" y="0"/>
            <a:chExt cx="1998800" cy="2511881"/>
          </a:xfrm>
        </p:grpSpPr>
        <p:sp>
          <p:nvSpPr>
            <p:cNvPr id="9" name="Freeform 9"/>
            <p:cNvSpPr/>
            <p:nvPr/>
          </p:nvSpPr>
          <p:spPr>
            <a:xfrm>
              <a:off x="0" y="0"/>
              <a:ext cx="1998800" cy="2511882"/>
            </a:xfrm>
            <a:custGeom>
              <a:avLst/>
              <a:gdLst/>
              <a:ahLst/>
              <a:cxnLst/>
              <a:rect l="l" t="t" r="r" b="b"/>
              <a:pathLst>
                <a:path w="1998800" h="2511882">
                  <a:moveTo>
                    <a:pt x="0" y="0"/>
                  </a:moveTo>
                  <a:lnTo>
                    <a:pt x="1998800" y="0"/>
                  </a:lnTo>
                  <a:lnTo>
                    <a:pt x="1998800" y="2511882"/>
                  </a:lnTo>
                  <a:lnTo>
                    <a:pt x="0" y="2511882"/>
                  </a:lnTo>
                  <a:close/>
                </a:path>
              </a:pathLst>
            </a:custGeom>
            <a:solidFill>
              <a:srgbClr val="004AAD"/>
            </a:solidFill>
          </p:spPr>
        </p:sp>
        <p:sp>
          <p:nvSpPr>
            <p:cNvPr id="10" name="TextBox 10"/>
            <p:cNvSpPr txBox="1"/>
            <p:nvPr/>
          </p:nvSpPr>
          <p:spPr>
            <a:xfrm>
              <a:off x="0" y="-38100"/>
              <a:ext cx="1998800" cy="2549981"/>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rot="8100000">
            <a:off x="7354922" y="6592423"/>
            <a:ext cx="9653057" cy="8824540"/>
            <a:chOff x="0" y="0"/>
            <a:chExt cx="2542369" cy="2324159"/>
          </a:xfrm>
        </p:grpSpPr>
        <p:sp>
          <p:nvSpPr>
            <p:cNvPr id="12" name="Freeform 12"/>
            <p:cNvSpPr/>
            <p:nvPr/>
          </p:nvSpPr>
          <p:spPr>
            <a:xfrm>
              <a:off x="0" y="0"/>
              <a:ext cx="2542369" cy="2324159"/>
            </a:xfrm>
            <a:custGeom>
              <a:avLst/>
              <a:gdLst/>
              <a:ahLst/>
              <a:cxnLst/>
              <a:rect l="l" t="t" r="r" b="b"/>
              <a:pathLst>
                <a:path w="2542369" h="2324159">
                  <a:moveTo>
                    <a:pt x="0" y="0"/>
                  </a:moveTo>
                  <a:lnTo>
                    <a:pt x="2542369" y="0"/>
                  </a:lnTo>
                  <a:lnTo>
                    <a:pt x="2542369" y="2324159"/>
                  </a:lnTo>
                  <a:lnTo>
                    <a:pt x="0" y="2324159"/>
                  </a:lnTo>
                  <a:close/>
                </a:path>
              </a:pathLst>
            </a:custGeom>
            <a:solidFill>
              <a:srgbClr val="004AAD"/>
            </a:solidFill>
          </p:spPr>
        </p:sp>
        <p:sp>
          <p:nvSpPr>
            <p:cNvPr id="13" name="TextBox 13"/>
            <p:cNvSpPr txBox="1"/>
            <p:nvPr/>
          </p:nvSpPr>
          <p:spPr>
            <a:xfrm>
              <a:off x="0" y="-38100"/>
              <a:ext cx="2542369" cy="2362259"/>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2153267" y="3259138"/>
            <a:ext cx="6990733" cy="2606674"/>
          </a:xfrm>
          <a:prstGeom prst="rect">
            <a:avLst/>
          </a:prstGeom>
        </p:spPr>
        <p:txBody>
          <a:bodyPr lIns="0" tIns="0" rIns="0" bIns="0" rtlCol="0" anchor="t">
            <a:spAutoFit/>
          </a:bodyPr>
          <a:lstStyle/>
          <a:p>
            <a:pPr algn="l">
              <a:lnSpc>
                <a:spcPts val="9999"/>
              </a:lnSpc>
            </a:pPr>
            <a:r>
              <a:rPr lang="en-US" sz="9999">
                <a:solidFill>
                  <a:srgbClr val="004AAD"/>
                </a:solidFill>
                <a:latin typeface="Roboto Bold"/>
                <a:ea typeface="Roboto Bold"/>
                <a:cs typeface="Roboto Bold"/>
                <a:sym typeface="Roboto Bold"/>
              </a:rPr>
              <a:t>Machine</a:t>
            </a:r>
          </a:p>
          <a:p>
            <a:pPr algn="l">
              <a:lnSpc>
                <a:spcPts val="9999"/>
              </a:lnSpc>
            </a:pPr>
            <a:r>
              <a:rPr lang="en-US" sz="9999">
                <a:solidFill>
                  <a:srgbClr val="004AAD"/>
                </a:solidFill>
                <a:latin typeface="Roboto Bold"/>
                <a:ea typeface="Roboto Bold"/>
                <a:cs typeface="Roboto Bold"/>
                <a:sym typeface="Roboto Bold"/>
              </a:rPr>
              <a:t>Learning</a:t>
            </a: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7464563" y="-7655128"/>
            <a:ext cx="3358875" cy="18467541"/>
            <a:chOff x="0" y="0"/>
            <a:chExt cx="949103" cy="5218296"/>
          </a:xfrm>
        </p:grpSpPr>
        <p:sp>
          <p:nvSpPr>
            <p:cNvPr id="3" name="Freeform 3"/>
            <p:cNvSpPr/>
            <p:nvPr/>
          </p:nvSpPr>
          <p:spPr>
            <a:xfrm>
              <a:off x="0" y="0"/>
              <a:ext cx="949103" cy="5218295"/>
            </a:xfrm>
            <a:custGeom>
              <a:avLst/>
              <a:gdLst/>
              <a:ahLst/>
              <a:cxnLst/>
              <a:rect l="l" t="t" r="r" b="b"/>
              <a:pathLst>
                <a:path w="949103" h="5218295">
                  <a:moveTo>
                    <a:pt x="0" y="0"/>
                  </a:moveTo>
                  <a:lnTo>
                    <a:pt x="949103" y="0"/>
                  </a:lnTo>
                  <a:lnTo>
                    <a:pt x="949103" y="5218295"/>
                  </a:lnTo>
                  <a:lnTo>
                    <a:pt x="0" y="5218295"/>
                  </a:lnTo>
                  <a:close/>
                </a:path>
              </a:pathLst>
            </a:custGeom>
            <a:solidFill>
              <a:srgbClr val="000000">
                <a:alpha val="44706"/>
              </a:srgbClr>
            </a:solidFill>
          </p:spPr>
        </p:sp>
        <p:sp>
          <p:nvSpPr>
            <p:cNvPr id="4" name="TextBox 4"/>
            <p:cNvSpPr txBox="1"/>
            <p:nvPr/>
          </p:nvSpPr>
          <p:spPr>
            <a:xfrm>
              <a:off x="0" y="-38100"/>
              <a:ext cx="949103" cy="5256396"/>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973283" y="4319125"/>
            <a:ext cx="13119538" cy="4557882"/>
          </a:xfrm>
          <a:prstGeom prst="rect">
            <a:avLst/>
          </a:prstGeom>
        </p:spPr>
        <p:txBody>
          <a:bodyPr lIns="0" tIns="0" rIns="0" bIns="0" rtlCol="0" anchor="t">
            <a:spAutoFit/>
          </a:bodyPr>
          <a:lstStyle/>
          <a:p>
            <a:pPr algn="just">
              <a:lnSpc>
                <a:spcPts val="6028"/>
              </a:lnSpc>
              <a:spcBef>
                <a:spcPct val="0"/>
              </a:spcBef>
            </a:pPr>
            <a:r>
              <a:rPr lang="en-US" sz="4305">
                <a:solidFill>
                  <a:srgbClr val="FFFFFF"/>
                </a:solidFill>
                <a:latin typeface="Roboto Condensed"/>
                <a:ea typeface="Roboto Condensed"/>
                <a:cs typeface="Roboto Condensed"/>
                <a:sym typeface="Roboto Condensed"/>
              </a:rPr>
              <a:t>Regression is a method used to predict continuous outcomes, like a number. It finds the relationship between input variables to make predictions. For example, it can predict the price of a house based on its size, location, and number of rooms. This helps in forecasting and analyzing trends.</a:t>
            </a:r>
          </a:p>
        </p:txBody>
      </p:sp>
      <p:sp>
        <p:nvSpPr>
          <p:cNvPr id="6" name="TextBox 6"/>
          <p:cNvSpPr txBox="1"/>
          <p:nvPr/>
        </p:nvSpPr>
        <p:spPr>
          <a:xfrm>
            <a:off x="6192139" y="633102"/>
            <a:ext cx="5903723" cy="705471"/>
          </a:xfrm>
          <a:prstGeom prst="rect">
            <a:avLst/>
          </a:prstGeom>
        </p:spPr>
        <p:txBody>
          <a:bodyPr lIns="0" tIns="0" rIns="0" bIns="0" rtlCol="0" anchor="t">
            <a:spAutoFit/>
          </a:bodyPr>
          <a:lstStyle/>
          <a:p>
            <a:pPr algn="ctr">
              <a:lnSpc>
                <a:spcPts val="5693"/>
              </a:lnSpc>
            </a:pPr>
            <a:r>
              <a:rPr lang="en-US" sz="4066">
                <a:solidFill>
                  <a:srgbClr val="FFFFFF"/>
                </a:solidFill>
                <a:latin typeface="Roboto Bold"/>
                <a:ea typeface="Roboto Bold"/>
                <a:cs typeface="Roboto Bold"/>
                <a:sym typeface="Roboto Bold"/>
              </a:rPr>
              <a:t>Supervised Learning</a:t>
            </a:r>
          </a:p>
        </p:txBody>
      </p:sp>
      <p:sp>
        <p:nvSpPr>
          <p:cNvPr id="7" name="TextBox 7"/>
          <p:cNvSpPr txBox="1"/>
          <p:nvPr/>
        </p:nvSpPr>
        <p:spPr>
          <a:xfrm>
            <a:off x="-89771" y="1705505"/>
            <a:ext cx="18377771" cy="1552575"/>
          </a:xfrm>
          <a:prstGeom prst="rect">
            <a:avLst/>
          </a:prstGeom>
        </p:spPr>
        <p:txBody>
          <a:bodyPr lIns="0" tIns="0" rIns="0" bIns="0" rtlCol="0" anchor="t">
            <a:spAutoFit/>
          </a:bodyPr>
          <a:lstStyle/>
          <a:p>
            <a:pPr algn="ctr">
              <a:lnSpc>
                <a:spcPts val="12599"/>
              </a:lnSpc>
            </a:pPr>
            <a:r>
              <a:rPr lang="en-US" sz="9000">
                <a:solidFill>
                  <a:srgbClr val="FFFFFF"/>
                </a:solidFill>
                <a:latin typeface="Roboto Bold"/>
                <a:ea typeface="Roboto Bold"/>
                <a:cs typeface="Roboto Bold"/>
                <a:sym typeface="Roboto Bold"/>
              </a:rPr>
              <a:t>Regression</a:t>
            </a: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7464563" y="-7655128"/>
            <a:ext cx="3358875" cy="18467541"/>
            <a:chOff x="0" y="0"/>
            <a:chExt cx="949103" cy="5218296"/>
          </a:xfrm>
        </p:grpSpPr>
        <p:sp>
          <p:nvSpPr>
            <p:cNvPr id="3" name="Freeform 3"/>
            <p:cNvSpPr/>
            <p:nvPr/>
          </p:nvSpPr>
          <p:spPr>
            <a:xfrm>
              <a:off x="0" y="0"/>
              <a:ext cx="949103" cy="5218295"/>
            </a:xfrm>
            <a:custGeom>
              <a:avLst/>
              <a:gdLst/>
              <a:ahLst/>
              <a:cxnLst/>
              <a:rect l="l" t="t" r="r" b="b"/>
              <a:pathLst>
                <a:path w="949103" h="5218295">
                  <a:moveTo>
                    <a:pt x="0" y="0"/>
                  </a:moveTo>
                  <a:lnTo>
                    <a:pt x="949103" y="0"/>
                  </a:lnTo>
                  <a:lnTo>
                    <a:pt x="949103" y="5218295"/>
                  </a:lnTo>
                  <a:lnTo>
                    <a:pt x="0" y="5218295"/>
                  </a:lnTo>
                  <a:close/>
                </a:path>
              </a:pathLst>
            </a:custGeom>
            <a:solidFill>
              <a:srgbClr val="000000">
                <a:alpha val="44706"/>
              </a:srgbClr>
            </a:solidFill>
          </p:spPr>
        </p:sp>
        <p:sp>
          <p:nvSpPr>
            <p:cNvPr id="4" name="TextBox 4"/>
            <p:cNvSpPr txBox="1"/>
            <p:nvPr/>
          </p:nvSpPr>
          <p:spPr>
            <a:xfrm>
              <a:off x="0" y="-38100"/>
              <a:ext cx="949103" cy="5256396"/>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684375" y="3947038"/>
            <a:ext cx="14021296" cy="4864617"/>
          </a:xfrm>
          <a:prstGeom prst="rect">
            <a:avLst/>
          </a:prstGeom>
        </p:spPr>
        <p:txBody>
          <a:bodyPr lIns="0" tIns="0" rIns="0" bIns="0" rtlCol="0" anchor="t">
            <a:spAutoFit/>
          </a:bodyPr>
          <a:lstStyle/>
          <a:p>
            <a:pPr algn="just">
              <a:lnSpc>
                <a:spcPts val="6442"/>
              </a:lnSpc>
              <a:spcBef>
                <a:spcPct val="0"/>
              </a:spcBef>
            </a:pPr>
            <a:r>
              <a:rPr lang="en-US" sz="4601">
                <a:solidFill>
                  <a:srgbClr val="FFFFFF"/>
                </a:solidFill>
                <a:latin typeface="Roboto Condensed"/>
                <a:ea typeface="Roboto Condensed"/>
                <a:cs typeface="Roboto Condensed"/>
                <a:sym typeface="Roboto Condensed"/>
              </a:rPr>
              <a:t>Linear Regression is a method that predicts outcomes using a straight line. It shows the relationship between one dependent variable and one or more independent variables. For example, it can predict house prices based on square footage and the number of rooms by drawing a line that best fits the data points.</a:t>
            </a:r>
          </a:p>
        </p:txBody>
      </p:sp>
      <p:sp>
        <p:nvSpPr>
          <p:cNvPr id="6" name="TextBox 6"/>
          <p:cNvSpPr txBox="1"/>
          <p:nvPr/>
        </p:nvSpPr>
        <p:spPr>
          <a:xfrm>
            <a:off x="6147253" y="66584"/>
            <a:ext cx="5903723" cy="705471"/>
          </a:xfrm>
          <a:prstGeom prst="rect">
            <a:avLst/>
          </a:prstGeom>
        </p:spPr>
        <p:txBody>
          <a:bodyPr lIns="0" tIns="0" rIns="0" bIns="0" rtlCol="0" anchor="t">
            <a:spAutoFit/>
          </a:bodyPr>
          <a:lstStyle/>
          <a:p>
            <a:pPr algn="ctr">
              <a:lnSpc>
                <a:spcPts val="5693"/>
              </a:lnSpc>
            </a:pPr>
            <a:r>
              <a:rPr lang="en-US" sz="4066">
                <a:solidFill>
                  <a:srgbClr val="FFFFFF"/>
                </a:solidFill>
                <a:latin typeface="Roboto Bold"/>
                <a:ea typeface="Roboto Bold"/>
                <a:cs typeface="Roboto Bold"/>
                <a:sym typeface="Roboto Bold"/>
              </a:rPr>
              <a:t>Supervised Learning</a:t>
            </a:r>
          </a:p>
        </p:txBody>
      </p:sp>
      <p:sp>
        <p:nvSpPr>
          <p:cNvPr id="7" name="TextBox 7"/>
          <p:cNvSpPr txBox="1"/>
          <p:nvPr/>
        </p:nvSpPr>
        <p:spPr>
          <a:xfrm>
            <a:off x="-89771" y="1705505"/>
            <a:ext cx="18377771" cy="1552575"/>
          </a:xfrm>
          <a:prstGeom prst="rect">
            <a:avLst/>
          </a:prstGeom>
        </p:spPr>
        <p:txBody>
          <a:bodyPr lIns="0" tIns="0" rIns="0" bIns="0" rtlCol="0" anchor="t">
            <a:spAutoFit/>
          </a:bodyPr>
          <a:lstStyle/>
          <a:p>
            <a:pPr algn="ctr">
              <a:lnSpc>
                <a:spcPts val="12599"/>
              </a:lnSpc>
            </a:pPr>
            <a:r>
              <a:rPr lang="en-US" sz="9000">
                <a:solidFill>
                  <a:srgbClr val="FFFFFF"/>
                </a:solidFill>
                <a:latin typeface="Roboto Bold"/>
                <a:ea typeface="Roboto Bold"/>
                <a:cs typeface="Roboto Bold"/>
                <a:sym typeface="Roboto Bold"/>
              </a:rPr>
              <a:t>Linear Regression</a:t>
            </a:r>
          </a:p>
        </p:txBody>
      </p:sp>
      <p:sp>
        <p:nvSpPr>
          <p:cNvPr id="8" name="TextBox 8"/>
          <p:cNvSpPr txBox="1"/>
          <p:nvPr/>
        </p:nvSpPr>
        <p:spPr>
          <a:xfrm>
            <a:off x="5104079" y="954903"/>
            <a:ext cx="7990072" cy="672528"/>
          </a:xfrm>
          <a:prstGeom prst="rect">
            <a:avLst/>
          </a:prstGeom>
        </p:spPr>
        <p:txBody>
          <a:bodyPr lIns="0" tIns="0" rIns="0" bIns="0" rtlCol="0" anchor="t">
            <a:spAutoFit/>
          </a:bodyPr>
          <a:lstStyle/>
          <a:p>
            <a:pPr algn="ctr">
              <a:lnSpc>
                <a:spcPts val="5478"/>
              </a:lnSpc>
            </a:pPr>
            <a:r>
              <a:rPr lang="en-US" sz="3912">
                <a:solidFill>
                  <a:srgbClr val="FFFFFF"/>
                </a:solidFill>
                <a:latin typeface="Roboto Bold"/>
                <a:ea typeface="Roboto Bold"/>
                <a:cs typeface="Roboto Bold"/>
                <a:sym typeface="Roboto Bold"/>
              </a:rPr>
              <a:t>Regression</a:t>
            </a: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7464563" y="-7655128"/>
            <a:ext cx="3358875" cy="18467541"/>
            <a:chOff x="0" y="0"/>
            <a:chExt cx="949103" cy="5218296"/>
          </a:xfrm>
        </p:grpSpPr>
        <p:sp>
          <p:nvSpPr>
            <p:cNvPr id="3" name="Freeform 3"/>
            <p:cNvSpPr/>
            <p:nvPr/>
          </p:nvSpPr>
          <p:spPr>
            <a:xfrm>
              <a:off x="0" y="0"/>
              <a:ext cx="949103" cy="5218295"/>
            </a:xfrm>
            <a:custGeom>
              <a:avLst/>
              <a:gdLst/>
              <a:ahLst/>
              <a:cxnLst/>
              <a:rect l="l" t="t" r="r" b="b"/>
              <a:pathLst>
                <a:path w="949103" h="5218295">
                  <a:moveTo>
                    <a:pt x="0" y="0"/>
                  </a:moveTo>
                  <a:lnTo>
                    <a:pt x="949103" y="0"/>
                  </a:lnTo>
                  <a:lnTo>
                    <a:pt x="949103" y="5218295"/>
                  </a:lnTo>
                  <a:lnTo>
                    <a:pt x="0" y="5218295"/>
                  </a:lnTo>
                  <a:close/>
                </a:path>
              </a:pathLst>
            </a:custGeom>
            <a:solidFill>
              <a:srgbClr val="000000">
                <a:alpha val="44706"/>
              </a:srgbClr>
            </a:solidFill>
          </p:spPr>
        </p:sp>
        <p:sp>
          <p:nvSpPr>
            <p:cNvPr id="4" name="TextBox 4"/>
            <p:cNvSpPr txBox="1"/>
            <p:nvPr/>
          </p:nvSpPr>
          <p:spPr>
            <a:xfrm>
              <a:off x="0" y="-38100"/>
              <a:ext cx="949103" cy="5256396"/>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3105172" y="3724805"/>
            <a:ext cx="12965763" cy="5244964"/>
          </a:xfrm>
          <a:prstGeom prst="rect">
            <a:avLst/>
          </a:prstGeom>
        </p:spPr>
        <p:txBody>
          <a:bodyPr lIns="0" tIns="0" rIns="0" bIns="0" rtlCol="0" anchor="t">
            <a:spAutoFit/>
          </a:bodyPr>
          <a:lstStyle/>
          <a:p>
            <a:pPr algn="just">
              <a:lnSpc>
                <a:spcPts val="5957"/>
              </a:lnSpc>
              <a:spcBef>
                <a:spcPct val="0"/>
              </a:spcBef>
            </a:pPr>
            <a:r>
              <a:rPr lang="en-US" sz="4255">
                <a:solidFill>
                  <a:srgbClr val="FFFFFF"/>
                </a:solidFill>
                <a:latin typeface="Roboto Condensed"/>
                <a:ea typeface="Roboto Condensed"/>
                <a:cs typeface="Roboto Condensed"/>
                <a:sym typeface="Roboto Condensed"/>
              </a:rPr>
              <a:t>Regression Trees are like making a flowchart to predict numbers, like prices. Each step in the flowchart asks questions about features, like how old the car is or how many miles it has driven. Based on the answers, it predicts the price at the end. For example, it can estimate car prices by asking these questions and following the branches to a final prediction.</a:t>
            </a:r>
          </a:p>
        </p:txBody>
      </p:sp>
      <p:sp>
        <p:nvSpPr>
          <p:cNvPr id="6" name="TextBox 6"/>
          <p:cNvSpPr txBox="1"/>
          <p:nvPr/>
        </p:nvSpPr>
        <p:spPr>
          <a:xfrm>
            <a:off x="6192139" y="85916"/>
            <a:ext cx="5903723" cy="705471"/>
          </a:xfrm>
          <a:prstGeom prst="rect">
            <a:avLst/>
          </a:prstGeom>
        </p:spPr>
        <p:txBody>
          <a:bodyPr lIns="0" tIns="0" rIns="0" bIns="0" rtlCol="0" anchor="t">
            <a:spAutoFit/>
          </a:bodyPr>
          <a:lstStyle/>
          <a:p>
            <a:pPr algn="ctr">
              <a:lnSpc>
                <a:spcPts val="5693"/>
              </a:lnSpc>
            </a:pPr>
            <a:r>
              <a:rPr lang="en-US" sz="4066">
                <a:solidFill>
                  <a:srgbClr val="FFFFFF"/>
                </a:solidFill>
                <a:latin typeface="Roboto Bold"/>
                <a:ea typeface="Roboto Bold"/>
                <a:cs typeface="Roboto Bold"/>
                <a:sym typeface="Roboto Bold"/>
              </a:rPr>
              <a:t>Supervised Learning</a:t>
            </a:r>
          </a:p>
        </p:txBody>
      </p:sp>
      <p:sp>
        <p:nvSpPr>
          <p:cNvPr id="7" name="TextBox 7"/>
          <p:cNvSpPr txBox="1"/>
          <p:nvPr/>
        </p:nvSpPr>
        <p:spPr>
          <a:xfrm>
            <a:off x="-89771" y="1705505"/>
            <a:ext cx="18377771" cy="1552575"/>
          </a:xfrm>
          <a:prstGeom prst="rect">
            <a:avLst/>
          </a:prstGeom>
        </p:spPr>
        <p:txBody>
          <a:bodyPr lIns="0" tIns="0" rIns="0" bIns="0" rtlCol="0" anchor="t">
            <a:spAutoFit/>
          </a:bodyPr>
          <a:lstStyle/>
          <a:p>
            <a:pPr algn="ctr">
              <a:lnSpc>
                <a:spcPts val="12599"/>
              </a:lnSpc>
            </a:pPr>
            <a:r>
              <a:rPr lang="en-US" sz="9000">
                <a:solidFill>
                  <a:srgbClr val="FFFFFF"/>
                </a:solidFill>
                <a:latin typeface="Roboto Bold"/>
                <a:ea typeface="Roboto Bold"/>
                <a:cs typeface="Roboto Bold"/>
                <a:sym typeface="Roboto Bold"/>
              </a:rPr>
              <a:t>Regression Trees</a:t>
            </a:r>
          </a:p>
        </p:txBody>
      </p:sp>
      <p:sp>
        <p:nvSpPr>
          <p:cNvPr id="8" name="TextBox 8"/>
          <p:cNvSpPr txBox="1"/>
          <p:nvPr/>
        </p:nvSpPr>
        <p:spPr>
          <a:xfrm>
            <a:off x="5104079" y="954903"/>
            <a:ext cx="7990072" cy="672528"/>
          </a:xfrm>
          <a:prstGeom prst="rect">
            <a:avLst/>
          </a:prstGeom>
        </p:spPr>
        <p:txBody>
          <a:bodyPr lIns="0" tIns="0" rIns="0" bIns="0" rtlCol="0" anchor="t">
            <a:spAutoFit/>
          </a:bodyPr>
          <a:lstStyle/>
          <a:p>
            <a:pPr algn="ctr">
              <a:lnSpc>
                <a:spcPts val="5478"/>
              </a:lnSpc>
            </a:pPr>
            <a:r>
              <a:rPr lang="en-US" sz="3912">
                <a:solidFill>
                  <a:srgbClr val="FFFFFF"/>
                </a:solidFill>
                <a:latin typeface="Roboto Bold"/>
                <a:ea typeface="Roboto Bold"/>
                <a:cs typeface="Roboto Bold"/>
                <a:sym typeface="Roboto Bold"/>
              </a:rPr>
              <a:t>Regression</a:t>
            </a: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7464563" y="-7655128"/>
            <a:ext cx="3358875" cy="18467541"/>
            <a:chOff x="0" y="0"/>
            <a:chExt cx="949103" cy="5218296"/>
          </a:xfrm>
        </p:grpSpPr>
        <p:sp>
          <p:nvSpPr>
            <p:cNvPr id="3" name="Freeform 3"/>
            <p:cNvSpPr/>
            <p:nvPr/>
          </p:nvSpPr>
          <p:spPr>
            <a:xfrm>
              <a:off x="0" y="0"/>
              <a:ext cx="949103" cy="5218295"/>
            </a:xfrm>
            <a:custGeom>
              <a:avLst/>
              <a:gdLst/>
              <a:ahLst/>
              <a:cxnLst/>
              <a:rect l="l" t="t" r="r" b="b"/>
              <a:pathLst>
                <a:path w="949103" h="5218295">
                  <a:moveTo>
                    <a:pt x="0" y="0"/>
                  </a:moveTo>
                  <a:lnTo>
                    <a:pt x="949103" y="0"/>
                  </a:lnTo>
                  <a:lnTo>
                    <a:pt x="949103" y="5218295"/>
                  </a:lnTo>
                  <a:lnTo>
                    <a:pt x="0" y="5218295"/>
                  </a:lnTo>
                  <a:close/>
                </a:path>
              </a:pathLst>
            </a:custGeom>
            <a:solidFill>
              <a:srgbClr val="000000">
                <a:alpha val="44706"/>
              </a:srgbClr>
            </a:solidFill>
          </p:spPr>
        </p:sp>
        <p:sp>
          <p:nvSpPr>
            <p:cNvPr id="4" name="TextBox 4"/>
            <p:cNvSpPr txBox="1"/>
            <p:nvPr/>
          </p:nvSpPr>
          <p:spPr>
            <a:xfrm>
              <a:off x="0" y="-38100"/>
              <a:ext cx="949103" cy="5256396"/>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325977" y="4007309"/>
            <a:ext cx="14183026" cy="5007837"/>
          </a:xfrm>
          <a:prstGeom prst="rect">
            <a:avLst/>
          </a:prstGeom>
        </p:spPr>
        <p:txBody>
          <a:bodyPr lIns="0" tIns="0" rIns="0" bIns="0" rtlCol="0" anchor="t">
            <a:spAutoFit/>
          </a:bodyPr>
          <a:lstStyle/>
          <a:p>
            <a:pPr algn="just">
              <a:lnSpc>
                <a:spcPts val="5714"/>
              </a:lnSpc>
              <a:spcBef>
                <a:spcPct val="0"/>
              </a:spcBef>
            </a:pPr>
            <a:r>
              <a:rPr lang="en-US" sz="4081">
                <a:solidFill>
                  <a:srgbClr val="FFFFFF"/>
                </a:solidFill>
                <a:latin typeface="Roboto Condensed"/>
                <a:ea typeface="Roboto Condensed"/>
                <a:cs typeface="Roboto Condensed"/>
                <a:sym typeface="Roboto Condensed"/>
              </a:rPr>
              <a:t>Non-Linear Regression is like fitting a curve to predict outcomes that don't follow a straight line. Instead of using a simple line, it uses curves to capture more complex relationships between variables. For example, it can model how a population grows over time, where the growth isn't steady but changes in a more curved pattern. It's useful when things change in more complicated ways than just going up or down in a straight line.</a:t>
            </a:r>
          </a:p>
        </p:txBody>
      </p:sp>
      <p:sp>
        <p:nvSpPr>
          <p:cNvPr id="6" name="TextBox 6"/>
          <p:cNvSpPr txBox="1"/>
          <p:nvPr/>
        </p:nvSpPr>
        <p:spPr>
          <a:xfrm>
            <a:off x="6147253" y="107803"/>
            <a:ext cx="5903723" cy="705471"/>
          </a:xfrm>
          <a:prstGeom prst="rect">
            <a:avLst/>
          </a:prstGeom>
        </p:spPr>
        <p:txBody>
          <a:bodyPr lIns="0" tIns="0" rIns="0" bIns="0" rtlCol="0" anchor="t">
            <a:spAutoFit/>
          </a:bodyPr>
          <a:lstStyle/>
          <a:p>
            <a:pPr algn="ctr">
              <a:lnSpc>
                <a:spcPts val="5693"/>
              </a:lnSpc>
            </a:pPr>
            <a:r>
              <a:rPr lang="en-US" sz="4066">
                <a:solidFill>
                  <a:srgbClr val="FFFFFF"/>
                </a:solidFill>
                <a:latin typeface="Roboto Bold"/>
                <a:ea typeface="Roboto Bold"/>
                <a:cs typeface="Roboto Bold"/>
                <a:sym typeface="Roboto Bold"/>
              </a:rPr>
              <a:t>Supervised Learning</a:t>
            </a:r>
          </a:p>
        </p:txBody>
      </p:sp>
      <p:sp>
        <p:nvSpPr>
          <p:cNvPr id="7" name="TextBox 7"/>
          <p:cNvSpPr txBox="1"/>
          <p:nvPr/>
        </p:nvSpPr>
        <p:spPr>
          <a:xfrm>
            <a:off x="-89771" y="1705505"/>
            <a:ext cx="18377771" cy="1552575"/>
          </a:xfrm>
          <a:prstGeom prst="rect">
            <a:avLst/>
          </a:prstGeom>
        </p:spPr>
        <p:txBody>
          <a:bodyPr lIns="0" tIns="0" rIns="0" bIns="0" rtlCol="0" anchor="t">
            <a:spAutoFit/>
          </a:bodyPr>
          <a:lstStyle/>
          <a:p>
            <a:pPr algn="ctr">
              <a:lnSpc>
                <a:spcPts val="12599"/>
              </a:lnSpc>
            </a:pPr>
            <a:r>
              <a:rPr lang="en-US" sz="9000">
                <a:solidFill>
                  <a:srgbClr val="FFFFFF"/>
                </a:solidFill>
                <a:latin typeface="Roboto Bold"/>
                <a:ea typeface="Roboto Bold"/>
                <a:cs typeface="Roboto Bold"/>
                <a:sym typeface="Roboto Bold"/>
              </a:rPr>
              <a:t>Non-Linear Regression</a:t>
            </a:r>
          </a:p>
        </p:txBody>
      </p:sp>
      <p:sp>
        <p:nvSpPr>
          <p:cNvPr id="8" name="TextBox 8"/>
          <p:cNvSpPr txBox="1"/>
          <p:nvPr/>
        </p:nvSpPr>
        <p:spPr>
          <a:xfrm>
            <a:off x="5104079" y="954903"/>
            <a:ext cx="7990072" cy="672528"/>
          </a:xfrm>
          <a:prstGeom prst="rect">
            <a:avLst/>
          </a:prstGeom>
        </p:spPr>
        <p:txBody>
          <a:bodyPr lIns="0" tIns="0" rIns="0" bIns="0" rtlCol="0" anchor="t">
            <a:spAutoFit/>
          </a:bodyPr>
          <a:lstStyle/>
          <a:p>
            <a:pPr algn="ctr">
              <a:lnSpc>
                <a:spcPts val="5478"/>
              </a:lnSpc>
            </a:pPr>
            <a:r>
              <a:rPr lang="en-US" sz="3912">
                <a:solidFill>
                  <a:srgbClr val="FFFFFF"/>
                </a:solidFill>
                <a:latin typeface="Roboto Bold"/>
                <a:ea typeface="Roboto Bold"/>
                <a:cs typeface="Roboto Bold"/>
                <a:sym typeface="Roboto Bold"/>
              </a:rPr>
              <a:t>Regression</a:t>
            </a: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7464563" y="-7655128"/>
            <a:ext cx="3358875" cy="18467541"/>
            <a:chOff x="0" y="0"/>
            <a:chExt cx="949103" cy="5218296"/>
          </a:xfrm>
        </p:grpSpPr>
        <p:sp>
          <p:nvSpPr>
            <p:cNvPr id="3" name="Freeform 3"/>
            <p:cNvSpPr/>
            <p:nvPr/>
          </p:nvSpPr>
          <p:spPr>
            <a:xfrm>
              <a:off x="0" y="0"/>
              <a:ext cx="949103" cy="5218295"/>
            </a:xfrm>
            <a:custGeom>
              <a:avLst/>
              <a:gdLst/>
              <a:ahLst/>
              <a:cxnLst/>
              <a:rect l="l" t="t" r="r" b="b"/>
              <a:pathLst>
                <a:path w="949103" h="5218295">
                  <a:moveTo>
                    <a:pt x="0" y="0"/>
                  </a:moveTo>
                  <a:lnTo>
                    <a:pt x="949103" y="0"/>
                  </a:lnTo>
                  <a:lnTo>
                    <a:pt x="949103" y="5218295"/>
                  </a:lnTo>
                  <a:lnTo>
                    <a:pt x="0" y="5218295"/>
                  </a:lnTo>
                  <a:close/>
                </a:path>
              </a:pathLst>
            </a:custGeom>
            <a:solidFill>
              <a:srgbClr val="000000">
                <a:alpha val="44706"/>
              </a:srgbClr>
            </a:solidFill>
          </p:spPr>
        </p:sp>
        <p:sp>
          <p:nvSpPr>
            <p:cNvPr id="4" name="TextBox 4"/>
            <p:cNvSpPr txBox="1"/>
            <p:nvPr/>
          </p:nvSpPr>
          <p:spPr>
            <a:xfrm>
              <a:off x="0" y="-38100"/>
              <a:ext cx="949103" cy="5256396"/>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031618" y="3990091"/>
            <a:ext cx="14839553" cy="4918444"/>
          </a:xfrm>
          <a:prstGeom prst="rect">
            <a:avLst/>
          </a:prstGeom>
        </p:spPr>
        <p:txBody>
          <a:bodyPr lIns="0" tIns="0" rIns="0" bIns="0" rtlCol="0" anchor="t">
            <a:spAutoFit/>
          </a:bodyPr>
          <a:lstStyle/>
          <a:p>
            <a:pPr algn="just">
              <a:lnSpc>
                <a:spcPts val="5579"/>
              </a:lnSpc>
              <a:spcBef>
                <a:spcPct val="0"/>
              </a:spcBef>
            </a:pPr>
            <a:r>
              <a:rPr lang="en-US" sz="3985">
                <a:solidFill>
                  <a:srgbClr val="FFFFFF"/>
                </a:solidFill>
                <a:latin typeface="Roboto Condensed"/>
                <a:ea typeface="Roboto Condensed"/>
                <a:cs typeface="Roboto Condensed"/>
                <a:sym typeface="Roboto Condensed"/>
              </a:rPr>
              <a:t>Bayesian Linear Regression is like making predictions while thinking about what you already know. It starts with some beliefs, or guesses, about how things might work based on past data. Then, as it gets new information, it adjusts those beliefs to make better predictions. For example, when estimating sales, it uses what it already knows from past sales to make predictions for the future, updating its guesses as it sees new sales data. It's like learning from experience to make smarter guesses over time.</a:t>
            </a:r>
          </a:p>
        </p:txBody>
      </p:sp>
      <p:sp>
        <p:nvSpPr>
          <p:cNvPr id="6" name="TextBox 6"/>
          <p:cNvSpPr txBox="1"/>
          <p:nvPr/>
        </p:nvSpPr>
        <p:spPr>
          <a:xfrm>
            <a:off x="6192139" y="64028"/>
            <a:ext cx="5903723" cy="705471"/>
          </a:xfrm>
          <a:prstGeom prst="rect">
            <a:avLst/>
          </a:prstGeom>
        </p:spPr>
        <p:txBody>
          <a:bodyPr lIns="0" tIns="0" rIns="0" bIns="0" rtlCol="0" anchor="t">
            <a:spAutoFit/>
          </a:bodyPr>
          <a:lstStyle/>
          <a:p>
            <a:pPr algn="ctr">
              <a:lnSpc>
                <a:spcPts val="5693"/>
              </a:lnSpc>
            </a:pPr>
            <a:r>
              <a:rPr lang="en-US" sz="4066">
                <a:solidFill>
                  <a:srgbClr val="FFFFFF"/>
                </a:solidFill>
                <a:latin typeface="Roboto Bold"/>
                <a:ea typeface="Roboto Bold"/>
                <a:cs typeface="Roboto Bold"/>
                <a:sym typeface="Roboto Bold"/>
              </a:rPr>
              <a:t>Supervised Learning</a:t>
            </a:r>
          </a:p>
        </p:txBody>
      </p:sp>
      <p:sp>
        <p:nvSpPr>
          <p:cNvPr id="7" name="TextBox 7"/>
          <p:cNvSpPr txBox="1"/>
          <p:nvPr/>
        </p:nvSpPr>
        <p:spPr>
          <a:xfrm>
            <a:off x="-89771" y="1705505"/>
            <a:ext cx="18377771" cy="1552575"/>
          </a:xfrm>
          <a:prstGeom prst="rect">
            <a:avLst/>
          </a:prstGeom>
        </p:spPr>
        <p:txBody>
          <a:bodyPr lIns="0" tIns="0" rIns="0" bIns="0" rtlCol="0" anchor="t">
            <a:spAutoFit/>
          </a:bodyPr>
          <a:lstStyle/>
          <a:p>
            <a:pPr algn="ctr">
              <a:lnSpc>
                <a:spcPts val="12599"/>
              </a:lnSpc>
            </a:pPr>
            <a:r>
              <a:rPr lang="en-US" sz="9000">
                <a:solidFill>
                  <a:srgbClr val="FFFFFF"/>
                </a:solidFill>
                <a:latin typeface="Roboto Bold"/>
                <a:ea typeface="Roboto Bold"/>
                <a:cs typeface="Roboto Bold"/>
                <a:sym typeface="Roboto Bold"/>
              </a:rPr>
              <a:t>Bayesian Linear Regression</a:t>
            </a:r>
          </a:p>
        </p:txBody>
      </p:sp>
      <p:sp>
        <p:nvSpPr>
          <p:cNvPr id="8" name="TextBox 8"/>
          <p:cNvSpPr txBox="1"/>
          <p:nvPr/>
        </p:nvSpPr>
        <p:spPr>
          <a:xfrm>
            <a:off x="5104079" y="954903"/>
            <a:ext cx="7990072" cy="672528"/>
          </a:xfrm>
          <a:prstGeom prst="rect">
            <a:avLst/>
          </a:prstGeom>
        </p:spPr>
        <p:txBody>
          <a:bodyPr lIns="0" tIns="0" rIns="0" bIns="0" rtlCol="0" anchor="t">
            <a:spAutoFit/>
          </a:bodyPr>
          <a:lstStyle/>
          <a:p>
            <a:pPr algn="ctr">
              <a:lnSpc>
                <a:spcPts val="5478"/>
              </a:lnSpc>
            </a:pPr>
            <a:r>
              <a:rPr lang="en-US" sz="3912">
                <a:solidFill>
                  <a:srgbClr val="FFFFFF"/>
                </a:solidFill>
                <a:latin typeface="Roboto Bold"/>
                <a:ea typeface="Roboto Bold"/>
                <a:cs typeface="Roboto Bold"/>
                <a:sym typeface="Roboto Bold"/>
              </a:rPr>
              <a:t>Regression</a:t>
            </a: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7464563" y="-7655128"/>
            <a:ext cx="3358875" cy="18467541"/>
            <a:chOff x="0" y="0"/>
            <a:chExt cx="949103" cy="5218296"/>
          </a:xfrm>
        </p:grpSpPr>
        <p:sp>
          <p:nvSpPr>
            <p:cNvPr id="3" name="Freeform 3"/>
            <p:cNvSpPr/>
            <p:nvPr/>
          </p:nvSpPr>
          <p:spPr>
            <a:xfrm>
              <a:off x="0" y="0"/>
              <a:ext cx="949103" cy="5218295"/>
            </a:xfrm>
            <a:custGeom>
              <a:avLst/>
              <a:gdLst/>
              <a:ahLst/>
              <a:cxnLst/>
              <a:rect l="l" t="t" r="r" b="b"/>
              <a:pathLst>
                <a:path w="949103" h="5218295">
                  <a:moveTo>
                    <a:pt x="0" y="0"/>
                  </a:moveTo>
                  <a:lnTo>
                    <a:pt x="949103" y="0"/>
                  </a:lnTo>
                  <a:lnTo>
                    <a:pt x="949103" y="5218295"/>
                  </a:lnTo>
                  <a:lnTo>
                    <a:pt x="0" y="5218295"/>
                  </a:lnTo>
                  <a:close/>
                </a:path>
              </a:pathLst>
            </a:custGeom>
            <a:solidFill>
              <a:srgbClr val="000000">
                <a:alpha val="44706"/>
              </a:srgbClr>
            </a:solidFill>
          </p:spPr>
        </p:sp>
        <p:sp>
          <p:nvSpPr>
            <p:cNvPr id="4" name="TextBox 4"/>
            <p:cNvSpPr txBox="1"/>
            <p:nvPr/>
          </p:nvSpPr>
          <p:spPr>
            <a:xfrm>
              <a:off x="0" y="-38100"/>
              <a:ext cx="949103" cy="5256396"/>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764679" y="3851720"/>
            <a:ext cx="12791064" cy="4436796"/>
          </a:xfrm>
          <a:prstGeom prst="rect">
            <a:avLst/>
          </a:prstGeom>
        </p:spPr>
        <p:txBody>
          <a:bodyPr lIns="0" tIns="0" rIns="0" bIns="0" rtlCol="0" anchor="t">
            <a:spAutoFit/>
          </a:bodyPr>
          <a:lstStyle/>
          <a:p>
            <a:pPr algn="just">
              <a:lnSpc>
                <a:spcPts val="5877"/>
              </a:lnSpc>
              <a:spcBef>
                <a:spcPct val="0"/>
              </a:spcBef>
            </a:pPr>
            <a:r>
              <a:rPr lang="en-US" sz="4198">
                <a:solidFill>
                  <a:srgbClr val="FFFFFF"/>
                </a:solidFill>
                <a:latin typeface="Roboto Condensed"/>
                <a:ea typeface="Roboto Condensed"/>
                <a:cs typeface="Roboto Condensed"/>
                <a:sym typeface="Roboto Condensed"/>
              </a:rPr>
              <a:t>Polynomial Regression is a method to predict outcomes using a curved line instead of a straight one. It's like fitting a curve to match data points that don't follow a simple up-and-down pattern. For example, it can predict how product sales change over time, where the sales might go up and down in a curved way rather than in a straight line.</a:t>
            </a:r>
          </a:p>
        </p:txBody>
      </p:sp>
      <p:sp>
        <p:nvSpPr>
          <p:cNvPr id="6" name="TextBox 6"/>
          <p:cNvSpPr txBox="1"/>
          <p:nvPr/>
        </p:nvSpPr>
        <p:spPr>
          <a:xfrm>
            <a:off x="6147253" y="107803"/>
            <a:ext cx="5903723" cy="705471"/>
          </a:xfrm>
          <a:prstGeom prst="rect">
            <a:avLst/>
          </a:prstGeom>
        </p:spPr>
        <p:txBody>
          <a:bodyPr lIns="0" tIns="0" rIns="0" bIns="0" rtlCol="0" anchor="t">
            <a:spAutoFit/>
          </a:bodyPr>
          <a:lstStyle/>
          <a:p>
            <a:pPr algn="ctr">
              <a:lnSpc>
                <a:spcPts val="5693"/>
              </a:lnSpc>
            </a:pPr>
            <a:r>
              <a:rPr lang="en-US" sz="4066">
                <a:solidFill>
                  <a:srgbClr val="FFFFFF"/>
                </a:solidFill>
                <a:latin typeface="Roboto Bold"/>
                <a:ea typeface="Roboto Bold"/>
                <a:cs typeface="Roboto Bold"/>
                <a:sym typeface="Roboto Bold"/>
              </a:rPr>
              <a:t>Supervised Learning</a:t>
            </a:r>
          </a:p>
        </p:txBody>
      </p:sp>
      <p:sp>
        <p:nvSpPr>
          <p:cNvPr id="7" name="TextBox 7"/>
          <p:cNvSpPr txBox="1"/>
          <p:nvPr/>
        </p:nvSpPr>
        <p:spPr>
          <a:xfrm>
            <a:off x="-89771" y="1705505"/>
            <a:ext cx="18377771" cy="1552575"/>
          </a:xfrm>
          <a:prstGeom prst="rect">
            <a:avLst/>
          </a:prstGeom>
        </p:spPr>
        <p:txBody>
          <a:bodyPr lIns="0" tIns="0" rIns="0" bIns="0" rtlCol="0" anchor="t">
            <a:spAutoFit/>
          </a:bodyPr>
          <a:lstStyle/>
          <a:p>
            <a:pPr algn="ctr">
              <a:lnSpc>
                <a:spcPts val="12599"/>
              </a:lnSpc>
            </a:pPr>
            <a:r>
              <a:rPr lang="en-US" sz="9000">
                <a:solidFill>
                  <a:srgbClr val="FFFFFF"/>
                </a:solidFill>
                <a:latin typeface="Roboto Bold"/>
                <a:ea typeface="Roboto Bold"/>
                <a:cs typeface="Roboto Bold"/>
                <a:sym typeface="Roboto Bold"/>
              </a:rPr>
              <a:t>Polynomial Regression</a:t>
            </a:r>
          </a:p>
        </p:txBody>
      </p:sp>
      <p:sp>
        <p:nvSpPr>
          <p:cNvPr id="8" name="TextBox 8"/>
          <p:cNvSpPr txBox="1"/>
          <p:nvPr/>
        </p:nvSpPr>
        <p:spPr>
          <a:xfrm>
            <a:off x="5104079" y="954903"/>
            <a:ext cx="7990072" cy="672528"/>
          </a:xfrm>
          <a:prstGeom prst="rect">
            <a:avLst/>
          </a:prstGeom>
        </p:spPr>
        <p:txBody>
          <a:bodyPr lIns="0" tIns="0" rIns="0" bIns="0" rtlCol="0" anchor="t">
            <a:spAutoFit/>
          </a:bodyPr>
          <a:lstStyle/>
          <a:p>
            <a:pPr algn="ctr">
              <a:lnSpc>
                <a:spcPts val="5478"/>
              </a:lnSpc>
            </a:pPr>
            <a:r>
              <a:rPr lang="en-US" sz="3912">
                <a:solidFill>
                  <a:srgbClr val="FFFFFF"/>
                </a:solidFill>
                <a:latin typeface="Roboto Bold"/>
                <a:ea typeface="Roboto Bold"/>
                <a:cs typeface="Roboto Bold"/>
                <a:sym typeface="Roboto Bold"/>
              </a:rPr>
              <a:t>Regression</a:t>
            </a: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7464563" y="-7655128"/>
            <a:ext cx="3358875" cy="18467541"/>
            <a:chOff x="0" y="0"/>
            <a:chExt cx="949103" cy="5218296"/>
          </a:xfrm>
        </p:grpSpPr>
        <p:sp>
          <p:nvSpPr>
            <p:cNvPr id="3" name="Freeform 3"/>
            <p:cNvSpPr/>
            <p:nvPr/>
          </p:nvSpPr>
          <p:spPr>
            <a:xfrm>
              <a:off x="0" y="0"/>
              <a:ext cx="949103" cy="5218295"/>
            </a:xfrm>
            <a:custGeom>
              <a:avLst/>
              <a:gdLst/>
              <a:ahLst/>
              <a:cxnLst/>
              <a:rect l="l" t="t" r="r" b="b"/>
              <a:pathLst>
                <a:path w="949103" h="5218295">
                  <a:moveTo>
                    <a:pt x="0" y="0"/>
                  </a:moveTo>
                  <a:lnTo>
                    <a:pt x="949103" y="0"/>
                  </a:lnTo>
                  <a:lnTo>
                    <a:pt x="949103" y="5218295"/>
                  </a:lnTo>
                  <a:lnTo>
                    <a:pt x="0" y="5218295"/>
                  </a:lnTo>
                  <a:close/>
                </a:path>
              </a:pathLst>
            </a:custGeom>
            <a:solidFill>
              <a:srgbClr val="000000">
                <a:alpha val="44706"/>
              </a:srgbClr>
            </a:solidFill>
          </p:spPr>
        </p:sp>
        <p:sp>
          <p:nvSpPr>
            <p:cNvPr id="4" name="TextBox 4"/>
            <p:cNvSpPr txBox="1"/>
            <p:nvPr/>
          </p:nvSpPr>
          <p:spPr>
            <a:xfrm>
              <a:off x="0" y="-38100"/>
              <a:ext cx="949103" cy="5256396"/>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284553" y="3795582"/>
            <a:ext cx="14518776" cy="4760276"/>
          </a:xfrm>
          <a:prstGeom prst="rect">
            <a:avLst/>
          </a:prstGeom>
        </p:spPr>
        <p:txBody>
          <a:bodyPr lIns="0" tIns="0" rIns="0" bIns="0" rtlCol="0" anchor="t">
            <a:spAutoFit/>
          </a:bodyPr>
          <a:lstStyle/>
          <a:p>
            <a:pPr algn="just">
              <a:lnSpc>
                <a:spcPts val="5442"/>
              </a:lnSpc>
              <a:spcBef>
                <a:spcPct val="0"/>
              </a:spcBef>
            </a:pPr>
            <a:r>
              <a:rPr lang="en-US" sz="3887">
                <a:solidFill>
                  <a:srgbClr val="FFFFFF"/>
                </a:solidFill>
                <a:latin typeface="Roboto Condensed"/>
                <a:ea typeface="Roboto Condensed"/>
                <a:cs typeface="Roboto Condensed"/>
                <a:sym typeface="Roboto Condensed"/>
              </a:rPr>
              <a:t>Unsupervised Learning is like exploring data to discover hidden patterns and groups without any labels or correct answers already known. It helps find similarities or connections among data points, like grouping similar items together or identifying common themes. This type of learning is useful for exploring new insights in data, organizing information into clusters, or finding relationships between different factors without needing specific instructions on what to look for.</a:t>
            </a:r>
          </a:p>
        </p:txBody>
      </p:sp>
      <p:sp>
        <p:nvSpPr>
          <p:cNvPr id="6" name="TextBox 6"/>
          <p:cNvSpPr txBox="1"/>
          <p:nvPr/>
        </p:nvSpPr>
        <p:spPr>
          <a:xfrm>
            <a:off x="2611040" y="889176"/>
            <a:ext cx="13065920" cy="1552575"/>
          </a:xfrm>
          <a:prstGeom prst="rect">
            <a:avLst/>
          </a:prstGeom>
        </p:spPr>
        <p:txBody>
          <a:bodyPr lIns="0" tIns="0" rIns="0" bIns="0" rtlCol="0" anchor="t">
            <a:spAutoFit/>
          </a:bodyPr>
          <a:lstStyle/>
          <a:p>
            <a:pPr algn="ctr">
              <a:lnSpc>
                <a:spcPts val="12599"/>
              </a:lnSpc>
            </a:pPr>
            <a:r>
              <a:rPr lang="en-US" sz="9000">
                <a:solidFill>
                  <a:srgbClr val="FFFFFF"/>
                </a:solidFill>
                <a:latin typeface="Roboto Bold"/>
                <a:ea typeface="Roboto Bold"/>
                <a:cs typeface="Roboto Bold"/>
                <a:sym typeface="Roboto Bold"/>
              </a:rPr>
              <a:t>Unsupervised Learning</a:t>
            </a: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7464563" y="-7655128"/>
            <a:ext cx="3358875" cy="18467541"/>
            <a:chOff x="0" y="0"/>
            <a:chExt cx="949103" cy="5218296"/>
          </a:xfrm>
        </p:grpSpPr>
        <p:sp>
          <p:nvSpPr>
            <p:cNvPr id="3" name="Freeform 3"/>
            <p:cNvSpPr/>
            <p:nvPr/>
          </p:nvSpPr>
          <p:spPr>
            <a:xfrm>
              <a:off x="0" y="0"/>
              <a:ext cx="949103" cy="5218295"/>
            </a:xfrm>
            <a:custGeom>
              <a:avLst/>
              <a:gdLst/>
              <a:ahLst/>
              <a:cxnLst/>
              <a:rect l="l" t="t" r="r" b="b"/>
              <a:pathLst>
                <a:path w="949103" h="5218295">
                  <a:moveTo>
                    <a:pt x="0" y="0"/>
                  </a:moveTo>
                  <a:lnTo>
                    <a:pt x="949103" y="0"/>
                  </a:lnTo>
                  <a:lnTo>
                    <a:pt x="949103" y="5218295"/>
                  </a:lnTo>
                  <a:lnTo>
                    <a:pt x="0" y="5218295"/>
                  </a:lnTo>
                  <a:close/>
                </a:path>
              </a:pathLst>
            </a:custGeom>
            <a:solidFill>
              <a:srgbClr val="000000">
                <a:alpha val="44706"/>
              </a:srgbClr>
            </a:solidFill>
          </p:spPr>
        </p:sp>
        <p:sp>
          <p:nvSpPr>
            <p:cNvPr id="4" name="TextBox 4"/>
            <p:cNvSpPr txBox="1"/>
            <p:nvPr/>
          </p:nvSpPr>
          <p:spPr>
            <a:xfrm>
              <a:off x="0" y="-38100"/>
              <a:ext cx="949103" cy="5256396"/>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764679" y="3861245"/>
            <a:ext cx="13272588" cy="4646981"/>
          </a:xfrm>
          <a:prstGeom prst="rect">
            <a:avLst/>
          </a:prstGeom>
        </p:spPr>
        <p:txBody>
          <a:bodyPr lIns="0" tIns="0" rIns="0" bIns="0" rtlCol="0" anchor="t">
            <a:spAutoFit/>
          </a:bodyPr>
          <a:lstStyle/>
          <a:p>
            <a:pPr algn="just">
              <a:lnSpc>
                <a:spcPts val="5317"/>
              </a:lnSpc>
              <a:spcBef>
                <a:spcPct val="0"/>
              </a:spcBef>
            </a:pPr>
            <a:r>
              <a:rPr lang="en-US" sz="3798">
                <a:solidFill>
                  <a:srgbClr val="FFFFFF"/>
                </a:solidFill>
                <a:latin typeface="Roboto Condensed"/>
                <a:ea typeface="Roboto Condensed"/>
                <a:cs typeface="Roboto Condensed"/>
                <a:sym typeface="Roboto Condensed"/>
              </a:rPr>
              <a:t>Clustering is like organizing things into groups based on how similar they are. Imagine sorting a collection of toys: you might put all the cars together and all the dolls together. In data, clustering does the same thing it groups similar data points together based on their features, like how tall they are or what color they are. This helps find patterns or trends in data, like grouping customers with similar buying habits or organizing pictures with similar content.</a:t>
            </a:r>
          </a:p>
        </p:txBody>
      </p:sp>
      <p:sp>
        <p:nvSpPr>
          <p:cNvPr id="6" name="TextBox 6"/>
          <p:cNvSpPr txBox="1"/>
          <p:nvPr/>
        </p:nvSpPr>
        <p:spPr>
          <a:xfrm>
            <a:off x="6192139" y="633102"/>
            <a:ext cx="5903723" cy="705471"/>
          </a:xfrm>
          <a:prstGeom prst="rect">
            <a:avLst/>
          </a:prstGeom>
        </p:spPr>
        <p:txBody>
          <a:bodyPr lIns="0" tIns="0" rIns="0" bIns="0" rtlCol="0" anchor="t">
            <a:spAutoFit/>
          </a:bodyPr>
          <a:lstStyle/>
          <a:p>
            <a:pPr algn="ctr">
              <a:lnSpc>
                <a:spcPts val="5693"/>
              </a:lnSpc>
            </a:pPr>
            <a:r>
              <a:rPr lang="en-US" sz="4066">
                <a:solidFill>
                  <a:srgbClr val="FFFFFF"/>
                </a:solidFill>
                <a:latin typeface="Roboto Bold"/>
                <a:ea typeface="Roboto Bold"/>
                <a:cs typeface="Roboto Bold"/>
                <a:sym typeface="Roboto Bold"/>
              </a:rPr>
              <a:t>Unsupervised Learning</a:t>
            </a:r>
          </a:p>
        </p:txBody>
      </p:sp>
      <p:sp>
        <p:nvSpPr>
          <p:cNvPr id="7" name="TextBox 7"/>
          <p:cNvSpPr txBox="1"/>
          <p:nvPr/>
        </p:nvSpPr>
        <p:spPr>
          <a:xfrm>
            <a:off x="-89771" y="1705505"/>
            <a:ext cx="18377771" cy="1552575"/>
          </a:xfrm>
          <a:prstGeom prst="rect">
            <a:avLst/>
          </a:prstGeom>
        </p:spPr>
        <p:txBody>
          <a:bodyPr lIns="0" tIns="0" rIns="0" bIns="0" rtlCol="0" anchor="t">
            <a:spAutoFit/>
          </a:bodyPr>
          <a:lstStyle/>
          <a:p>
            <a:pPr algn="ctr">
              <a:lnSpc>
                <a:spcPts val="12599"/>
              </a:lnSpc>
            </a:pPr>
            <a:r>
              <a:rPr lang="en-US" sz="9000">
                <a:solidFill>
                  <a:srgbClr val="FFFFFF"/>
                </a:solidFill>
                <a:latin typeface="Roboto Bold"/>
                <a:ea typeface="Roboto Bold"/>
                <a:cs typeface="Roboto Bold"/>
                <a:sym typeface="Roboto Bold"/>
              </a:rPr>
              <a:t>Clustering</a:t>
            </a: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7464563" y="-7655128"/>
            <a:ext cx="3358875" cy="18467541"/>
            <a:chOff x="0" y="0"/>
            <a:chExt cx="949103" cy="5218296"/>
          </a:xfrm>
        </p:grpSpPr>
        <p:sp>
          <p:nvSpPr>
            <p:cNvPr id="3" name="Freeform 3"/>
            <p:cNvSpPr/>
            <p:nvPr/>
          </p:nvSpPr>
          <p:spPr>
            <a:xfrm>
              <a:off x="0" y="0"/>
              <a:ext cx="949103" cy="5218295"/>
            </a:xfrm>
            <a:custGeom>
              <a:avLst/>
              <a:gdLst/>
              <a:ahLst/>
              <a:cxnLst/>
              <a:rect l="l" t="t" r="r" b="b"/>
              <a:pathLst>
                <a:path w="949103" h="5218295">
                  <a:moveTo>
                    <a:pt x="0" y="0"/>
                  </a:moveTo>
                  <a:lnTo>
                    <a:pt x="949103" y="0"/>
                  </a:lnTo>
                  <a:lnTo>
                    <a:pt x="949103" y="5218295"/>
                  </a:lnTo>
                  <a:lnTo>
                    <a:pt x="0" y="5218295"/>
                  </a:lnTo>
                  <a:close/>
                </a:path>
              </a:pathLst>
            </a:custGeom>
            <a:solidFill>
              <a:srgbClr val="000000">
                <a:alpha val="44706"/>
              </a:srgbClr>
            </a:solidFill>
          </p:spPr>
        </p:sp>
        <p:sp>
          <p:nvSpPr>
            <p:cNvPr id="4" name="TextBox 4"/>
            <p:cNvSpPr txBox="1"/>
            <p:nvPr/>
          </p:nvSpPr>
          <p:spPr>
            <a:xfrm>
              <a:off x="0" y="-38100"/>
              <a:ext cx="949103" cy="5256396"/>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764679" y="3861245"/>
            <a:ext cx="13272588" cy="5313731"/>
          </a:xfrm>
          <a:prstGeom prst="rect">
            <a:avLst/>
          </a:prstGeom>
        </p:spPr>
        <p:txBody>
          <a:bodyPr lIns="0" tIns="0" rIns="0" bIns="0" rtlCol="0" anchor="t">
            <a:spAutoFit/>
          </a:bodyPr>
          <a:lstStyle/>
          <a:p>
            <a:pPr algn="just">
              <a:lnSpc>
                <a:spcPts val="5317"/>
              </a:lnSpc>
              <a:spcBef>
                <a:spcPct val="0"/>
              </a:spcBef>
            </a:pPr>
            <a:r>
              <a:rPr lang="en-US" sz="3798">
                <a:solidFill>
                  <a:srgbClr val="FFFFFF"/>
                </a:solidFill>
                <a:latin typeface="Roboto Condensed"/>
                <a:ea typeface="Roboto Condensed"/>
                <a:cs typeface="Roboto Condensed"/>
                <a:sym typeface="Roboto Condensed"/>
              </a:rPr>
              <a:t>K-Means is like organizing a party where you group people based on how close they live to each other. You want each group to have people who live near each other. Similarly, K-Means groups data points based on how close they are to a central point called a centroid. For example, if you're grouping customers by their buying habits, K-Means will put customers with similar buying patterns into the same group. It helps find natural groups in data without needing to know in advance how many groups there should be.</a:t>
            </a:r>
          </a:p>
        </p:txBody>
      </p:sp>
      <p:sp>
        <p:nvSpPr>
          <p:cNvPr id="6" name="TextBox 6"/>
          <p:cNvSpPr txBox="1"/>
          <p:nvPr/>
        </p:nvSpPr>
        <p:spPr>
          <a:xfrm>
            <a:off x="5973264" y="107803"/>
            <a:ext cx="5903723" cy="705471"/>
          </a:xfrm>
          <a:prstGeom prst="rect">
            <a:avLst/>
          </a:prstGeom>
        </p:spPr>
        <p:txBody>
          <a:bodyPr lIns="0" tIns="0" rIns="0" bIns="0" rtlCol="0" anchor="t">
            <a:spAutoFit/>
          </a:bodyPr>
          <a:lstStyle/>
          <a:p>
            <a:pPr algn="ctr">
              <a:lnSpc>
                <a:spcPts val="5693"/>
              </a:lnSpc>
            </a:pPr>
            <a:r>
              <a:rPr lang="en-US" sz="4066">
                <a:solidFill>
                  <a:srgbClr val="FFFFFF"/>
                </a:solidFill>
                <a:latin typeface="Roboto Bold"/>
                <a:ea typeface="Roboto Bold"/>
                <a:cs typeface="Roboto Bold"/>
                <a:sym typeface="Roboto Bold"/>
              </a:rPr>
              <a:t>Unsupervised Learning</a:t>
            </a:r>
          </a:p>
        </p:txBody>
      </p:sp>
      <p:sp>
        <p:nvSpPr>
          <p:cNvPr id="7" name="TextBox 7"/>
          <p:cNvSpPr txBox="1"/>
          <p:nvPr/>
        </p:nvSpPr>
        <p:spPr>
          <a:xfrm>
            <a:off x="-89771" y="1705505"/>
            <a:ext cx="18377771" cy="1552575"/>
          </a:xfrm>
          <a:prstGeom prst="rect">
            <a:avLst/>
          </a:prstGeom>
        </p:spPr>
        <p:txBody>
          <a:bodyPr lIns="0" tIns="0" rIns="0" bIns="0" rtlCol="0" anchor="t">
            <a:spAutoFit/>
          </a:bodyPr>
          <a:lstStyle/>
          <a:p>
            <a:pPr algn="ctr">
              <a:lnSpc>
                <a:spcPts val="12599"/>
              </a:lnSpc>
            </a:pPr>
            <a:r>
              <a:rPr lang="en-US" sz="9000">
                <a:solidFill>
                  <a:srgbClr val="FFFFFF"/>
                </a:solidFill>
                <a:latin typeface="Roboto Bold"/>
                <a:ea typeface="Roboto Bold"/>
                <a:cs typeface="Roboto Bold"/>
                <a:sym typeface="Roboto Bold"/>
              </a:rPr>
              <a:t>K-Means</a:t>
            </a:r>
          </a:p>
        </p:txBody>
      </p:sp>
      <p:sp>
        <p:nvSpPr>
          <p:cNvPr id="8" name="TextBox 8"/>
          <p:cNvSpPr txBox="1"/>
          <p:nvPr/>
        </p:nvSpPr>
        <p:spPr>
          <a:xfrm>
            <a:off x="4800628" y="956326"/>
            <a:ext cx="8248994" cy="701377"/>
          </a:xfrm>
          <a:prstGeom prst="rect">
            <a:avLst/>
          </a:prstGeom>
        </p:spPr>
        <p:txBody>
          <a:bodyPr lIns="0" tIns="0" rIns="0" bIns="0" rtlCol="0" anchor="t">
            <a:spAutoFit/>
          </a:bodyPr>
          <a:lstStyle/>
          <a:p>
            <a:pPr algn="ctr">
              <a:lnSpc>
                <a:spcPts val="5655"/>
              </a:lnSpc>
            </a:pPr>
            <a:r>
              <a:rPr lang="en-US" sz="4039">
                <a:solidFill>
                  <a:srgbClr val="FFFFFF"/>
                </a:solidFill>
                <a:latin typeface="Roboto Bold"/>
                <a:ea typeface="Roboto Bold"/>
                <a:cs typeface="Roboto Bold"/>
                <a:sym typeface="Roboto Bold"/>
              </a:rPr>
              <a:t>Clustering</a:t>
            </a: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7464563" y="-7655128"/>
            <a:ext cx="3358875" cy="18467541"/>
            <a:chOff x="0" y="0"/>
            <a:chExt cx="949103" cy="5218296"/>
          </a:xfrm>
        </p:grpSpPr>
        <p:sp>
          <p:nvSpPr>
            <p:cNvPr id="3" name="Freeform 3"/>
            <p:cNvSpPr/>
            <p:nvPr/>
          </p:nvSpPr>
          <p:spPr>
            <a:xfrm>
              <a:off x="0" y="0"/>
              <a:ext cx="949103" cy="5218295"/>
            </a:xfrm>
            <a:custGeom>
              <a:avLst/>
              <a:gdLst/>
              <a:ahLst/>
              <a:cxnLst/>
              <a:rect l="l" t="t" r="r" b="b"/>
              <a:pathLst>
                <a:path w="949103" h="5218295">
                  <a:moveTo>
                    <a:pt x="0" y="0"/>
                  </a:moveTo>
                  <a:lnTo>
                    <a:pt x="949103" y="0"/>
                  </a:lnTo>
                  <a:lnTo>
                    <a:pt x="949103" y="5218295"/>
                  </a:lnTo>
                  <a:lnTo>
                    <a:pt x="0" y="5218295"/>
                  </a:lnTo>
                  <a:close/>
                </a:path>
              </a:pathLst>
            </a:custGeom>
            <a:solidFill>
              <a:srgbClr val="000000">
                <a:alpha val="44706"/>
              </a:srgbClr>
            </a:solidFill>
          </p:spPr>
        </p:sp>
        <p:sp>
          <p:nvSpPr>
            <p:cNvPr id="4" name="TextBox 4"/>
            <p:cNvSpPr txBox="1"/>
            <p:nvPr/>
          </p:nvSpPr>
          <p:spPr>
            <a:xfrm>
              <a:off x="0" y="-38100"/>
              <a:ext cx="949103" cy="5256396"/>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764679" y="3861245"/>
            <a:ext cx="13272588" cy="5313731"/>
          </a:xfrm>
          <a:prstGeom prst="rect">
            <a:avLst/>
          </a:prstGeom>
        </p:spPr>
        <p:txBody>
          <a:bodyPr lIns="0" tIns="0" rIns="0" bIns="0" rtlCol="0" anchor="t">
            <a:spAutoFit/>
          </a:bodyPr>
          <a:lstStyle/>
          <a:p>
            <a:pPr algn="just">
              <a:lnSpc>
                <a:spcPts val="5317"/>
              </a:lnSpc>
              <a:spcBef>
                <a:spcPct val="0"/>
              </a:spcBef>
            </a:pPr>
            <a:r>
              <a:rPr lang="en-US" sz="3798">
                <a:solidFill>
                  <a:srgbClr val="FFFFFF"/>
                </a:solidFill>
                <a:latin typeface="Roboto Condensed"/>
                <a:ea typeface="Roboto Condensed"/>
                <a:cs typeface="Roboto Condensed"/>
                <a:sym typeface="Roboto Condensed"/>
              </a:rPr>
              <a:t>Hierarchical Clustering is like organizing animals into groups based on how similar they are. You start by pairing the most alike animals, then keep combining them into larger groups based on their similarities. It creates a tree-like structure where you can see different levels of groupings—from specific types of animals to broader categories. For example, it can organize species based on similarities in features like size, habitat, or diet, helping to understand how different animals relate to each other.</a:t>
            </a:r>
          </a:p>
        </p:txBody>
      </p:sp>
      <p:sp>
        <p:nvSpPr>
          <p:cNvPr id="6" name="TextBox 6"/>
          <p:cNvSpPr txBox="1"/>
          <p:nvPr/>
        </p:nvSpPr>
        <p:spPr>
          <a:xfrm>
            <a:off x="6192139" y="107980"/>
            <a:ext cx="5903723" cy="705471"/>
          </a:xfrm>
          <a:prstGeom prst="rect">
            <a:avLst/>
          </a:prstGeom>
        </p:spPr>
        <p:txBody>
          <a:bodyPr lIns="0" tIns="0" rIns="0" bIns="0" rtlCol="0" anchor="t">
            <a:spAutoFit/>
          </a:bodyPr>
          <a:lstStyle/>
          <a:p>
            <a:pPr algn="ctr">
              <a:lnSpc>
                <a:spcPts val="5693"/>
              </a:lnSpc>
            </a:pPr>
            <a:r>
              <a:rPr lang="en-US" sz="4066">
                <a:solidFill>
                  <a:srgbClr val="FFFFFF"/>
                </a:solidFill>
                <a:latin typeface="Roboto Bold"/>
                <a:ea typeface="Roboto Bold"/>
                <a:cs typeface="Roboto Bold"/>
                <a:sym typeface="Roboto Bold"/>
              </a:rPr>
              <a:t>Unsupervised Learning</a:t>
            </a:r>
          </a:p>
        </p:txBody>
      </p:sp>
      <p:sp>
        <p:nvSpPr>
          <p:cNvPr id="7" name="TextBox 7"/>
          <p:cNvSpPr txBox="1"/>
          <p:nvPr/>
        </p:nvSpPr>
        <p:spPr>
          <a:xfrm>
            <a:off x="-89771" y="1705505"/>
            <a:ext cx="18377771" cy="1552575"/>
          </a:xfrm>
          <a:prstGeom prst="rect">
            <a:avLst/>
          </a:prstGeom>
        </p:spPr>
        <p:txBody>
          <a:bodyPr lIns="0" tIns="0" rIns="0" bIns="0" rtlCol="0" anchor="t">
            <a:spAutoFit/>
          </a:bodyPr>
          <a:lstStyle/>
          <a:p>
            <a:pPr algn="ctr">
              <a:lnSpc>
                <a:spcPts val="12599"/>
              </a:lnSpc>
            </a:pPr>
            <a:r>
              <a:rPr lang="en-US" sz="9000">
                <a:solidFill>
                  <a:srgbClr val="FFFFFF"/>
                </a:solidFill>
                <a:latin typeface="Roboto Bold"/>
                <a:ea typeface="Roboto Bold"/>
                <a:cs typeface="Roboto Bold"/>
                <a:sym typeface="Roboto Bold"/>
              </a:rPr>
              <a:t>Hierarchical Clustering</a:t>
            </a:r>
          </a:p>
        </p:txBody>
      </p:sp>
      <p:sp>
        <p:nvSpPr>
          <p:cNvPr id="8" name="TextBox 8"/>
          <p:cNvSpPr txBox="1"/>
          <p:nvPr/>
        </p:nvSpPr>
        <p:spPr>
          <a:xfrm>
            <a:off x="4800628" y="956326"/>
            <a:ext cx="8248994" cy="701377"/>
          </a:xfrm>
          <a:prstGeom prst="rect">
            <a:avLst/>
          </a:prstGeom>
        </p:spPr>
        <p:txBody>
          <a:bodyPr lIns="0" tIns="0" rIns="0" bIns="0" rtlCol="0" anchor="t">
            <a:spAutoFit/>
          </a:bodyPr>
          <a:lstStyle/>
          <a:p>
            <a:pPr algn="ctr">
              <a:lnSpc>
                <a:spcPts val="5655"/>
              </a:lnSpc>
            </a:pPr>
            <a:r>
              <a:rPr lang="en-US" sz="4039">
                <a:solidFill>
                  <a:srgbClr val="FFFFFF"/>
                </a:solidFill>
                <a:latin typeface="Roboto Bold"/>
                <a:ea typeface="Roboto Bold"/>
                <a:cs typeface="Roboto Bold"/>
                <a:sym typeface="Roboto Bold"/>
              </a:rPr>
              <a:t>Clustering</a:t>
            </a: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4000500" y="-4000500"/>
            <a:ext cx="9258300" cy="17259300"/>
            <a:chOff x="0" y="0"/>
            <a:chExt cx="2616079" cy="4876888"/>
          </a:xfrm>
        </p:grpSpPr>
        <p:sp>
          <p:nvSpPr>
            <p:cNvPr id="3" name="Freeform 3"/>
            <p:cNvSpPr/>
            <p:nvPr/>
          </p:nvSpPr>
          <p:spPr>
            <a:xfrm>
              <a:off x="0" y="0"/>
              <a:ext cx="2616079" cy="4876888"/>
            </a:xfrm>
            <a:custGeom>
              <a:avLst/>
              <a:gdLst/>
              <a:ahLst/>
              <a:cxnLst/>
              <a:rect l="l" t="t" r="r" b="b"/>
              <a:pathLst>
                <a:path w="2616079" h="4876888">
                  <a:moveTo>
                    <a:pt x="0" y="0"/>
                  </a:moveTo>
                  <a:lnTo>
                    <a:pt x="2616079" y="0"/>
                  </a:lnTo>
                  <a:lnTo>
                    <a:pt x="2616079" y="4876888"/>
                  </a:lnTo>
                  <a:lnTo>
                    <a:pt x="0" y="4876888"/>
                  </a:lnTo>
                  <a:close/>
                </a:path>
              </a:pathLst>
            </a:custGeom>
            <a:solidFill>
              <a:srgbClr val="FFFFFF"/>
            </a:solidFill>
          </p:spPr>
        </p:sp>
        <p:sp>
          <p:nvSpPr>
            <p:cNvPr id="4" name="TextBox 4"/>
            <p:cNvSpPr txBox="1"/>
            <p:nvPr/>
          </p:nvSpPr>
          <p:spPr>
            <a:xfrm>
              <a:off x="0" y="-38100"/>
              <a:ext cx="2616079" cy="4914988"/>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3319697" y="1930369"/>
            <a:ext cx="11254633" cy="1219200"/>
          </a:xfrm>
          <a:prstGeom prst="rect">
            <a:avLst/>
          </a:prstGeom>
        </p:spPr>
        <p:txBody>
          <a:bodyPr lIns="0" tIns="0" rIns="0" bIns="0" rtlCol="0" anchor="t">
            <a:spAutoFit/>
          </a:bodyPr>
          <a:lstStyle/>
          <a:p>
            <a:pPr algn="ctr">
              <a:lnSpc>
                <a:spcPts val="9000"/>
              </a:lnSpc>
            </a:pPr>
            <a:r>
              <a:rPr lang="en-US" sz="9000">
                <a:solidFill>
                  <a:srgbClr val="004AAD"/>
                </a:solidFill>
                <a:latin typeface="Roboto Bold"/>
                <a:ea typeface="Roboto Bold"/>
                <a:cs typeface="Roboto Bold"/>
                <a:sym typeface="Roboto Bold"/>
              </a:rPr>
              <a:t>Machine Learning</a:t>
            </a:r>
          </a:p>
        </p:txBody>
      </p:sp>
      <p:sp>
        <p:nvSpPr>
          <p:cNvPr id="6" name="TextBox 6"/>
          <p:cNvSpPr txBox="1"/>
          <p:nvPr/>
        </p:nvSpPr>
        <p:spPr>
          <a:xfrm>
            <a:off x="3474700" y="3489408"/>
            <a:ext cx="11338599" cy="4941504"/>
          </a:xfrm>
          <a:prstGeom prst="rect">
            <a:avLst/>
          </a:prstGeom>
        </p:spPr>
        <p:txBody>
          <a:bodyPr lIns="0" tIns="0" rIns="0" bIns="0" rtlCol="0" anchor="t">
            <a:spAutoFit/>
          </a:bodyPr>
          <a:lstStyle/>
          <a:p>
            <a:pPr algn="just">
              <a:lnSpc>
                <a:spcPts val="5586"/>
              </a:lnSpc>
            </a:pPr>
            <a:r>
              <a:rPr lang="en-US" sz="3990">
                <a:solidFill>
                  <a:srgbClr val="004AAD"/>
                </a:solidFill>
                <a:latin typeface="Roboto Condensed"/>
                <a:ea typeface="Roboto Condensed"/>
                <a:cs typeface="Roboto Condensed"/>
                <a:sym typeface="Roboto Condensed"/>
              </a:rPr>
              <a:t>Machine Learning (ML) is a branch of artificial intelligence that enables systems to learn from data and improve over time without being explicitly programmed. It involves algorithms that analyze data, identify patterns, and make predictions or decisions based on that data.</a:t>
            </a:r>
          </a:p>
          <a:p>
            <a:pPr algn="just">
              <a:lnSpc>
                <a:spcPts val="5586"/>
              </a:lnSpc>
              <a:spcBef>
                <a:spcPct val="0"/>
              </a:spcBef>
            </a:pPr>
            <a:endParaRPr lang="en-US" sz="3990">
              <a:solidFill>
                <a:srgbClr val="004AAD"/>
              </a:solidFill>
              <a:latin typeface="Roboto Condensed"/>
              <a:ea typeface="Roboto Condensed"/>
              <a:cs typeface="Roboto Condensed"/>
              <a:sym typeface="Roboto Condensed"/>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7464563" y="-7655128"/>
            <a:ext cx="3358875" cy="18467541"/>
            <a:chOff x="0" y="0"/>
            <a:chExt cx="949103" cy="5218296"/>
          </a:xfrm>
        </p:grpSpPr>
        <p:sp>
          <p:nvSpPr>
            <p:cNvPr id="3" name="Freeform 3"/>
            <p:cNvSpPr/>
            <p:nvPr/>
          </p:nvSpPr>
          <p:spPr>
            <a:xfrm>
              <a:off x="0" y="0"/>
              <a:ext cx="949103" cy="5218295"/>
            </a:xfrm>
            <a:custGeom>
              <a:avLst/>
              <a:gdLst/>
              <a:ahLst/>
              <a:cxnLst/>
              <a:rect l="l" t="t" r="r" b="b"/>
              <a:pathLst>
                <a:path w="949103" h="5218295">
                  <a:moveTo>
                    <a:pt x="0" y="0"/>
                  </a:moveTo>
                  <a:lnTo>
                    <a:pt x="949103" y="0"/>
                  </a:lnTo>
                  <a:lnTo>
                    <a:pt x="949103" y="5218295"/>
                  </a:lnTo>
                  <a:lnTo>
                    <a:pt x="0" y="5218295"/>
                  </a:lnTo>
                  <a:close/>
                </a:path>
              </a:pathLst>
            </a:custGeom>
            <a:solidFill>
              <a:srgbClr val="000000">
                <a:alpha val="44706"/>
              </a:srgbClr>
            </a:solidFill>
          </p:spPr>
        </p:sp>
        <p:sp>
          <p:nvSpPr>
            <p:cNvPr id="4" name="TextBox 4"/>
            <p:cNvSpPr txBox="1"/>
            <p:nvPr/>
          </p:nvSpPr>
          <p:spPr>
            <a:xfrm>
              <a:off x="0" y="-38100"/>
              <a:ext cx="949103" cy="5256396"/>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773292" y="3842195"/>
            <a:ext cx="14791640" cy="4781152"/>
          </a:xfrm>
          <a:prstGeom prst="rect">
            <a:avLst/>
          </a:prstGeom>
        </p:spPr>
        <p:txBody>
          <a:bodyPr lIns="0" tIns="0" rIns="0" bIns="0" rtlCol="0" anchor="t">
            <a:spAutoFit/>
          </a:bodyPr>
          <a:lstStyle/>
          <a:p>
            <a:pPr algn="just">
              <a:lnSpc>
                <a:spcPts val="6321"/>
              </a:lnSpc>
              <a:spcBef>
                <a:spcPct val="0"/>
              </a:spcBef>
            </a:pPr>
            <a:r>
              <a:rPr lang="en-US" sz="4515">
                <a:solidFill>
                  <a:srgbClr val="FFFFFF"/>
                </a:solidFill>
                <a:latin typeface="Roboto Condensed"/>
                <a:ea typeface="Roboto Condensed"/>
                <a:cs typeface="Roboto Condensed"/>
                <a:sym typeface="Roboto Condensed"/>
              </a:rPr>
              <a:t>DBSCAN is like finding groups of friends at a crowded party. You look for clusters of people standing close together, ignoring areas where there aren't many people. For example, when identifying clusters of high crime rates in a city, DBSCAN focuses on areas where crimes are closely packed together, marking quieter areas as less concerning.</a:t>
            </a:r>
          </a:p>
        </p:txBody>
      </p:sp>
      <p:sp>
        <p:nvSpPr>
          <p:cNvPr id="6" name="TextBox 6"/>
          <p:cNvSpPr txBox="1"/>
          <p:nvPr/>
        </p:nvSpPr>
        <p:spPr>
          <a:xfrm>
            <a:off x="6147253" y="64028"/>
            <a:ext cx="5903723" cy="705471"/>
          </a:xfrm>
          <a:prstGeom prst="rect">
            <a:avLst/>
          </a:prstGeom>
        </p:spPr>
        <p:txBody>
          <a:bodyPr lIns="0" tIns="0" rIns="0" bIns="0" rtlCol="0" anchor="t">
            <a:spAutoFit/>
          </a:bodyPr>
          <a:lstStyle/>
          <a:p>
            <a:pPr algn="ctr">
              <a:lnSpc>
                <a:spcPts val="5693"/>
              </a:lnSpc>
            </a:pPr>
            <a:r>
              <a:rPr lang="en-US" sz="4066">
                <a:solidFill>
                  <a:srgbClr val="FFFFFF"/>
                </a:solidFill>
                <a:latin typeface="Roboto Bold"/>
                <a:ea typeface="Roboto Bold"/>
                <a:cs typeface="Roboto Bold"/>
                <a:sym typeface="Roboto Bold"/>
              </a:rPr>
              <a:t>Unsupervised Learning</a:t>
            </a:r>
          </a:p>
        </p:txBody>
      </p:sp>
      <p:sp>
        <p:nvSpPr>
          <p:cNvPr id="7" name="TextBox 7"/>
          <p:cNvSpPr txBox="1"/>
          <p:nvPr/>
        </p:nvSpPr>
        <p:spPr>
          <a:xfrm>
            <a:off x="-89771" y="2088098"/>
            <a:ext cx="18377771" cy="863589"/>
          </a:xfrm>
          <a:prstGeom prst="rect">
            <a:avLst/>
          </a:prstGeom>
        </p:spPr>
        <p:txBody>
          <a:bodyPr lIns="0" tIns="0" rIns="0" bIns="0" rtlCol="0" anchor="t">
            <a:spAutoFit/>
          </a:bodyPr>
          <a:lstStyle/>
          <a:p>
            <a:pPr algn="ctr">
              <a:lnSpc>
                <a:spcPts val="7000"/>
              </a:lnSpc>
            </a:pPr>
            <a:r>
              <a:rPr lang="en-US" sz="5000">
                <a:solidFill>
                  <a:srgbClr val="FFFFFF"/>
                </a:solidFill>
                <a:latin typeface="Roboto Bold"/>
                <a:ea typeface="Roboto Bold"/>
                <a:cs typeface="Roboto Bold"/>
                <a:sym typeface="Roboto Bold"/>
              </a:rPr>
              <a:t>Density-Based Spatial Clustering of Applications with Noise</a:t>
            </a:r>
          </a:p>
        </p:txBody>
      </p:sp>
      <p:sp>
        <p:nvSpPr>
          <p:cNvPr id="8" name="TextBox 8"/>
          <p:cNvSpPr txBox="1"/>
          <p:nvPr/>
        </p:nvSpPr>
        <p:spPr>
          <a:xfrm>
            <a:off x="4800628" y="956326"/>
            <a:ext cx="8248994" cy="701377"/>
          </a:xfrm>
          <a:prstGeom prst="rect">
            <a:avLst/>
          </a:prstGeom>
        </p:spPr>
        <p:txBody>
          <a:bodyPr lIns="0" tIns="0" rIns="0" bIns="0" rtlCol="0" anchor="t">
            <a:spAutoFit/>
          </a:bodyPr>
          <a:lstStyle/>
          <a:p>
            <a:pPr algn="ctr">
              <a:lnSpc>
                <a:spcPts val="5655"/>
              </a:lnSpc>
            </a:pPr>
            <a:r>
              <a:rPr lang="en-US" sz="4039">
                <a:solidFill>
                  <a:srgbClr val="FFFFFF"/>
                </a:solidFill>
                <a:latin typeface="Roboto Bold"/>
                <a:ea typeface="Roboto Bold"/>
                <a:cs typeface="Roboto Bold"/>
                <a:sym typeface="Roboto Bold"/>
              </a:rPr>
              <a:t>Clustering</a:t>
            </a: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7464563" y="-7655128"/>
            <a:ext cx="3358875" cy="18467541"/>
            <a:chOff x="0" y="0"/>
            <a:chExt cx="949103" cy="5218296"/>
          </a:xfrm>
        </p:grpSpPr>
        <p:sp>
          <p:nvSpPr>
            <p:cNvPr id="3" name="Freeform 3"/>
            <p:cNvSpPr/>
            <p:nvPr/>
          </p:nvSpPr>
          <p:spPr>
            <a:xfrm>
              <a:off x="0" y="0"/>
              <a:ext cx="949103" cy="5218295"/>
            </a:xfrm>
            <a:custGeom>
              <a:avLst/>
              <a:gdLst/>
              <a:ahLst/>
              <a:cxnLst/>
              <a:rect l="l" t="t" r="r" b="b"/>
              <a:pathLst>
                <a:path w="949103" h="5218295">
                  <a:moveTo>
                    <a:pt x="0" y="0"/>
                  </a:moveTo>
                  <a:lnTo>
                    <a:pt x="949103" y="0"/>
                  </a:lnTo>
                  <a:lnTo>
                    <a:pt x="949103" y="5218295"/>
                  </a:lnTo>
                  <a:lnTo>
                    <a:pt x="0" y="5218295"/>
                  </a:lnTo>
                  <a:close/>
                </a:path>
              </a:pathLst>
            </a:custGeom>
            <a:solidFill>
              <a:srgbClr val="000000">
                <a:alpha val="44706"/>
              </a:srgbClr>
            </a:solidFill>
          </p:spPr>
        </p:sp>
        <p:sp>
          <p:nvSpPr>
            <p:cNvPr id="4" name="TextBox 4"/>
            <p:cNvSpPr txBox="1"/>
            <p:nvPr/>
          </p:nvSpPr>
          <p:spPr>
            <a:xfrm>
              <a:off x="0" y="-38100"/>
              <a:ext cx="949103" cy="5256396"/>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969268" y="4096704"/>
            <a:ext cx="14620637" cy="4740496"/>
          </a:xfrm>
          <a:prstGeom prst="rect">
            <a:avLst/>
          </a:prstGeom>
        </p:spPr>
        <p:txBody>
          <a:bodyPr lIns="0" tIns="0" rIns="0" bIns="0" rtlCol="0" anchor="t">
            <a:spAutoFit/>
          </a:bodyPr>
          <a:lstStyle/>
          <a:p>
            <a:pPr algn="just">
              <a:lnSpc>
                <a:spcPts val="7512"/>
              </a:lnSpc>
              <a:spcBef>
                <a:spcPct val="0"/>
              </a:spcBef>
            </a:pPr>
            <a:r>
              <a:rPr lang="en-US" sz="5366">
                <a:solidFill>
                  <a:srgbClr val="FFFFFF"/>
                </a:solidFill>
                <a:latin typeface="Roboto Condensed"/>
                <a:ea typeface="Roboto Condensed"/>
                <a:cs typeface="Roboto Condensed"/>
                <a:sym typeface="Roboto Condensed"/>
              </a:rPr>
              <a:t>GMM assumes data is generated from a mixture of several Gaussian distributions. It can model more complex cluster shapes than K-Means. Example: Identifying different customer segments based on purchasing patterns.</a:t>
            </a:r>
          </a:p>
        </p:txBody>
      </p:sp>
      <p:sp>
        <p:nvSpPr>
          <p:cNvPr id="6" name="TextBox 6"/>
          <p:cNvSpPr txBox="1"/>
          <p:nvPr/>
        </p:nvSpPr>
        <p:spPr>
          <a:xfrm>
            <a:off x="6147253" y="107980"/>
            <a:ext cx="5903723" cy="705471"/>
          </a:xfrm>
          <a:prstGeom prst="rect">
            <a:avLst/>
          </a:prstGeom>
        </p:spPr>
        <p:txBody>
          <a:bodyPr lIns="0" tIns="0" rIns="0" bIns="0" rtlCol="0" anchor="t">
            <a:spAutoFit/>
          </a:bodyPr>
          <a:lstStyle/>
          <a:p>
            <a:pPr algn="ctr">
              <a:lnSpc>
                <a:spcPts val="5693"/>
              </a:lnSpc>
            </a:pPr>
            <a:r>
              <a:rPr lang="en-US" sz="4066">
                <a:solidFill>
                  <a:srgbClr val="FFFFFF"/>
                </a:solidFill>
                <a:latin typeface="Roboto Bold"/>
                <a:ea typeface="Roboto Bold"/>
                <a:cs typeface="Roboto Bold"/>
                <a:sym typeface="Roboto Bold"/>
              </a:rPr>
              <a:t>Unsupervised Learning</a:t>
            </a:r>
          </a:p>
        </p:txBody>
      </p:sp>
      <p:sp>
        <p:nvSpPr>
          <p:cNvPr id="7" name="TextBox 7"/>
          <p:cNvSpPr txBox="1"/>
          <p:nvPr/>
        </p:nvSpPr>
        <p:spPr>
          <a:xfrm>
            <a:off x="-89771" y="1705505"/>
            <a:ext cx="18377771" cy="1552575"/>
          </a:xfrm>
          <a:prstGeom prst="rect">
            <a:avLst/>
          </a:prstGeom>
        </p:spPr>
        <p:txBody>
          <a:bodyPr lIns="0" tIns="0" rIns="0" bIns="0" rtlCol="0" anchor="t">
            <a:spAutoFit/>
          </a:bodyPr>
          <a:lstStyle/>
          <a:p>
            <a:pPr algn="ctr">
              <a:lnSpc>
                <a:spcPts val="12599"/>
              </a:lnSpc>
            </a:pPr>
            <a:r>
              <a:rPr lang="en-US" sz="9000">
                <a:solidFill>
                  <a:srgbClr val="FFFFFF"/>
                </a:solidFill>
                <a:latin typeface="Roboto Bold"/>
                <a:ea typeface="Roboto Bold"/>
                <a:cs typeface="Roboto Bold"/>
                <a:sym typeface="Roboto Bold"/>
              </a:rPr>
              <a:t>Gaussian Mixture Models (GMM)</a:t>
            </a:r>
          </a:p>
        </p:txBody>
      </p:sp>
      <p:sp>
        <p:nvSpPr>
          <p:cNvPr id="8" name="TextBox 8"/>
          <p:cNvSpPr txBox="1"/>
          <p:nvPr/>
        </p:nvSpPr>
        <p:spPr>
          <a:xfrm>
            <a:off x="4800628" y="956326"/>
            <a:ext cx="8248994" cy="701377"/>
          </a:xfrm>
          <a:prstGeom prst="rect">
            <a:avLst/>
          </a:prstGeom>
        </p:spPr>
        <p:txBody>
          <a:bodyPr lIns="0" tIns="0" rIns="0" bIns="0" rtlCol="0" anchor="t">
            <a:spAutoFit/>
          </a:bodyPr>
          <a:lstStyle/>
          <a:p>
            <a:pPr algn="ctr">
              <a:lnSpc>
                <a:spcPts val="5655"/>
              </a:lnSpc>
            </a:pPr>
            <a:r>
              <a:rPr lang="en-US" sz="4039">
                <a:solidFill>
                  <a:srgbClr val="FFFFFF"/>
                </a:solidFill>
                <a:latin typeface="Roboto Bold"/>
                <a:ea typeface="Roboto Bold"/>
                <a:cs typeface="Roboto Bold"/>
                <a:sym typeface="Roboto Bold"/>
              </a:rPr>
              <a:t>Clustering</a:t>
            </a: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7464563" y="-7655128"/>
            <a:ext cx="3358875" cy="18467541"/>
            <a:chOff x="0" y="0"/>
            <a:chExt cx="949103" cy="5218296"/>
          </a:xfrm>
        </p:grpSpPr>
        <p:sp>
          <p:nvSpPr>
            <p:cNvPr id="3" name="Freeform 3"/>
            <p:cNvSpPr/>
            <p:nvPr/>
          </p:nvSpPr>
          <p:spPr>
            <a:xfrm>
              <a:off x="0" y="0"/>
              <a:ext cx="949103" cy="5218295"/>
            </a:xfrm>
            <a:custGeom>
              <a:avLst/>
              <a:gdLst/>
              <a:ahLst/>
              <a:cxnLst/>
              <a:rect l="l" t="t" r="r" b="b"/>
              <a:pathLst>
                <a:path w="949103" h="5218295">
                  <a:moveTo>
                    <a:pt x="0" y="0"/>
                  </a:moveTo>
                  <a:lnTo>
                    <a:pt x="949103" y="0"/>
                  </a:lnTo>
                  <a:lnTo>
                    <a:pt x="949103" y="5218295"/>
                  </a:lnTo>
                  <a:lnTo>
                    <a:pt x="0" y="5218295"/>
                  </a:lnTo>
                  <a:close/>
                </a:path>
              </a:pathLst>
            </a:custGeom>
            <a:solidFill>
              <a:srgbClr val="000000">
                <a:alpha val="44706"/>
              </a:srgbClr>
            </a:solidFill>
          </p:spPr>
        </p:sp>
        <p:sp>
          <p:nvSpPr>
            <p:cNvPr id="4" name="TextBox 4"/>
            <p:cNvSpPr txBox="1"/>
            <p:nvPr/>
          </p:nvSpPr>
          <p:spPr>
            <a:xfrm>
              <a:off x="0" y="-38100"/>
              <a:ext cx="949103" cy="5256396"/>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673807" y="3896846"/>
            <a:ext cx="14940386" cy="5361454"/>
          </a:xfrm>
          <a:prstGeom prst="rect">
            <a:avLst/>
          </a:prstGeom>
        </p:spPr>
        <p:txBody>
          <a:bodyPr lIns="0" tIns="0" rIns="0" bIns="0" rtlCol="0" anchor="t">
            <a:spAutoFit/>
          </a:bodyPr>
          <a:lstStyle/>
          <a:p>
            <a:pPr algn="just">
              <a:lnSpc>
                <a:spcPts val="6100"/>
              </a:lnSpc>
              <a:spcBef>
                <a:spcPct val="0"/>
              </a:spcBef>
            </a:pPr>
            <a:r>
              <a:rPr lang="en-US" sz="4357">
                <a:solidFill>
                  <a:srgbClr val="FFFFFF"/>
                </a:solidFill>
                <a:latin typeface="Roboto Condensed"/>
                <a:ea typeface="Roboto Condensed"/>
                <a:cs typeface="Roboto Condensed"/>
                <a:sym typeface="Roboto Condensed"/>
              </a:rPr>
              <a:t>Having a big map of a city and you want to find neighborhoods where people are closely connected. Spectral Clustering is like using special glasses to see these neighborhoods based on how interconnected the streets are. For example, when segmenting social networks, Spectral Clustering looks at how users interact—like who talks to whom a lot—and groups them into communities based on these connections.</a:t>
            </a:r>
          </a:p>
        </p:txBody>
      </p:sp>
      <p:sp>
        <p:nvSpPr>
          <p:cNvPr id="6" name="TextBox 6"/>
          <p:cNvSpPr txBox="1"/>
          <p:nvPr/>
        </p:nvSpPr>
        <p:spPr>
          <a:xfrm>
            <a:off x="6147253" y="107980"/>
            <a:ext cx="5903723" cy="705471"/>
          </a:xfrm>
          <a:prstGeom prst="rect">
            <a:avLst/>
          </a:prstGeom>
        </p:spPr>
        <p:txBody>
          <a:bodyPr lIns="0" tIns="0" rIns="0" bIns="0" rtlCol="0" anchor="t">
            <a:spAutoFit/>
          </a:bodyPr>
          <a:lstStyle/>
          <a:p>
            <a:pPr algn="ctr">
              <a:lnSpc>
                <a:spcPts val="5693"/>
              </a:lnSpc>
            </a:pPr>
            <a:r>
              <a:rPr lang="en-US" sz="4066">
                <a:solidFill>
                  <a:srgbClr val="FFFFFF"/>
                </a:solidFill>
                <a:latin typeface="Roboto Bold"/>
                <a:ea typeface="Roboto Bold"/>
                <a:cs typeface="Roboto Bold"/>
                <a:sym typeface="Roboto Bold"/>
              </a:rPr>
              <a:t>Unsupervised Learning</a:t>
            </a:r>
          </a:p>
        </p:txBody>
      </p:sp>
      <p:sp>
        <p:nvSpPr>
          <p:cNvPr id="7" name="TextBox 7"/>
          <p:cNvSpPr txBox="1"/>
          <p:nvPr/>
        </p:nvSpPr>
        <p:spPr>
          <a:xfrm>
            <a:off x="-89771" y="1705505"/>
            <a:ext cx="18377771" cy="1552575"/>
          </a:xfrm>
          <a:prstGeom prst="rect">
            <a:avLst/>
          </a:prstGeom>
        </p:spPr>
        <p:txBody>
          <a:bodyPr lIns="0" tIns="0" rIns="0" bIns="0" rtlCol="0" anchor="t">
            <a:spAutoFit/>
          </a:bodyPr>
          <a:lstStyle/>
          <a:p>
            <a:pPr algn="ctr">
              <a:lnSpc>
                <a:spcPts val="12599"/>
              </a:lnSpc>
            </a:pPr>
            <a:r>
              <a:rPr lang="en-US" sz="9000">
                <a:solidFill>
                  <a:srgbClr val="FFFFFF"/>
                </a:solidFill>
                <a:latin typeface="Roboto Bold"/>
                <a:ea typeface="Roboto Bold"/>
                <a:cs typeface="Roboto Bold"/>
                <a:sym typeface="Roboto Bold"/>
              </a:rPr>
              <a:t>Spectral Clustering</a:t>
            </a:r>
          </a:p>
        </p:txBody>
      </p:sp>
      <p:sp>
        <p:nvSpPr>
          <p:cNvPr id="8" name="TextBox 8"/>
          <p:cNvSpPr txBox="1"/>
          <p:nvPr/>
        </p:nvSpPr>
        <p:spPr>
          <a:xfrm>
            <a:off x="4800628" y="956326"/>
            <a:ext cx="8248994" cy="701377"/>
          </a:xfrm>
          <a:prstGeom prst="rect">
            <a:avLst/>
          </a:prstGeom>
        </p:spPr>
        <p:txBody>
          <a:bodyPr lIns="0" tIns="0" rIns="0" bIns="0" rtlCol="0" anchor="t">
            <a:spAutoFit/>
          </a:bodyPr>
          <a:lstStyle/>
          <a:p>
            <a:pPr algn="ctr">
              <a:lnSpc>
                <a:spcPts val="5655"/>
              </a:lnSpc>
            </a:pPr>
            <a:r>
              <a:rPr lang="en-US" sz="4039">
                <a:solidFill>
                  <a:srgbClr val="FFFFFF"/>
                </a:solidFill>
                <a:latin typeface="Roboto Bold"/>
                <a:ea typeface="Roboto Bold"/>
                <a:cs typeface="Roboto Bold"/>
                <a:sym typeface="Roboto Bold"/>
              </a:rPr>
              <a:t>Clustering</a:t>
            </a: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7464563" y="-7655128"/>
            <a:ext cx="3358875" cy="18467541"/>
            <a:chOff x="0" y="0"/>
            <a:chExt cx="949103" cy="5218296"/>
          </a:xfrm>
        </p:grpSpPr>
        <p:sp>
          <p:nvSpPr>
            <p:cNvPr id="3" name="Freeform 3"/>
            <p:cNvSpPr/>
            <p:nvPr/>
          </p:nvSpPr>
          <p:spPr>
            <a:xfrm>
              <a:off x="0" y="0"/>
              <a:ext cx="949103" cy="5218295"/>
            </a:xfrm>
            <a:custGeom>
              <a:avLst/>
              <a:gdLst/>
              <a:ahLst/>
              <a:cxnLst/>
              <a:rect l="l" t="t" r="r" b="b"/>
              <a:pathLst>
                <a:path w="949103" h="5218295">
                  <a:moveTo>
                    <a:pt x="0" y="0"/>
                  </a:moveTo>
                  <a:lnTo>
                    <a:pt x="949103" y="0"/>
                  </a:lnTo>
                  <a:lnTo>
                    <a:pt x="949103" y="5218295"/>
                  </a:lnTo>
                  <a:lnTo>
                    <a:pt x="0" y="5218295"/>
                  </a:lnTo>
                  <a:close/>
                </a:path>
              </a:pathLst>
            </a:custGeom>
            <a:solidFill>
              <a:srgbClr val="000000">
                <a:alpha val="44706"/>
              </a:srgbClr>
            </a:solidFill>
          </p:spPr>
        </p:sp>
        <p:sp>
          <p:nvSpPr>
            <p:cNvPr id="4" name="TextBox 4"/>
            <p:cNvSpPr txBox="1"/>
            <p:nvPr/>
          </p:nvSpPr>
          <p:spPr>
            <a:xfrm>
              <a:off x="0" y="-38100"/>
              <a:ext cx="949103" cy="5256396"/>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085605" y="3896846"/>
            <a:ext cx="14252798" cy="4073508"/>
          </a:xfrm>
          <a:prstGeom prst="rect">
            <a:avLst/>
          </a:prstGeom>
        </p:spPr>
        <p:txBody>
          <a:bodyPr lIns="0" tIns="0" rIns="0" bIns="0" rtlCol="0" anchor="t">
            <a:spAutoFit/>
          </a:bodyPr>
          <a:lstStyle/>
          <a:p>
            <a:pPr algn="just">
              <a:lnSpc>
                <a:spcPts val="6475"/>
              </a:lnSpc>
              <a:spcBef>
                <a:spcPct val="0"/>
              </a:spcBef>
            </a:pPr>
            <a:r>
              <a:rPr lang="en-US" sz="4625">
                <a:solidFill>
                  <a:srgbClr val="FFFFFF"/>
                </a:solidFill>
                <a:latin typeface="Roboto Condensed"/>
                <a:ea typeface="Roboto Condensed"/>
                <a:cs typeface="Roboto Condensed"/>
                <a:sym typeface="Roboto Condensed"/>
              </a:rPr>
              <a:t>Association is like figuring out what things often go together when people shop. It looks at lots of shopping lists to find patterns like how often people buy bread if they also buy milk. This helps stores decide how to stock shelves or suggest items that people might like together.</a:t>
            </a:r>
          </a:p>
        </p:txBody>
      </p:sp>
      <p:sp>
        <p:nvSpPr>
          <p:cNvPr id="6" name="TextBox 6"/>
          <p:cNvSpPr txBox="1"/>
          <p:nvPr/>
        </p:nvSpPr>
        <p:spPr>
          <a:xfrm>
            <a:off x="6147253" y="633102"/>
            <a:ext cx="5903723" cy="705471"/>
          </a:xfrm>
          <a:prstGeom prst="rect">
            <a:avLst/>
          </a:prstGeom>
        </p:spPr>
        <p:txBody>
          <a:bodyPr lIns="0" tIns="0" rIns="0" bIns="0" rtlCol="0" anchor="t">
            <a:spAutoFit/>
          </a:bodyPr>
          <a:lstStyle/>
          <a:p>
            <a:pPr algn="ctr">
              <a:lnSpc>
                <a:spcPts val="5693"/>
              </a:lnSpc>
            </a:pPr>
            <a:r>
              <a:rPr lang="en-US" sz="4066">
                <a:solidFill>
                  <a:srgbClr val="FFFFFF"/>
                </a:solidFill>
                <a:latin typeface="Roboto Bold"/>
                <a:ea typeface="Roboto Bold"/>
                <a:cs typeface="Roboto Bold"/>
                <a:sym typeface="Roboto Bold"/>
              </a:rPr>
              <a:t>Unsupervised Learning</a:t>
            </a:r>
          </a:p>
        </p:txBody>
      </p:sp>
      <p:sp>
        <p:nvSpPr>
          <p:cNvPr id="7" name="TextBox 7"/>
          <p:cNvSpPr txBox="1"/>
          <p:nvPr/>
        </p:nvSpPr>
        <p:spPr>
          <a:xfrm>
            <a:off x="-89771" y="1705505"/>
            <a:ext cx="18377771" cy="1552575"/>
          </a:xfrm>
          <a:prstGeom prst="rect">
            <a:avLst/>
          </a:prstGeom>
        </p:spPr>
        <p:txBody>
          <a:bodyPr lIns="0" tIns="0" rIns="0" bIns="0" rtlCol="0" anchor="t">
            <a:spAutoFit/>
          </a:bodyPr>
          <a:lstStyle/>
          <a:p>
            <a:pPr algn="ctr">
              <a:lnSpc>
                <a:spcPts val="12599"/>
              </a:lnSpc>
            </a:pPr>
            <a:r>
              <a:rPr lang="en-US" sz="9000">
                <a:solidFill>
                  <a:srgbClr val="FFFFFF"/>
                </a:solidFill>
                <a:latin typeface="Roboto Bold"/>
                <a:ea typeface="Roboto Bold"/>
                <a:cs typeface="Roboto Bold"/>
                <a:sym typeface="Roboto Bold"/>
              </a:rPr>
              <a:t>Association</a:t>
            </a: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7464563" y="-7655128"/>
            <a:ext cx="3358875" cy="18467541"/>
            <a:chOff x="0" y="0"/>
            <a:chExt cx="949103" cy="5218296"/>
          </a:xfrm>
        </p:grpSpPr>
        <p:sp>
          <p:nvSpPr>
            <p:cNvPr id="3" name="Freeform 3"/>
            <p:cNvSpPr/>
            <p:nvPr/>
          </p:nvSpPr>
          <p:spPr>
            <a:xfrm>
              <a:off x="0" y="0"/>
              <a:ext cx="949103" cy="5218295"/>
            </a:xfrm>
            <a:custGeom>
              <a:avLst/>
              <a:gdLst/>
              <a:ahLst/>
              <a:cxnLst/>
              <a:rect l="l" t="t" r="r" b="b"/>
              <a:pathLst>
                <a:path w="949103" h="5218295">
                  <a:moveTo>
                    <a:pt x="0" y="0"/>
                  </a:moveTo>
                  <a:lnTo>
                    <a:pt x="949103" y="0"/>
                  </a:lnTo>
                  <a:lnTo>
                    <a:pt x="949103" y="5218295"/>
                  </a:lnTo>
                  <a:lnTo>
                    <a:pt x="0" y="5218295"/>
                  </a:lnTo>
                  <a:close/>
                </a:path>
              </a:pathLst>
            </a:custGeom>
            <a:solidFill>
              <a:srgbClr val="000000">
                <a:alpha val="44706"/>
              </a:srgbClr>
            </a:solidFill>
          </p:spPr>
        </p:sp>
        <p:sp>
          <p:nvSpPr>
            <p:cNvPr id="4" name="TextBox 4"/>
            <p:cNvSpPr txBox="1"/>
            <p:nvPr/>
          </p:nvSpPr>
          <p:spPr>
            <a:xfrm>
              <a:off x="0" y="-38100"/>
              <a:ext cx="949103" cy="5256396"/>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489148" y="3962509"/>
            <a:ext cx="15309703" cy="4704517"/>
          </a:xfrm>
          <a:prstGeom prst="rect">
            <a:avLst/>
          </a:prstGeom>
        </p:spPr>
        <p:txBody>
          <a:bodyPr lIns="0" tIns="0" rIns="0" bIns="0" rtlCol="0" anchor="t">
            <a:spAutoFit/>
          </a:bodyPr>
          <a:lstStyle/>
          <a:p>
            <a:pPr algn="just">
              <a:lnSpc>
                <a:spcPts val="6251"/>
              </a:lnSpc>
              <a:spcBef>
                <a:spcPct val="0"/>
              </a:spcBef>
            </a:pPr>
            <a:r>
              <a:rPr lang="en-US" sz="4465">
                <a:solidFill>
                  <a:srgbClr val="FFFFFF"/>
                </a:solidFill>
                <a:latin typeface="Roboto Condensed"/>
                <a:ea typeface="Roboto Condensed"/>
                <a:cs typeface="Roboto Condensed"/>
                <a:sym typeface="Roboto Condensed"/>
              </a:rPr>
              <a:t>The Apriori algorithm is like discovering common shopping habits among customers. It looks at many shopping receipts to see which items are often bought together like finding out that many people who buy bread also buy butter. This helps stores understand what items are popular together so they can plan promotions or arrange products on shelves to make shopping easier for customers.</a:t>
            </a:r>
          </a:p>
        </p:txBody>
      </p:sp>
      <p:sp>
        <p:nvSpPr>
          <p:cNvPr id="6" name="TextBox 6"/>
          <p:cNvSpPr txBox="1"/>
          <p:nvPr/>
        </p:nvSpPr>
        <p:spPr>
          <a:xfrm>
            <a:off x="6147253" y="107980"/>
            <a:ext cx="5903723" cy="705471"/>
          </a:xfrm>
          <a:prstGeom prst="rect">
            <a:avLst/>
          </a:prstGeom>
        </p:spPr>
        <p:txBody>
          <a:bodyPr lIns="0" tIns="0" rIns="0" bIns="0" rtlCol="0" anchor="t">
            <a:spAutoFit/>
          </a:bodyPr>
          <a:lstStyle/>
          <a:p>
            <a:pPr algn="ctr">
              <a:lnSpc>
                <a:spcPts val="5693"/>
              </a:lnSpc>
            </a:pPr>
            <a:r>
              <a:rPr lang="en-US" sz="4066">
                <a:solidFill>
                  <a:srgbClr val="FFFFFF"/>
                </a:solidFill>
                <a:latin typeface="Roboto Bold"/>
                <a:ea typeface="Roboto Bold"/>
                <a:cs typeface="Roboto Bold"/>
                <a:sym typeface="Roboto Bold"/>
              </a:rPr>
              <a:t>Unsupervised Learning</a:t>
            </a:r>
          </a:p>
        </p:txBody>
      </p:sp>
      <p:sp>
        <p:nvSpPr>
          <p:cNvPr id="7" name="TextBox 7"/>
          <p:cNvSpPr txBox="1"/>
          <p:nvPr/>
        </p:nvSpPr>
        <p:spPr>
          <a:xfrm>
            <a:off x="-89771" y="1705505"/>
            <a:ext cx="18377771" cy="1552575"/>
          </a:xfrm>
          <a:prstGeom prst="rect">
            <a:avLst/>
          </a:prstGeom>
        </p:spPr>
        <p:txBody>
          <a:bodyPr lIns="0" tIns="0" rIns="0" bIns="0" rtlCol="0" anchor="t">
            <a:spAutoFit/>
          </a:bodyPr>
          <a:lstStyle/>
          <a:p>
            <a:pPr algn="ctr">
              <a:lnSpc>
                <a:spcPts val="12599"/>
              </a:lnSpc>
            </a:pPr>
            <a:r>
              <a:rPr lang="en-US" sz="9000">
                <a:solidFill>
                  <a:srgbClr val="FFFFFF"/>
                </a:solidFill>
                <a:latin typeface="Roboto Bold"/>
                <a:ea typeface="Roboto Bold"/>
                <a:cs typeface="Roboto Bold"/>
                <a:sym typeface="Roboto Bold"/>
              </a:rPr>
              <a:t>Apriori</a:t>
            </a:r>
          </a:p>
        </p:txBody>
      </p:sp>
      <p:sp>
        <p:nvSpPr>
          <p:cNvPr id="8" name="TextBox 8"/>
          <p:cNvSpPr txBox="1"/>
          <p:nvPr/>
        </p:nvSpPr>
        <p:spPr>
          <a:xfrm>
            <a:off x="4800628" y="956326"/>
            <a:ext cx="8248994" cy="701377"/>
          </a:xfrm>
          <a:prstGeom prst="rect">
            <a:avLst/>
          </a:prstGeom>
        </p:spPr>
        <p:txBody>
          <a:bodyPr lIns="0" tIns="0" rIns="0" bIns="0" rtlCol="0" anchor="t">
            <a:spAutoFit/>
          </a:bodyPr>
          <a:lstStyle/>
          <a:p>
            <a:pPr algn="ctr">
              <a:lnSpc>
                <a:spcPts val="5655"/>
              </a:lnSpc>
            </a:pPr>
            <a:r>
              <a:rPr lang="en-US" sz="4039">
                <a:solidFill>
                  <a:srgbClr val="FFFFFF"/>
                </a:solidFill>
                <a:latin typeface="Roboto Bold"/>
                <a:ea typeface="Roboto Bold"/>
                <a:cs typeface="Roboto Bold"/>
                <a:sym typeface="Roboto Bold"/>
              </a:rPr>
              <a:t>Association</a:t>
            </a: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7464563" y="-7655128"/>
            <a:ext cx="3358875" cy="18467541"/>
            <a:chOff x="0" y="0"/>
            <a:chExt cx="949103" cy="5218296"/>
          </a:xfrm>
        </p:grpSpPr>
        <p:sp>
          <p:nvSpPr>
            <p:cNvPr id="3" name="Freeform 3"/>
            <p:cNvSpPr/>
            <p:nvPr/>
          </p:nvSpPr>
          <p:spPr>
            <a:xfrm>
              <a:off x="0" y="0"/>
              <a:ext cx="949103" cy="5218295"/>
            </a:xfrm>
            <a:custGeom>
              <a:avLst/>
              <a:gdLst/>
              <a:ahLst/>
              <a:cxnLst/>
              <a:rect l="l" t="t" r="r" b="b"/>
              <a:pathLst>
                <a:path w="949103" h="5218295">
                  <a:moveTo>
                    <a:pt x="0" y="0"/>
                  </a:moveTo>
                  <a:lnTo>
                    <a:pt x="949103" y="0"/>
                  </a:lnTo>
                  <a:lnTo>
                    <a:pt x="949103" y="5218295"/>
                  </a:lnTo>
                  <a:lnTo>
                    <a:pt x="0" y="5218295"/>
                  </a:lnTo>
                  <a:close/>
                </a:path>
              </a:pathLst>
            </a:custGeom>
            <a:solidFill>
              <a:srgbClr val="000000">
                <a:alpha val="44706"/>
              </a:srgbClr>
            </a:solidFill>
          </p:spPr>
        </p:sp>
        <p:sp>
          <p:nvSpPr>
            <p:cNvPr id="4" name="TextBox 4"/>
            <p:cNvSpPr txBox="1"/>
            <p:nvPr/>
          </p:nvSpPr>
          <p:spPr>
            <a:xfrm>
              <a:off x="0" y="-38100"/>
              <a:ext cx="949103" cy="5256396"/>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740583" y="3975563"/>
            <a:ext cx="14717064" cy="5282737"/>
          </a:xfrm>
          <a:prstGeom prst="rect">
            <a:avLst/>
          </a:prstGeom>
        </p:spPr>
        <p:txBody>
          <a:bodyPr lIns="0" tIns="0" rIns="0" bIns="0" rtlCol="0" anchor="t">
            <a:spAutoFit/>
          </a:bodyPr>
          <a:lstStyle/>
          <a:p>
            <a:pPr algn="just">
              <a:lnSpc>
                <a:spcPts val="6009"/>
              </a:lnSpc>
              <a:spcBef>
                <a:spcPct val="0"/>
              </a:spcBef>
            </a:pPr>
            <a:r>
              <a:rPr lang="en-US" sz="4292">
                <a:solidFill>
                  <a:srgbClr val="FFFFFF"/>
                </a:solidFill>
                <a:latin typeface="Roboto Condensed"/>
                <a:ea typeface="Roboto Condensed"/>
                <a:cs typeface="Roboto Condensed"/>
                <a:sym typeface="Roboto Condensed"/>
              </a:rPr>
              <a:t>Eclat is a method for finding popular combinations of products people buy together. It looks at a lot of shopping records to see which groups of items are frequently purchased at the same time. For instance, Eclat might discover that many customers who buy chips also buy soda. This helps online stores suggest items that often go well together or create special deals that match what customers like to buy.</a:t>
            </a:r>
          </a:p>
        </p:txBody>
      </p:sp>
      <p:sp>
        <p:nvSpPr>
          <p:cNvPr id="6" name="TextBox 6"/>
          <p:cNvSpPr txBox="1"/>
          <p:nvPr/>
        </p:nvSpPr>
        <p:spPr>
          <a:xfrm>
            <a:off x="6147253" y="107980"/>
            <a:ext cx="5903723" cy="705471"/>
          </a:xfrm>
          <a:prstGeom prst="rect">
            <a:avLst/>
          </a:prstGeom>
        </p:spPr>
        <p:txBody>
          <a:bodyPr lIns="0" tIns="0" rIns="0" bIns="0" rtlCol="0" anchor="t">
            <a:spAutoFit/>
          </a:bodyPr>
          <a:lstStyle/>
          <a:p>
            <a:pPr algn="ctr">
              <a:lnSpc>
                <a:spcPts val="5693"/>
              </a:lnSpc>
            </a:pPr>
            <a:r>
              <a:rPr lang="en-US" sz="4066">
                <a:solidFill>
                  <a:srgbClr val="FFFFFF"/>
                </a:solidFill>
                <a:latin typeface="Roboto Bold"/>
                <a:ea typeface="Roboto Bold"/>
                <a:cs typeface="Roboto Bold"/>
                <a:sym typeface="Roboto Bold"/>
              </a:rPr>
              <a:t>Unsupervised Learning</a:t>
            </a:r>
          </a:p>
        </p:txBody>
      </p:sp>
      <p:sp>
        <p:nvSpPr>
          <p:cNvPr id="7" name="TextBox 7"/>
          <p:cNvSpPr txBox="1"/>
          <p:nvPr/>
        </p:nvSpPr>
        <p:spPr>
          <a:xfrm>
            <a:off x="-89771" y="1705505"/>
            <a:ext cx="18377771" cy="1552575"/>
          </a:xfrm>
          <a:prstGeom prst="rect">
            <a:avLst/>
          </a:prstGeom>
        </p:spPr>
        <p:txBody>
          <a:bodyPr lIns="0" tIns="0" rIns="0" bIns="0" rtlCol="0" anchor="t">
            <a:spAutoFit/>
          </a:bodyPr>
          <a:lstStyle/>
          <a:p>
            <a:pPr algn="ctr">
              <a:lnSpc>
                <a:spcPts val="12599"/>
              </a:lnSpc>
            </a:pPr>
            <a:r>
              <a:rPr lang="en-US" sz="9000">
                <a:solidFill>
                  <a:srgbClr val="FFFFFF"/>
                </a:solidFill>
                <a:latin typeface="Roboto Bold"/>
                <a:ea typeface="Roboto Bold"/>
                <a:cs typeface="Roboto Bold"/>
                <a:sym typeface="Roboto Bold"/>
              </a:rPr>
              <a:t>Eclat</a:t>
            </a:r>
          </a:p>
        </p:txBody>
      </p:sp>
      <p:sp>
        <p:nvSpPr>
          <p:cNvPr id="8" name="TextBox 8"/>
          <p:cNvSpPr txBox="1"/>
          <p:nvPr/>
        </p:nvSpPr>
        <p:spPr>
          <a:xfrm>
            <a:off x="4800628" y="956326"/>
            <a:ext cx="8248994" cy="701377"/>
          </a:xfrm>
          <a:prstGeom prst="rect">
            <a:avLst/>
          </a:prstGeom>
        </p:spPr>
        <p:txBody>
          <a:bodyPr lIns="0" tIns="0" rIns="0" bIns="0" rtlCol="0" anchor="t">
            <a:spAutoFit/>
          </a:bodyPr>
          <a:lstStyle/>
          <a:p>
            <a:pPr algn="ctr">
              <a:lnSpc>
                <a:spcPts val="5655"/>
              </a:lnSpc>
            </a:pPr>
            <a:r>
              <a:rPr lang="en-US" sz="4039">
                <a:solidFill>
                  <a:srgbClr val="FFFFFF"/>
                </a:solidFill>
                <a:latin typeface="Roboto Bold"/>
                <a:ea typeface="Roboto Bold"/>
                <a:cs typeface="Roboto Bold"/>
                <a:sym typeface="Roboto Bold"/>
              </a:rPr>
              <a:t>Association</a:t>
            </a: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7464563" y="-7655128"/>
            <a:ext cx="3358875" cy="18467541"/>
            <a:chOff x="0" y="0"/>
            <a:chExt cx="949103" cy="5218296"/>
          </a:xfrm>
        </p:grpSpPr>
        <p:sp>
          <p:nvSpPr>
            <p:cNvPr id="3" name="Freeform 3"/>
            <p:cNvSpPr/>
            <p:nvPr/>
          </p:nvSpPr>
          <p:spPr>
            <a:xfrm>
              <a:off x="0" y="0"/>
              <a:ext cx="949103" cy="5218295"/>
            </a:xfrm>
            <a:custGeom>
              <a:avLst/>
              <a:gdLst/>
              <a:ahLst/>
              <a:cxnLst/>
              <a:rect l="l" t="t" r="r" b="b"/>
              <a:pathLst>
                <a:path w="949103" h="5218295">
                  <a:moveTo>
                    <a:pt x="0" y="0"/>
                  </a:moveTo>
                  <a:lnTo>
                    <a:pt x="949103" y="0"/>
                  </a:lnTo>
                  <a:lnTo>
                    <a:pt x="949103" y="5218295"/>
                  </a:lnTo>
                  <a:lnTo>
                    <a:pt x="0" y="5218295"/>
                  </a:lnTo>
                  <a:close/>
                </a:path>
              </a:pathLst>
            </a:custGeom>
            <a:solidFill>
              <a:srgbClr val="000000">
                <a:alpha val="44706"/>
              </a:srgbClr>
            </a:solidFill>
          </p:spPr>
        </p:sp>
        <p:sp>
          <p:nvSpPr>
            <p:cNvPr id="4" name="TextBox 4"/>
            <p:cNvSpPr txBox="1"/>
            <p:nvPr/>
          </p:nvSpPr>
          <p:spPr>
            <a:xfrm>
              <a:off x="0" y="-38100"/>
              <a:ext cx="949103" cy="5256396"/>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673807" y="4028171"/>
            <a:ext cx="14940386" cy="5361454"/>
          </a:xfrm>
          <a:prstGeom prst="rect">
            <a:avLst/>
          </a:prstGeom>
        </p:spPr>
        <p:txBody>
          <a:bodyPr lIns="0" tIns="0" rIns="0" bIns="0" rtlCol="0" anchor="t">
            <a:spAutoFit/>
          </a:bodyPr>
          <a:lstStyle/>
          <a:p>
            <a:pPr algn="just">
              <a:lnSpc>
                <a:spcPts val="6100"/>
              </a:lnSpc>
              <a:spcBef>
                <a:spcPct val="0"/>
              </a:spcBef>
            </a:pPr>
            <a:r>
              <a:rPr lang="en-US" sz="4357">
                <a:solidFill>
                  <a:srgbClr val="FFFFFF"/>
                </a:solidFill>
                <a:latin typeface="Roboto Condensed"/>
                <a:ea typeface="Roboto Condensed"/>
                <a:cs typeface="Roboto Condensed"/>
                <a:sym typeface="Roboto Condensed"/>
              </a:rPr>
              <a:t>FP-Growth is like finding the most popular combinations of items people buy at a store. Instead of checking every possible combination one by one, it organizes the data smartly to quickly spot what's popular. For example, it might find out that many shoppers who buy milk also get eggs. This helps stores decide what to stock more of or how to arrange products to make shopping easier for customers.</a:t>
            </a:r>
          </a:p>
        </p:txBody>
      </p:sp>
      <p:sp>
        <p:nvSpPr>
          <p:cNvPr id="6" name="TextBox 6"/>
          <p:cNvSpPr txBox="1"/>
          <p:nvPr/>
        </p:nvSpPr>
        <p:spPr>
          <a:xfrm>
            <a:off x="6147253" y="107980"/>
            <a:ext cx="5903723" cy="705471"/>
          </a:xfrm>
          <a:prstGeom prst="rect">
            <a:avLst/>
          </a:prstGeom>
        </p:spPr>
        <p:txBody>
          <a:bodyPr lIns="0" tIns="0" rIns="0" bIns="0" rtlCol="0" anchor="t">
            <a:spAutoFit/>
          </a:bodyPr>
          <a:lstStyle/>
          <a:p>
            <a:pPr algn="ctr">
              <a:lnSpc>
                <a:spcPts val="5693"/>
              </a:lnSpc>
            </a:pPr>
            <a:r>
              <a:rPr lang="en-US" sz="4066">
                <a:solidFill>
                  <a:srgbClr val="FFFFFF"/>
                </a:solidFill>
                <a:latin typeface="Roboto Bold"/>
                <a:ea typeface="Roboto Bold"/>
                <a:cs typeface="Roboto Bold"/>
                <a:sym typeface="Roboto Bold"/>
              </a:rPr>
              <a:t>Unsupervised Learning</a:t>
            </a:r>
          </a:p>
        </p:txBody>
      </p:sp>
      <p:sp>
        <p:nvSpPr>
          <p:cNvPr id="7" name="TextBox 7"/>
          <p:cNvSpPr txBox="1"/>
          <p:nvPr/>
        </p:nvSpPr>
        <p:spPr>
          <a:xfrm>
            <a:off x="-89771" y="1705505"/>
            <a:ext cx="18377771" cy="1552575"/>
          </a:xfrm>
          <a:prstGeom prst="rect">
            <a:avLst/>
          </a:prstGeom>
        </p:spPr>
        <p:txBody>
          <a:bodyPr lIns="0" tIns="0" rIns="0" bIns="0" rtlCol="0" anchor="t">
            <a:spAutoFit/>
          </a:bodyPr>
          <a:lstStyle/>
          <a:p>
            <a:pPr algn="ctr">
              <a:lnSpc>
                <a:spcPts val="12599"/>
              </a:lnSpc>
            </a:pPr>
            <a:r>
              <a:rPr lang="en-US" sz="9000">
                <a:solidFill>
                  <a:srgbClr val="FFFFFF"/>
                </a:solidFill>
                <a:latin typeface="Roboto Bold"/>
                <a:ea typeface="Roboto Bold"/>
                <a:cs typeface="Roboto Bold"/>
                <a:sym typeface="Roboto Bold"/>
              </a:rPr>
              <a:t>FP-Growth</a:t>
            </a:r>
          </a:p>
        </p:txBody>
      </p:sp>
      <p:sp>
        <p:nvSpPr>
          <p:cNvPr id="8" name="TextBox 8"/>
          <p:cNvSpPr txBox="1"/>
          <p:nvPr/>
        </p:nvSpPr>
        <p:spPr>
          <a:xfrm>
            <a:off x="4800628" y="956326"/>
            <a:ext cx="8248994" cy="701377"/>
          </a:xfrm>
          <a:prstGeom prst="rect">
            <a:avLst/>
          </a:prstGeom>
        </p:spPr>
        <p:txBody>
          <a:bodyPr lIns="0" tIns="0" rIns="0" bIns="0" rtlCol="0" anchor="t">
            <a:spAutoFit/>
          </a:bodyPr>
          <a:lstStyle/>
          <a:p>
            <a:pPr algn="ctr">
              <a:lnSpc>
                <a:spcPts val="5655"/>
              </a:lnSpc>
            </a:pPr>
            <a:r>
              <a:rPr lang="en-US" sz="4039">
                <a:solidFill>
                  <a:srgbClr val="FFFFFF"/>
                </a:solidFill>
                <a:latin typeface="Roboto Bold"/>
                <a:ea typeface="Roboto Bold"/>
                <a:cs typeface="Roboto Bold"/>
                <a:sym typeface="Roboto Bold"/>
              </a:rPr>
              <a:t>Association</a:t>
            </a: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7464563" y="-7655128"/>
            <a:ext cx="3358875" cy="18467541"/>
            <a:chOff x="0" y="0"/>
            <a:chExt cx="949103" cy="5218296"/>
          </a:xfrm>
        </p:grpSpPr>
        <p:sp>
          <p:nvSpPr>
            <p:cNvPr id="3" name="Freeform 3"/>
            <p:cNvSpPr/>
            <p:nvPr/>
          </p:nvSpPr>
          <p:spPr>
            <a:xfrm>
              <a:off x="0" y="0"/>
              <a:ext cx="949103" cy="5218295"/>
            </a:xfrm>
            <a:custGeom>
              <a:avLst/>
              <a:gdLst/>
              <a:ahLst/>
              <a:cxnLst/>
              <a:rect l="l" t="t" r="r" b="b"/>
              <a:pathLst>
                <a:path w="949103" h="5218295">
                  <a:moveTo>
                    <a:pt x="0" y="0"/>
                  </a:moveTo>
                  <a:lnTo>
                    <a:pt x="949103" y="0"/>
                  </a:lnTo>
                  <a:lnTo>
                    <a:pt x="949103" y="5218295"/>
                  </a:lnTo>
                  <a:lnTo>
                    <a:pt x="0" y="5218295"/>
                  </a:lnTo>
                  <a:close/>
                </a:path>
              </a:pathLst>
            </a:custGeom>
            <a:solidFill>
              <a:srgbClr val="000000">
                <a:alpha val="44706"/>
              </a:srgbClr>
            </a:solidFill>
          </p:spPr>
        </p:sp>
        <p:sp>
          <p:nvSpPr>
            <p:cNvPr id="4" name="TextBox 4"/>
            <p:cNvSpPr txBox="1"/>
            <p:nvPr/>
          </p:nvSpPr>
          <p:spPr>
            <a:xfrm>
              <a:off x="0" y="-38100"/>
              <a:ext cx="949103" cy="5256396"/>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824331" y="4239155"/>
            <a:ext cx="14973709" cy="4603359"/>
          </a:xfrm>
          <a:prstGeom prst="rect">
            <a:avLst/>
          </a:prstGeom>
        </p:spPr>
        <p:txBody>
          <a:bodyPr lIns="0" tIns="0" rIns="0" bIns="0" rtlCol="0" anchor="t">
            <a:spAutoFit/>
          </a:bodyPr>
          <a:lstStyle/>
          <a:p>
            <a:pPr algn="just">
              <a:lnSpc>
                <a:spcPts val="6114"/>
              </a:lnSpc>
              <a:spcBef>
                <a:spcPct val="0"/>
              </a:spcBef>
            </a:pPr>
            <a:r>
              <a:rPr lang="en-US" sz="4367">
                <a:solidFill>
                  <a:srgbClr val="FFFFFF"/>
                </a:solidFill>
                <a:latin typeface="Roboto Condensed"/>
                <a:ea typeface="Roboto Condensed"/>
                <a:cs typeface="Roboto Condensed"/>
                <a:sym typeface="Roboto Condensed"/>
              </a:rPr>
              <a:t>AIS (Artificial Immune System) works like our immune system to detect unusual activities, like fraud in transactions. It learns from patterns in data, just like our immune system learns to recognize harmful germs. For example, AIS might notice strange spending patterns that don't fit a person's usual behavior, helping banks protect against fraud by catching suspicious transactions early on.</a:t>
            </a:r>
          </a:p>
        </p:txBody>
      </p:sp>
      <p:sp>
        <p:nvSpPr>
          <p:cNvPr id="6" name="TextBox 6"/>
          <p:cNvSpPr txBox="1"/>
          <p:nvPr/>
        </p:nvSpPr>
        <p:spPr>
          <a:xfrm>
            <a:off x="6147253" y="107980"/>
            <a:ext cx="5903723" cy="705471"/>
          </a:xfrm>
          <a:prstGeom prst="rect">
            <a:avLst/>
          </a:prstGeom>
        </p:spPr>
        <p:txBody>
          <a:bodyPr lIns="0" tIns="0" rIns="0" bIns="0" rtlCol="0" anchor="t">
            <a:spAutoFit/>
          </a:bodyPr>
          <a:lstStyle/>
          <a:p>
            <a:pPr algn="ctr">
              <a:lnSpc>
                <a:spcPts val="5693"/>
              </a:lnSpc>
            </a:pPr>
            <a:r>
              <a:rPr lang="en-US" sz="4066">
                <a:solidFill>
                  <a:srgbClr val="FFFFFF"/>
                </a:solidFill>
                <a:latin typeface="Roboto Bold"/>
                <a:ea typeface="Roboto Bold"/>
                <a:cs typeface="Roboto Bold"/>
                <a:sym typeface="Roboto Bold"/>
              </a:rPr>
              <a:t>Unsupervised Learning</a:t>
            </a:r>
          </a:p>
        </p:txBody>
      </p:sp>
      <p:sp>
        <p:nvSpPr>
          <p:cNvPr id="7" name="TextBox 7"/>
          <p:cNvSpPr txBox="1"/>
          <p:nvPr/>
        </p:nvSpPr>
        <p:spPr>
          <a:xfrm>
            <a:off x="-89771" y="1705505"/>
            <a:ext cx="18377771" cy="1552575"/>
          </a:xfrm>
          <a:prstGeom prst="rect">
            <a:avLst/>
          </a:prstGeom>
        </p:spPr>
        <p:txBody>
          <a:bodyPr lIns="0" tIns="0" rIns="0" bIns="0" rtlCol="0" anchor="t">
            <a:spAutoFit/>
          </a:bodyPr>
          <a:lstStyle/>
          <a:p>
            <a:pPr algn="ctr">
              <a:lnSpc>
                <a:spcPts val="12599"/>
              </a:lnSpc>
            </a:pPr>
            <a:r>
              <a:rPr lang="en-US" sz="9000">
                <a:solidFill>
                  <a:srgbClr val="FFFFFF"/>
                </a:solidFill>
                <a:latin typeface="Roboto Bold"/>
                <a:ea typeface="Roboto Bold"/>
                <a:cs typeface="Roboto Bold"/>
                <a:sym typeface="Roboto Bold"/>
              </a:rPr>
              <a:t>AIS (Artificial Immune System)</a:t>
            </a:r>
          </a:p>
        </p:txBody>
      </p:sp>
      <p:sp>
        <p:nvSpPr>
          <p:cNvPr id="8" name="TextBox 8"/>
          <p:cNvSpPr txBox="1"/>
          <p:nvPr/>
        </p:nvSpPr>
        <p:spPr>
          <a:xfrm>
            <a:off x="4800628" y="956326"/>
            <a:ext cx="8248994" cy="701377"/>
          </a:xfrm>
          <a:prstGeom prst="rect">
            <a:avLst/>
          </a:prstGeom>
        </p:spPr>
        <p:txBody>
          <a:bodyPr lIns="0" tIns="0" rIns="0" bIns="0" rtlCol="0" anchor="t">
            <a:spAutoFit/>
          </a:bodyPr>
          <a:lstStyle/>
          <a:p>
            <a:pPr algn="ctr">
              <a:lnSpc>
                <a:spcPts val="5655"/>
              </a:lnSpc>
            </a:pPr>
            <a:r>
              <a:rPr lang="en-US" sz="4039">
                <a:solidFill>
                  <a:srgbClr val="FFFFFF"/>
                </a:solidFill>
                <a:latin typeface="Roboto Bold"/>
                <a:ea typeface="Roboto Bold"/>
                <a:cs typeface="Roboto Bold"/>
                <a:sym typeface="Roboto Bold"/>
              </a:rPr>
              <a:t>Association</a:t>
            </a: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7464563" y="-7655128"/>
            <a:ext cx="3358875" cy="18467541"/>
            <a:chOff x="0" y="0"/>
            <a:chExt cx="949103" cy="5218296"/>
          </a:xfrm>
        </p:grpSpPr>
        <p:sp>
          <p:nvSpPr>
            <p:cNvPr id="3" name="Freeform 3"/>
            <p:cNvSpPr/>
            <p:nvPr/>
          </p:nvSpPr>
          <p:spPr>
            <a:xfrm>
              <a:off x="0" y="0"/>
              <a:ext cx="949103" cy="5218295"/>
            </a:xfrm>
            <a:custGeom>
              <a:avLst/>
              <a:gdLst/>
              <a:ahLst/>
              <a:cxnLst/>
              <a:rect l="l" t="t" r="r" b="b"/>
              <a:pathLst>
                <a:path w="949103" h="5218295">
                  <a:moveTo>
                    <a:pt x="0" y="0"/>
                  </a:moveTo>
                  <a:lnTo>
                    <a:pt x="949103" y="0"/>
                  </a:lnTo>
                  <a:lnTo>
                    <a:pt x="949103" y="5218295"/>
                  </a:lnTo>
                  <a:lnTo>
                    <a:pt x="0" y="5218295"/>
                  </a:lnTo>
                  <a:close/>
                </a:path>
              </a:pathLst>
            </a:custGeom>
            <a:solidFill>
              <a:srgbClr val="000000">
                <a:alpha val="44706"/>
              </a:srgbClr>
            </a:solidFill>
          </p:spPr>
        </p:sp>
        <p:sp>
          <p:nvSpPr>
            <p:cNvPr id="4" name="TextBox 4"/>
            <p:cNvSpPr txBox="1"/>
            <p:nvPr/>
          </p:nvSpPr>
          <p:spPr>
            <a:xfrm>
              <a:off x="0" y="-38100"/>
              <a:ext cx="949103" cy="5256396"/>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628777" y="3915896"/>
            <a:ext cx="13709626" cy="4908584"/>
          </a:xfrm>
          <a:prstGeom prst="rect">
            <a:avLst/>
          </a:prstGeom>
        </p:spPr>
        <p:txBody>
          <a:bodyPr lIns="0" tIns="0" rIns="0" bIns="0" rtlCol="0" anchor="t">
            <a:spAutoFit/>
          </a:bodyPr>
          <a:lstStyle/>
          <a:p>
            <a:pPr algn="just">
              <a:lnSpc>
                <a:spcPts val="5598"/>
              </a:lnSpc>
              <a:spcBef>
                <a:spcPct val="0"/>
              </a:spcBef>
            </a:pPr>
            <a:r>
              <a:rPr lang="en-US" sz="3998">
                <a:solidFill>
                  <a:srgbClr val="FFFFFF"/>
                </a:solidFill>
                <a:latin typeface="Roboto Condensed"/>
                <a:ea typeface="Roboto Condensed"/>
                <a:cs typeface="Roboto Condensed"/>
                <a:sym typeface="Roboto Condensed"/>
              </a:rPr>
              <a:t>Predictive Apriori is like predicting what someone might buy next at a store based on what they've bought before. It looks at past shopping habits to guess what customers might be interested in next. For example, if a customer often buys bread and eggs together, Predictive Apriori might suggest they'll probably buy milk next. It helps stores plan ahead and offer products that customers are likely to want, making shopping more convenient.</a:t>
            </a:r>
          </a:p>
        </p:txBody>
      </p:sp>
      <p:sp>
        <p:nvSpPr>
          <p:cNvPr id="6" name="TextBox 6"/>
          <p:cNvSpPr txBox="1"/>
          <p:nvPr/>
        </p:nvSpPr>
        <p:spPr>
          <a:xfrm>
            <a:off x="6147253" y="107980"/>
            <a:ext cx="5903723" cy="705471"/>
          </a:xfrm>
          <a:prstGeom prst="rect">
            <a:avLst/>
          </a:prstGeom>
        </p:spPr>
        <p:txBody>
          <a:bodyPr lIns="0" tIns="0" rIns="0" bIns="0" rtlCol="0" anchor="t">
            <a:spAutoFit/>
          </a:bodyPr>
          <a:lstStyle/>
          <a:p>
            <a:pPr algn="ctr">
              <a:lnSpc>
                <a:spcPts val="5693"/>
              </a:lnSpc>
            </a:pPr>
            <a:r>
              <a:rPr lang="en-US" sz="4066">
                <a:solidFill>
                  <a:srgbClr val="FFFFFF"/>
                </a:solidFill>
                <a:latin typeface="Roboto Bold"/>
                <a:ea typeface="Roboto Bold"/>
                <a:cs typeface="Roboto Bold"/>
                <a:sym typeface="Roboto Bold"/>
              </a:rPr>
              <a:t>Unsupervised Learning</a:t>
            </a:r>
          </a:p>
        </p:txBody>
      </p:sp>
      <p:sp>
        <p:nvSpPr>
          <p:cNvPr id="7" name="TextBox 7"/>
          <p:cNvSpPr txBox="1"/>
          <p:nvPr/>
        </p:nvSpPr>
        <p:spPr>
          <a:xfrm>
            <a:off x="-89771" y="1705505"/>
            <a:ext cx="18377771" cy="1552575"/>
          </a:xfrm>
          <a:prstGeom prst="rect">
            <a:avLst/>
          </a:prstGeom>
        </p:spPr>
        <p:txBody>
          <a:bodyPr lIns="0" tIns="0" rIns="0" bIns="0" rtlCol="0" anchor="t">
            <a:spAutoFit/>
          </a:bodyPr>
          <a:lstStyle/>
          <a:p>
            <a:pPr algn="ctr">
              <a:lnSpc>
                <a:spcPts val="12599"/>
              </a:lnSpc>
            </a:pPr>
            <a:r>
              <a:rPr lang="en-US" sz="9000">
                <a:solidFill>
                  <a:srgbClr val="FFFFFF"/>
                </a:solidFill>
                <a:latin typeface="Roboto Bold"/>
                <a:ea typeface="Roboto Bold"/>
                <a:cs typeface="Roboto Bold"/>
                <a:sym typeface="Roboto Bold"/>
              </a:rPr>
              <a:t>Predictive Apriori</a:t>
            </a:r>
          </a:p>
        </p:txBody>
      </p:sp>
      <p:sp>
        <p:nvSpPr>
          <p:cNvPr id="8" name="TextBox 8"/>
          <p:cNvSpPr txBox="1"/>
          <p:nvPr/>
        </p:nvSpPr>
        <p:spPr>
          <a:xfrm>
            <a:off x="4800628" y="956326"/>
            <a:ext cx="8248994" cy="701377"/>
          </a:xfrm>
          <a:prstGeom prst="rect">
            <a:avLst/>
          </a:prstGeom>
        </p:spPr>
        <p:txBody>
          <a:bodyPr lIns="0" tIns="0" rIns="0" bIns="0" rtlCol="0" anchor="t">
            <a:spAutoFit/>
          </a:bodyPr>
          <a:lstStyle/>
          <a:p>
            <a:pPr algn="ctr">
              <a:lnSpc>
                <a:spcPts val="5655"/>
              </a:lnSpc>
            </a:pPr>
            <a:r>
              <a:rPr lang="en-US" sz="4039">
                <a:solidFill>
                  <a:srgbClr val="FFFFFF"/>
                </a:solidFill>
                <a:latin typeface="Roboto Bold"/>
                <a:ea typeface="Roboto Bold"/>
                <a:cs typeface="Roboto Bold"/>
                <a:sym typeface="Roboto Bold"/>
              </a:rPr>
              <a:t>Association</a:t>
            </a: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7464563" y="-7655128"/>
            <a:ext cx="3358875" cy="18467541"/>
            <a:chOff x="0" y="0"/>
            <a:chExt cx="949103" cy="5218296"/>
          </a:xfrm>
        </p:grpSpPr>
        <p:sp>
          <p:nvSpPr>
            <p:cNvPr id="3" name="Freeform 3"/>
            <p:cNvSpPr/>
            <p:nvPr/>
          </p:nvSpPr>
          <p:spPr>
            <a:xfrm>
              <a:off x="0" y="0"/>
              <a:ext cx="949103" cy="5218295"/>
            </a:xfrm>
            <a:custGeom>
              <a:avLst/>
              <a:gdLst/>
              <a:ahLst/>
              <a:cxnLst/>
              <a:rect l="l" t="t" r="r" b="b"/>
              <a:pathLst>
                <a:path w="949103" h="5218295">
                  <a:moveTo>
                    <a:pt x="0" y="0"/>
                  </a:moveTo>
                  <a:lnTo>
                    <a:pt x="949103" y="0"/>
                  </a:lnTo>
                  <a:lnTo>
                    <a:pt x="949103" y="5218295"/>
                  </a:lnTo>
                  <a:lnTo>
                    <a:pt x="0" y="5218295"/>
                  </a:lnTo>
                  <a:close/>
                </a:path>
              </a:pathLst>
            </a:custGeom>
            <a:solidFill>
              <a:srgbClr val="000000">
                <a:alpha val="44706"/>
              </a:srgbClr>
            </a:solidFill>
          </p:spPr>
        </p:sp>
        <p:sp>
          <p:nvSpPr>
            <p:cNvPr id="4" name="TextBox 4"/>
            <p:cNvSpPr txBox="1"/>
            <p:nvPr/>
          </p:nvSpPr>
          <p:spPr>
            <a:xfrm>
              <a:off x="0" y="-38100"/>
              <a:ext cx="949103" cy="5256396"/>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731055" y="4387895"/>
            <a:ext cx="14915660" cy="4576358"/>
          </a:xfrm>
          <a:prstGeom prst="rect">
            <a:avLst/>
          </a:prstGeom>
        </p:spPr>
        <p:txBody>
          <a:bodyPr lIns="0" tIns="0" rIns="0" bIns="0" rtlCol="0" anchor="t">
            <a:spAutoFit/>
          </a:bodyPr>
          <a:lstStyle/>
          <a:p>
            <a:pPr algn="just">
              <a:lnSpc>
                <a:spcPts val="6090"/>
              </a:lnSpc>
              <a:spcBef>
                <a:spcPct val="0"/>
              </a:spcBef>
            </a:pPr>
            <a:r>
              <a:rPr lang="en-US" sz="4350">
                <a:solidFill>
                  <a:srgbClr val="FFFFFF"/>
                </a:solidFill>
                <a:latin typeface="Roboto Condensed"/>
                <a:ea typeface="Roboto Condensed"/>
                <a:cs typeface="Roboto Condensed"/>
                <a:sym typeface="Roboto Condensed"/>
              </a:rPr>
              <a:t>Reinforcement Learning is like learning to play a video game. You try different moves and see what happens sometimes you win points, and sometimes you lose. By playing over and over, you figure out which actions give you the most points. It's about learning from experience to make better decisions and maximize rewards, just like getting better at a game by playing it more.</a:t>
            </a:r>
          </a:p>
        </p:txBody>
      </p:sp>
      <p:sp>
        <p:nvSpPr>
          <p:cNvPr id="6" name="TextBox 6"/>
          <p:cNvSpPr txBox="1"/>
          <p:nvPr/>
        </p:nvSpPr>
        <p:spPr>
          <a:xfrm>
            <a:off x="0" y="847725"/>
            <a:ext cx="18377771" cy="1552575"/>
          </a:xfrm>
          <a:prstGeom prst="rect">
            <a:avLst/>
          </a:prstGeom>
        </p:spPr>
        <p:txBody>
          <a:bodyPr lIns="0" tIns="0" rIns="0" bIns="0" rtlCol="0" anchor="t">
            <a:spAutoFit/>
          </a:bodyPr>
          <a:lstStyle/>
          <a:p>
            <a:pPr algn="ctr">
              <a:lnSpc>
                <a:spcPts val="12599"/>
              </a:lnSpc>
            </a:pPr>
            <a:r>
              <a:rPr lang="en-US" sz="9000">
                <a:solidFill>
                  <a:srgbClr val="FFFFFF"/>
                </a:solidFill>
                <a:latin typeface="Roboto Bold"/>
                <a:ea typeface="Roboto Bold"/>
                <a:cs typeface="Roboto Bold"/>
                <a:sym typeface="Roboto Bold"/>
              </a:rPr>
              <a:t>Reinforcement Learning</a:t>
            </a: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8067242" y="-6562292"/>
            <a:ext cx="2191617" cy="18288000"/>
            <a:chOff x="0" y="0"/>
            <a:chExt cx="619276" cy="5167563"/>
          </a:xfrm>
        </p:grpSpPr>
        <p:sp>
          <p:nvSpPr>
            <p:cNvPr id="3" name="Freeform 3"/>
            <p:cNvSpPr/>
            <p:nvPr/>
          </p:nvSpPr>
          <p:spPr>
            <a:xfrm>
              <a:off x="0" y="0"/>
              <a:ext cx="619276" cy="5167563"/>
            </a:xfrm>
            <a:custGeom>
              <a:avLst/>
              <a:gdLst/>
              <a:ahLst/>
              <a:cxnLst/>
              <a:rect l="l" t="t" r="r" b="b"/>
              <a:pathLst>
                <a:path w="619276" h="5167563">
                  <a:moveTo>
                    <a:pt x="0" y="0"/>
                  </a:moveTo>
                  <a:lnTo>
                    <a:pt x="619276" y="0"/>
                  </a:lnTo>
                  <a:lnTo>
                    <a:pt x="619276" y="5167563"/>
                  </a:lnTo>
                  <a:lnTo>
                    <a:pt x="0" y="5167563"/>
                  </a:lnTo>
                  <a:close/>
                </a:path>
              </a:pathLst>
            </a:custGeom>
            <a:solidFill>
              <a:srgbClr val="000000"/>
            </a:solidFill>
          </p:spPr>
        </p:sp>
        <p:sp>
          <p:nvSpPr>
            <p:cNvPr id="4" name="TextBox 4"/>
            <p:cNvSpPr txBox="1"/>
            <p:nvPr/>
          </p:nvSpPr>
          <p:spPr>
            <a:xfrm>
              <a:off x="0" y="-38100"/>
              <a:ext cx="619276" cy="5205663"/>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3038436" y="1723559"/>
            <a:ext cx="12211128" cy="1212840"/>
          </a:xfrm>
          <a:prstGeom prst="rect">
            <a:avLst/>
          </a:prstGeom>
        </p:spPr>
        <p:txBody>
          <a:bodyPr lIns="0" tIns="0" rIns="0" bIns="0" rtlCol="0" anchor="t">
            <a:spAutoFit/>
          </a:bodyPr>
          <a:lstStyle/>
          <a:p>
            <a:pPr algn="ctr">
              <a:lnSpc>
                <a:spcPts val="9800"/>
              </a:lnSpc>
            </a:pPr>
            <a:r>
              <a:rPr lang="en-US" sz="7000">
                <a:solidFill>
                  <a:srgbClr val="FFFFFF"/>
                </a:solidFill>
                <a:latin typeface="Roboto Bold"/>
                <a:ea typeface="Roboto Bold"/>
                <a:cs typeface="Roboto Bold"/>
                <a:sym typeface="Roboto Bold"/>
              </a:rPr>
              <a:t>Types of Machine Learning</a:t>
            </a:r>
          </a:p>
        </p:txBody>
      </p:sp>
      <p:sp>
        <p:nvSpPr>
          <p:cNvPr id="6" name="TextBox 6"/>
          <p:cNvSpPr txBox="1"/>
          <p:nvPr/>
        </p:nvSpPr>
        <p:spPr>
          <a:xfrm>
            <a:off x="1028700" y="4347715"/>
            <a:ext cx="4745190" cy="533400"/>
          </a:xfrm>
          <a:prstGeom prst="rect">
            <a:avLst/>
          </a:prstGeom>
        </p:spPr>
        <p:txBody>
          <a:bodyPr lIns="0" tIns="0" rIns="0" bIns="0" rtlCol="0" anchor="t">
            <a:spAutoFit/>
          </a:bodyPr>
          <a:lstStyle/>
          <a:p>
            <a:pPr algn="ctr">
              <a:lnSpc>
                <a:spcPts val="4200"/>
              </a:lnSpc>
            </a:pPr>
            <a:r>
              <a:rPr lang="en-US" sz="3000">
                <a:solidFill>
                  <a:srgbClr val="FFFFFF"/>
                </a:solidFill>
                <a:latin typeface="Roboto"/>
                <a:ea typeface="Roboto"/>
                <a:cs typeface="Roboto"/>
                <a:sym typeface="Roboto"/>
              </a:rPr>
              <a:t>SUPERVISED LEARNING</a:t>
            </a:r>
          </a:p>
        </p:txBody>
      </p:sp>
      <p:sp>
        <p:nvSpPr>
          <p:cNvPr id="7" name="TextBox 7"/>
          <p:cNvSpPr txBox="1"/>
          <p:nvPr/>
        </p:nvSpPr>
        <p:spPr>
          <a:xfrm>
            <a:off x="1469559" y="6810841"/>
            <a:ext cx="3863472" cy="1066800"/>
          </a:xfrm>
          <a:prstGeom prst="rect">
            <a:avLst/>
          </a:prstGeom>
        </p:spPr>
        <p:txBody>
          <a:bodyPr lIns="0" tIns="0" rIns="0" bIns="0" rtlCol="0" anchor="t">
            <a:spAutoFit/>
          </a:bodyPr>
          <a:lstStyle/>
          <a:p>
            <a:pPr marL="647700" lvl="1" indent="-323850" algn="l">
              <a:lnSpc>
                <a:spcPts val="4200"/>
              </a:lnSpc>
              <a:buFont typeface="Arial"/>
              <a:buChar char="•"/>
            </a:pPr>
            <a:r>
              <a:rPr lang="en-US" sz="3000">
                <a:solidFill>
                  <a:srgbClr val="FFFFFF"/>
                </a:solidFill>
                <a:latin typeface="Roboto Condensed"/>
                <a:ea typeface="Roboto Condensed"/>
                <a:cs typeface="Roboto Condensed"/>
                <a:sym typeface="Roboto Condensed"/>
              </a:rPr>
              <a:t>Classification</a:t>
            </a:r>
          </a:p>
          <a:p>
            <a:pPr marL="647700" lvl="1" indent="-323850" algn="l">
              <a:lnSpc>
                <a:spcPts val="4200"/>
              </a:lnSpc>
              <a:buFont typeface="Arial"/>
              <a:buChar char="•"/>
            </a:pPr>
            <a:r>
              <a:rPr lang="en-US" sz="3000">
                <a:solidFill>
                  <a:srgbClr val="FFFFFF"/>
                </a:solidFill>
                <a:latin typeface="Roboto Condensed"/>
                <a:ea typeface="Roboto Condensed"/>
                <a:cs typeface="Roboto Condensed"/>
                <a:sym typeface="Roboto Condensed"/>
              </a:rPr>
              <a:t>Regression</a:t>
            </a:r>
          </a:p>
        </p:txBody>
      </p:sp>
      <p:sp>
        <p:nvSpPr>
          <p:cNvPr id="8" name="TextBox 8"/>
          <p:cNvSpPr txBox="1"/>
          <p:nvPr/>
        </p:nvSpPr>
        <p:spPr>
          <a:xfrm>
            <a:off x="6771405" y="4347715"/>
            <a:ext cx="4745190" cy="533400"/>
          </a:xfrm>
          <a:prstGeom prst="rect">
            <a:avLst/>
          </a:prstGeom>
        </p:spPr>
        <p:txBody>
          <a:bodyPr lIns="0" tIns="0" rIns="0" bIns="0" rtlCol="0" anchor="t">
            <a:spAutoFit/>
          </a:bodyPr>
          <a:lstStyle/>
          <a:p>
            <a:pPr algn="ctr">
              <a:lnSpc>
                <a:spcPts val="4200"/>
              </a:lnSpc>
            </a:pPr>
            <a:r>
              <a:rPr lang="en-US" sz="3000">
                <a:solidFill>
                  <a:srgbClr val="FFFFFF"/>
                </a:solidFill>
                <a:latin typeface="Roboto"/>
                <a:ea typeface="Roboto"/>
                <a:cs typeface="Roboto"/>
                <a:sym typeface="Roboto"/>
              </a:rPr>
              <a:t>UNSUPERVISED LEARNING</a:t>
            </a:r>
          </a:p>
        </p:txBody>
      </p:sp>
      <p:sp>
        <p:nvSpPr>
          <p:cNvPr id="9" name="TextBox 9"/>
          <p:cNvSpPr txBox="1"/>
          <p:nvPr/>
        </p:nvSpPr>
        <p:spPr>
          <a:xfrm>
            <a:off x="7212264" y="6810841"/>
            <a:ext cx="3863472" cy="1066800"/>
          </a:xfrm>
          <a:prstGeom prst="rect">
            <a:avLst/>
          </a:prstGeom>
        </p:spPr>
        <p:txBody>
          <a:bodyPr lIns="0" tIns="0" rIns="0" bIns="0" rtlCol="0" anchor="t">
            <a:spAutoFit/>
          </a:bodyPr>
          <a:lstStyle/>
          <a:p>
            <a:pPr marL="647700" lvl="1" indent="-323850" algn="l">
              <a:lnSpc>
                <a:spcPts val="4200"/>
              </a:lnSpc>
              <a:buFont typeface="Arial"/>
              <a:buChar char="•"/>
            </a:pPr>
            <a:r>
              <a:rPr lang="en-US" sz="3000">
                <a:solidFill>
                  <a:srgbClr val="FFFFFF"/>
                </a:solidFill>
                <a:latin typeface="Roboto Condensed"/>
                <a:ea typeface="Roboto Condensed"/>
                <a:cs typeface="Roboto Condensed"/>
                <a:sym typeface="Roboto Condensed"/>
              </a:rPr>
              <a:t>Clustering</a:t>
            </a:r>
          </a:p>
          <a:p>
            <a:pPr marL="647700" lvl="1" indent="-323850" algn="l">
              <a:lnSpc>
                <a:spcPts val="4200"/>
              </a:lnSpc>
              <a:buFont typeface="Arial"/>
              <a:buChar char="•"/>
            </a:pPr>
            <a:r>
              <a:rPr lang="en-US" sz="3000">
                <a:solidFill>
                  <a:srgbClr val="FFFFFF"/>
                </a:solidFill>
                <a:latin typeface="Roboto Condensed"/>
                <a:ea typeface="Roboto Condensed"/>
                <a:cs typeface="Roboto Condensed"/>
                <a:sym typeface="Roboto Condensed"/>
              </a:rPr>
              <a:t>Association</a:t>
            </a:r>
          </a:p>
        </p:txBody>
      </p:sp>
      <p:sp>
        <p:nvSpPr>
          <p:cNvPr id="10" name="TextBox 10"/>
          <p:cNvSpPr txBox="1"/>
          <p:nvPr/>
        </p:nvSpPr>
        <p:spPr>
          <a:xfrm>
            <a:off x="12371841" y="4347715"/>
            <a:ext cx="5029727" cy="533400"/>
          </a:xfrm>
          <a:prstGeom prst="rect">
            <a:avLst/>
          </a:prstGeom>
        </p:spPr>
        <p:txBody>
          <a:bodyPr lIns="0" tIns="0" rIns="0" bIns="0" rtlCol="0" anchor="t">
            <a:spAutoFit/>
          </a:bodyPr>
          <a:lstStyle/>
          <a:p>
            <a:pPr algn="ctr">
              <a:lnSpc>
                <a:spcPts val="4200"/>
              </a:lnSpc>
            </a:pPr>
            <a:r>
              <a:rPr lang="en-US" sz="3000">
                <a:solidFill>
                  <a:srgbClr val="FFFFFF"/>
                </a:solidFill>
                <a:latin typeface="Roboto"/>
                <a:ea typeface="Roboto"/>
                <a:cs typeface="Roboto"/>
                <a:sym typeface="Roboto"/>
              </a:rPr>
              <a:t>REINFORCEMENT LEARNING</a:t>
            </a:r>
          </a:p>
        </p:txBody>
      </p:sp>
      <p:sp>
        <p:nvSpPr>
          <p:cNvPr id="11" name="TextBox 11"/>
          <p:cNvSpPr txBox="1"/>
          <p:nvPr/>
        </p:nvSpPr>
        <p:spPr>
          <a:xfrm>
            <a:off x="12648544" y="6810841"/>
            <a:ext cx="4957845" cy="1600200"/>
          </a:xfrm>
          <a:prstGeom prst="rect">
            <a:avLst/>
          </a:prstGeom>
        </p:spPr>
        <p:txBody>
          <a:bodyPr lIns="0" tIns="0" rIns="0" bIns="0" rtlCol="0" anchor="t">
            <a:spAutoFit/>
          </a:bodyPr>
          <a:lstStyle/>
          <a:p>
            <a:pPr marL="647700" lvl="1" indent="-323850" algn="l">
              <a:lnSpc>
                <a:spcPts val="4200"/>
              </a:lnSpc>
              <a:buFont typeface="Arial"/>
              <a:buChar char="•"/>
            </a:pPr>
            <a:r>
              <a:rPr lang="en-US" sz="3000">
                <a:solidFill>
                  <a:srgbClr val="FFFFFF"/>
                </a:solidFill>
                <a:latin typeface="Roboto Condensed"/>
                <a:ea typeface="Roboto Condensed"/>
                <a:cs typeface="Roboto Condensed"/>
                <a:sym typeface="Roboto Condensed"/>
              </a:rPr>
              <a:t>Positive Reinforcement</a:t>
            </a:r>
          </a:p>
          <a:p>
            <a:pPr marL="647700" lvl="1" indent="-323850" algn="l">
              <a:lnSpc>
                <a:spcPts val="4200"/>
              </a:lnSpc>
              <a:buFont typeface="Arial"/>
              <a:buChar char="•"/>
            </a:pPr>
            <a:r>
              <a:rPr lang="en-US" sz="3000">
                <a:solidFill>
                  <a:srgbClr val="FFFFFF"/>
                </a:solidFill>
                <a:latin typeface="Roboto Condensed"/>
                <a:ea typeface="Roboto Condensed"/>
                <a:cs typeface="Roboto Condensed"/>
                <a:sym typeface="Roboto Condensed"/>
              </a:rPr>
              <a:t>Negative Reinforcement</a:t>
            </a:r>
          </a:p>
          <a:p>
            <a:pPr algn="l">
              <a:lnSpc>
                <a:spcPts val="4200"/>
              </a:lnSpc>
            </a:pPr>
            <a:endParaRPr lang="en-US" sz="3000">
              <a:solidFill>
                <a:srgbClr val="FFFFFF"/>
              </a:solidFill>
              <a:latin typeface="Roboto Condensed"/>
              <a:ea typeface="Roboto Condensed"/>
              <a:cs typeface="Roboto Condensed"/>
              <a:sym typeface="Roboto Condensed"/>
            </a:endParaRPr>
          </a:p>
        </p:txBody>
      </p:sp>
      <p:sp>
        <p:nvSpPr>
          <p:cNvPr id="12" name="AutoShape 12"/>
          <p:cNvSpPr/>
          <p:nvPr/>
        </p:nvSpPr>
        <p:spPr>
          <a:xfrm rot="5400000">
            <a:off x="2744103" y="5922703"/>
            <a:ext cx="1314384" cy="0"/>
          </a:xfrm>
          <a:prstGeom prst="line">
            <a:avLst/>
          </a:prstGeom>
          <a:ln w="38100" cap="flat">
            <a:solidFill>
              <a:srgbClr val="FFFFFF"/>
            </a:solidFill>
            <a:prstDash val="solid"/>
            <a:headEnd type="none" w="sm" len="sm"/>
            <a:tailEnd type="triangle" w="lg" len="med"/>
          </a:ln>
        </p:spPr>
      </p:sp>
      <p:sp>
        <p:nvSpPr>
          <p:cNvPr id="13" name="AutoShape 13"/>
          <p:cNvSpPr/>
          <p:nvPr/>
        </p:nvSpPr>
        <p:spPr>
          <a:xfrm rot="5400000">
            <a:off x="8486808" y="5922703"/>
            <a:ext cx="1314384" cy="0"/>
          </a:xfrm>
          <a:prstGeom prst="line">
            <a:avLst/>
          </a:prstGeom>
          <a:ln w="38100" cap="flat">
            <a:solidFill>
              <a:srgbClr val="FFFFFF"/>
            </a:solidFill>
            <a:prstDash val="solid"/>
            <a:headEnd type="none" w="sm" len="sm"/>
            <a:tailEnd type="triangle" w="lg" len="med"/>
          </a:ln>
        </p:spPr>
      </p:sp>
      <p:sp>
        <p:nvSpPr>
          <p:cNvPr id="14" name="AutoShape 14"/>
          <p:cNvSpPr/>
          <p:nvPr/>
        </p:nvSpPr>
        <p:spPr>
          <a:xfrm rot="5400000">
            <a:off x="14229513" y="5922703"/>
            <a:ext cx="1314384" cy="0"/>
          </a:xfrm>
          <a:prstGeom prst="line">
            <a:avLst/>
          </a:prstGeom>
          <a:ln w="38100" cap="flat">
            <a:solidFill>
              <a:srgbClr val="FFFFFF"/>
            </a:solidFill>
            <a:prstDash val="solid"/>
            <a:headEnd type="none" w="sm" len="sm"/>
            <a:tailEnd type="triangle" w="lg" len="med"/>
          </a:ln>
        </p:spPr>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7464563" y="-7655128"/>
            <a:ext cx="3358875" cy="18467541"/>
            <a:chOff x="0" y="0"/>
            <a:chExt cx="949103" cy="5218296"/>
          </a:xfrm>
        </p:grpSpPr>
        <p:sp>
          <p:nvSpPr>
            <p:cNvPr id="3" name="Freeform 3"/>
            <p:cNvSpPr/>
            <p:nvPr/>
          </p:nvSpPr>
          <p:spPr>
            <a:xfrm>
              <a:off x="0" y="0"/>
              <a:ext cx="949103" cy="5218295"/>
            </a:xfrm>
            <a:custGeom>
              <a:avLst/>
              <a:gdLst/>
              <a:ahLst/>
              <a:cxnLst/>
              <a:rect l="l" t="t" r="r" b="b"/>
              <a:pathLst>
                <a:path w="949103" h="5218295">
                  <a:moveTo>
                    <a:pt x="0" y="0"/>
                  </a:moveTo>
                  <a:lnTo>
                    <a:pt x="949103" y="0"/>
                  </a:lnTo>
                  <a:lnTo>
                    <a:pt x="949103" y="5218295"/>
                  </a:lnTo>
                  <a:lnTo>
                    <a:pt x="0" y="5218295"/>
                  </a:lnTo>
                  <a:close/>
                </a:path>
              </a:pathLst>
            </a:custGeom>
            <a:solidFill>
              <a:srgbClr val="000000">
                <a:alpha val="44706"/>
              </a:srgbClr>
            </a:solidFill>
          </p:spPr>
        </p:sp>
        <p:sp>
          <p:nvSpPr>
            <p:cNvPr id="4" name="TextBox 4"/>
            <p:cNvSpPr txBox="1"/>
            <p:nvPr/>
          </p:nvSpPr>
          <p:spPr>
            <a:xfrm>
              <a:off x="0" y="-38100"/>
              <a:ext cx="949103" cy="5256396"/>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922563" y="4222321"/>
            <a:ext cx="14442873" cy="4424492"/>
          </a:xfrm>
          <a:prstGeom prst="rect">
            <a:avLst/>
          </a:prstGeom>
        </p:spPr>
        <p:txBody>
          <a:bodyPr lIns="0" tIns="0" rIns="0" bIns="0" rtlCol="0" anchor="t">
            <a:spAutoFit/>
          </a:bodyPr>
          <a:lstStyle/>
          <a:p>
            <a:pPr algn="just">
              <a:lnSpc>
                <a:spcPts val="5897"/>
              </a:lnSpc>
              <a:spcBef>
                <a:spcPct val="0"/>
              </a:spcBef>
            </a:pPr>
            <a:r>
              <a:rPr lang="en-US" sz="4212">
                <a:solidFill>
                  <a:srgbClr val="FFFFFF"/>
                </a:solidFill>
                <a:latin typeface="Roboto Condensed"/>
                <a:ea typeface="Roboto Condensed"/>
                <a:cs typeface="Roboto Condensed"/>
                <a:sym typeface="Roboto Condensed"/>
              </a:rPr>
              <a:t>Positive Reinforcement is like giving a reward to encourage good behavior. For example, when you're teaching a dog to sit, you give it a treat every time it sits down correctly. This makes the dog more likely to sit again in the future because it learns that sitting leads to something good (the treat). It's like getting a prize for doing something well, which encourages you to keep doing it.</a:t>
            </a:r>
          </a:p>
        </p:txBody>
      </p:sp>
      <p:sp>
        <p:nvSpPr>
          <p:cNvPr id="6" name="TextBox 6"/>
          <p:cNvSpPr txBox="1"/>
          <p:nvPr/>
        </p:nvSpPr>
        <p:spPr>
          <a:xfrm>
            <a:off x="6192139" y="633102"/>
            <a:ext cx="5903723" cy="705471"/>
          </a:xfrm>
          <a:prstGeom prst="rect">
            <a:avLst/>
          </a:prstGeom>
        </p:spPr>
        <p:txBody>
          <a:bodyPr lIns="0" tIns="0" rIns="0" bIns="0" rtlCol="0" anchor="t">
            <a:spAutoFit/>
          </a:bodyPr>
          <a:lstStyle/>
          <a:p>
            <a:pPr algn="ctr">
              <a:lnSpc>
                <a:spcPts val="5693"/>
              </a:lnSpc>
            </a:pPr>
            <a:r>
              <a:rPr lang="en-US" sz="4066">
                <a:solidFill>
                  <a:srgbClr val="FFFFFF"/>
                </a:solidFill>
                <a:latin typeface="Roboto Bold"/>
                <a:ea typeface="Roboto Bold"/>
                <a:cs typeface="Roboto Bold"/>
                <a:sym typeface="Roboto Bold"/>
              </a:rPr>
              <a:t>Reinforcement Learning</a:t>
            </a:r>
          </a:p>
        </p:txBody>
      </p:sp>
      <p:sp>
        <p:nvSpPr>
          <p:cNvPr id="7" name="TextBox 7"/>
          <p:cNvSpPr txBox="1"/>
          <p:nvPr/>
        </p:nvSpPr>
        <p:spPr>
          <a:xfrm>
            <a:off x="-89771" y="1705505"/>
            <a:ext cx="18377771" cy="1552575"/>
          </a:xfrm>
          <a:prstGeom prst="rect">
            <a:avLst/>
          </a:prstGeom>
        </p:spPr>
        <p:txBody>
          <a:bodyPr lIns="0" tIns="0" rIns="0" bIns="0" rtlCol="0" anchor="t">
            <a:spAutoFit/>
          </a:bodyPr>
          <a:lstStyle/>
          <a:p>
            <a:pPr algn="ctr">
              <a:lnSpc>
                <a:spcPts val="12599"/>
              </a:lnSpc>
            </a:pPr>
            <a:r>
              <a:rPr lang="en-US" sz="9000">
                <a:solidFill>
                  <a:srgbClr val="FFFFFF"/>
                </a:solidFill>
                <a:latin typeface="Roboto Bold"/>
                <a:ea typeface="Roboto Bold"/>
                <a:cs typeface="Roboto Bold"/>
                <a:sym typeface="Roboto Bold"/>
              </a:rPr>
              <a:t> Positive Reinforcement</a:t>
            </a: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7464563" y="-7655128"/>
            <a:ext cx="3358875" cy="18467541"/>
            <a:chOff x="0" y="0"/>
            <a:chExt cx="949103" cy="5218296"/>
          </a:xfrm>
        </p:grpSpPr>
        <p:sp>
          <p:nvSpPr>
            <p:cNvPr id="3" name="Freeform 3"/>
            <p:cNvSpPr/>
            <p:nvPr/>
          </p:nvSpPr>
          <p:spPr>
            <a:xfrm>
              <a:off x="0" y="0"/>
              <a:ext cx="949103" cy="5218295"/>
            </a:xfrm>
            <a:custGeom>
              <a:avLst/>
              <a:gdLst/>
              <a:ahLst/>
              <a:cxnLst/>
              <a:rect l="l" t="t" r="r" b="b"/>
              <a:pathLst>
                <a:path w="949103" h="5218295">
                  <a:moveTo>
                    <a:pt x="0" y="0"/>
                  </a:moveTo>
                  <a:lnTo>
                    <a:pt x="949103" y="0"/>
                  </a:lnTo>
                  <a:lnTo>
                    <a:pt x="949103" y="5218295"/>
                  </a:lnTo>
                  <a:lnTo>
                    <a:pt x="0" y="5218295"/>
                  </a:lnTo>
                  <a:close/>
                </a:path>
              </a:pathLst>
            </a:custGeom>
            <a:solidFill>
              <a:srgbClr val="000000">
                <a:alpha val="44706"/>
              </a:srgbClr>
            </a:solidFill>
          </p:spPr>
        </p:sp>
        <p:sp>
          <p:nvSpPr>
            <p:cNvPr id="4" name="TextBox 4"/>
            <p:cNvSpPr txBox="1"/>
            <p:nvPr/>
          </p:nvSpPr>
          <p:spPr>
            <a:xfrm>
              <a:off x="0" y="-38100"/>
              <a:ext cx="949103" cy="5256396"/>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781763" y="4225158"/>
            <a:ext cx="14724474" cy="4528323"/>
          </a:xfrm>
          <a:prstGeom prst="rect">
            <a:avLst/>
          </a:prstGeom>
        </p:spPr>
        <p:txBody>
          <a:bodyPr lIns="0" tIns="0" rIns="0" bIns="0" rtlCol="0" anchor="t">
            <a:spAutoFit/>
          </a:bodyPr>
          <a:lstStyle/>
          <a:p>
            <a:pPr algn="just">
              <a:lnSpc>
                <a:spcPts val="6012"/>
              </a:lnSpc>
              <a:spcBef>
                <a:spcPct val="0"/>
              </a:spcBef>
            </a:pPr>
            <a:r>
              <a:rPr lang="en-US" sz="4294">
                <a:solidFill>
                  <a:srgbClr val="FFFFFF"/>
                </a:solidFill>
                <a:latin typeface="Roboto Condensed"/>
                <a:ea typeface="Roboto Condensed"/>
                <a:cs typeface="Roboto Condensed"/>
                <a:sym typeface="Roboto Condensed"/>
              </a:rPr>
              <a:t>Negative Reinforcement is like taking away something unpleasant to encourage a behavior. For example, if you always take an umbrella when it rains to avoid getting wet, you're less likely to get wet. This makes you more likely to remember your umbrella next time it rains. It's about avoiding something bad (like getting wet) by doing something (taking an umbrella) that helps you.</a:t>
            </a:r>
          </a:p>
        </p:txBody>
      </p:sp>
      <p:sp>
        <p:nvSpPr>
          <p:cNvPr id="6" name="TextBox 6"/>
          <p:cNvSpPr txBox="1"/>
          <p:nvPr/>
        </p:nvSpPr>
        <p:spPr>
          <a:xfrm>
            <a:off x="6192139" y="633102"/>
            <a:ext cx="5903723" cy="705471"/>
          </a:xfrm>
          <a:prstGeom prst="rect">
            <a:avLst/>
          </a:prstGeom>
        </p:spPr>
        <p:txBody>
          <a:bodyPr lIns="0" tIns="0" rIns="0" bIns="0" rtlCol="0" anchor="t">
            <a:spAutoFit/>
          </a:bodyPr>
          <a:lstStyle/>
          <a:p>
            <a:pPr algn="ctr">
              <a:lnSpc>
                <a:spcPts val="5693"/>
              </a:lnSpc>
            </a:pPr>
            <a:r>
              <a:rPr lang="en-US" sz="4066">
                <a:solidFill>
                  <a:srgbClr val="FFFFFF"/>
                </a:solidFill>
                <a:latin typeface="Roboto Bold"/>
                <a:ea typeface="Roboto Bold"/>
                <a:cs typeface="Roboto Bold"/>
                <a:sym typeface="Roboto Bold"/>
              </a:rPr>
              <a:t>Reinforcement Learning</a:t>
            </a:r>
          </a:p>
        </p:txBody>
      </p:sp>
      <p:sp>
        <p:nvSpPr>
          <p:cNvPr id="7" name="TextBox 7"/>
          <p:cNvSpPr txBox="1"/>
          <p:nvPr/>
        </p:nvSpPr>
        <p:spPr>
          <a:xfrm>
            <a:off x="-89771" y="1705505"/>
            <a:ext cx="18377771" cy="1552575"/>
          </a:xfrm>
          <a:prstGeom prst="rect">
            <a:avLst/>
          </a:prstGeom>
        </p:spPr>
        <p:txBody>
          <a:bodyPr lIns="0" tIns="0" rIns="0" bIns="0" rtlCol="0" anchor="t">
            <a:spAutoFit/>
          </a:bodyPr>
          <a:lstStyle/>
          <a:p>
            <a:pPr algn="ctr">
              <a:lnSpc>
                <a:spcPts val="12599"/>
              </a:lnSpc>
            </a:pPr>
            <a:r>
              <a:rPr lang="en-US" sz="9000">
                <a:solidFill>
                  <a:srgbClr val="FFFFFF"/>
                </a:solidFill>
                <a:latin typeface="Roboto Bold"/>
                <a:ea typeface="Roboto Bold"/>
                <a:cs typeface="Roboto Bold"/>
                <a:sym typeface="Roboto Bold"/>
              </a:rPr>
              <a:t>Negative Reinforcement</a:t>
            </a: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7464563" y="-7655128"/>
            <a:ext cx="3358875" cy="18467541"/>
            <a:chOff x="0" y="0"/>
            <a:chExt cx="949103" cy="5218296"/>
          </a:xfrm>
        </p:grpSpPr>
        <p:sp>
          <p:nvSpPr>
            <p:cNvPr id="3" name="Freeform 3"/>
            <p:cNvSpPr/>
            <p:nvPr/>
          </p:nvSpPr>
          <p:spPr>
            <a:xfrm>
              <a:off x="0" y="0"/>
              <a:ext cx="949103" cy="5218295"/>
            </a:xfrm>
            <a:custGeom>
              <a:avLst/>
              <a:gdLst/>
              <a:ahLst/>
              <a:cxnLst/>
              <a:rect l="l" t="t" r="r" b="b"/>
              <a:pathLst>
                <a:path w="949103" h="5218295">
                  <a:moveTo>
                    <a:pt x="0" y="0"/>
                  </a:moveTo>
                  <a:lnTo>
                    <a:pt x="949103" y="0"/>
                  </a:lnTo>
                  <a:lnTo>
                    <a:pt x="949103" y="5218295"/>
                  </a:lnTo>
                  <a:lnTo>
                    <a:pt x="0" y="5218295"/>
                  </a:lnTo>
                  <a:close/>
                </a:path>
              </a:pathLst>
            </a:custGeom>
            <a:solidFill>
              <a:srgbClr val="000000">
                <a:alpha val="44706"/>
              </a:srgbClr>
            </a:solidFill>
          </p:spPr>
        </p:sp>
        <p:sp>
          <p:nvSpPr>
            <p:cNvPr id="4" name="TextBox 4"/>
            <p:cNvSpPr txBox="1"/>
            <p:nvPr/>
          </p:nvSpPr>
          <p:spPr>
            <a:xfrm>
              <a:off x="0" y="-38100"/>
              <a:ext cx="949103" cy="5256396"/>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768386" y="4378370"/>
            <a:ext cx="14751228" cy="4536377"/>
          </a:xfrm>
          <a:prstGeom prst="rect">
            <a:avLst/>
          </a:prstGeom>
        </p:spPr>
        <p:txBody>
          <a:bodyPr lIns="0" tIns="0" rIns="0" bIns="0" rtlCol="0" anchor="t">
            <a:spAutoFit/>
          </a:bodyPr>
          <a:lstStyle/>
          <a:p>
            <a:pPr algn="just">
              <a:lnSpc>
                <a:spcPts val="6023"/>
              </a:lnSpc>
              <a:spcBef>
                <a:spcPct val="0"/>
              </a:spcBef>
            </a:pPr>
            <a:r>
              <a:rPr lang="en-US" sz="4302">
                <a:solidFill>
                  <a:srgbClr val="FFFFFF"/>
                </a:solidFill>
                <a:latin typeface="Roboto Condensed"/>
                <a:ea typeface="Roboto Condensed"/>
                <a:cs typeface="Roboto Condensed"/>
                <a:sym typeface="Roboto Condensed"/>
              </a:rPr>
              <a:t>Negative Reinforcement is like taking away something unpleasant to encourage a behavior. For example, if you always take an umbrella when it rains to avoid getting wet, you're less likely to get wet. This makes you more likely to remember your umbrella next time it rains. It's about avoiding something bad (like getting wet) by doing something (taking an umbrella) that helps you.</a:t>
            </a:r>
          </a:p>
        </p:txBody>
      </p:sp>
      <p:sp>
        <p:nvSpPr>
          <p:cNvPr id="6" name="TextBox 6"/>
          <p:cNvSpPr txBox="1"/>
          <p:nvPr/>
        </p:nvSpPr>
        <p:spPr>
          <a:xfrm>
            <a:off x="6192139" y="633102"/>
            <a:ext cx="5903723" cy="705471"/>
          </a:xfrm>
          <a:prstGeom prst="rect">
            <a:avLst/>
          </a:prstGeom>
        </p:spPr>
        <p:txBody>
          <a:bodyPr lIns="0" tIns="0" rIns="0" bIns="0" rtlCol="0" anchor="t">
            <a:spAutoFit/>
          </a:bodyPr>
          <a:lstStyle/>
          <a:p>
            <a:pPr algn="ctr">
              <a:lnSpc>
                <a:spcPts val="5693"/>
              </a:lnSpc>
            </a:pPr>
            <a:r>
              <a:rPr lang="en-US" sz="4066">
                <a:solidFill>
                  <a:srgbClr val="FFFFFF"/>
                </a:solidFill>
                <a:latin typeface="Roboto Bold"/>
                <a:ea typeface="Roboto Bold"/>
                <a:cs typeface="Roboto Bold"/>
                <a:sym typeface="Roboto Bold"/>
              </a:rPr>
              <a:t>Reinforcement Learning</a:t>
            </a:r>
          </a:p>
        </p:txBody>
      </p:sp>
      <p:sp>
        <p:nvSpPr>
          <p:cNvPr id="7" name="TextBox 7"/>
          <p:cNvSpPr txBox="1"/>
          <p:nvPr/>
        </p:nvSpPr>
        <p:spPr>
          <a:xfrm>
            <a:off x="-89771" y="1705505"/>
            <a:ext cx="18377771" cy="1552575"/>
          </a:xfrm>
          <a:prstGeom prst="rect">
            <a:avLst/>
          </a:prstGeom>
        </p:spPr>
        <p:txBody>
          <a:bodyPr lIns="0" tIns="0" rIns="0" bIns="0" rtlCol="0" anchor="t">
            <a:spAutoFit/>
          </a:bodyPr>
          <a:lstStyle/>
          <a:p>
            <a:pPr algn="ctr">
              <a:lnSpc>
                <a:spcPts val="12599"/>
              </a:lnSpc>
            </a:pPr>
            <a:r>
              <a:rPr lang="en-US" sz="9000">
                <a:solidFill>
                  <a:srgbClr val="FFFFFF"/>
                </a:solidFill>
                <a:latin typeface="Roboto Bold"/>
                <a:ea typeface="Roboto Bold"/>
                <a:cs typeface="Roboto Bold"/>
                <a:sym typeface="Roboto Bold"/>
              </a:rPr>
              <a:t>Negative Reinforcement</a:t>
            </a: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7464563" y="-7655128"/>
            <a:ext cx="3358875" cy="18467541"/>
            <a:chOff x="0" y="0"/>
            <a:chExt cx="949103" cy="5218296"/>
          </a:xfrm>
        </p:grpSpPr>
        <p:sp>
          <p:nvSpPr>
            <p:cNvPr id="3" name="Freeform 3"/>
            <p:cNvSpPr/>
            <p:nvPr/>
          </p:nvSpPr>
          <p:spPr>
            <a:xfrm>
              <a:off x="0" y="0"/>
              <a:ext cx="949103" cy="5218295"/>
            </a:xfrm>
            <a:custGeom>
              <a:avLst/>
              <a:gdLst/>
              <a:ahLst/>
              <a:cxnLst/>
              <a:rect l="l" t="t" r="r" b="b"/>
              <a:pathLst>
                <a:path w="949103" h="5218295">
                  <a:moveTo>
                    <a:pt x="0" y="0"/>
                  </a:moveTo>
                  <a:lnTo>
                    <a:pt x="949103" y="0"/>
                  </a:lnTo>
                  <a:lnTo>
                    <a:pt x="949103" y="5218295"/>
                  </a:lnTo>
                  <a:lnTo>
                    <a:pt x="0" y="5218295"/>
                  </a:lnTo>
                  <a:close/>
                </a:path>
              </a:pathLst>
            </a:custGeom>
            <a:solidFill>
              <a:srgbClr val="000000">
                <a:alpha val="44706"/>
              </a:srgbClr>
            </a:solidFill>
          </p:spPr>
        </p:sp>
        <p:sp>
          <p:nvSpPr>
            <p:cNvPr id="4" name="TextBox 4"/>
            <p:cNvSpPr txBox="1"/>
            <p:nvPr/>
          </p:nvSpPr>
          <p:spPr>
            <a:xfrm>
              <a:off x="0" y="-38100"/>
              <a:ext cx="949103" cy="5256396"/>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974329" y="3759198"/>
            <a:ext cx="14308598" cy="5000196"/>
          </a:xfrm>
          <a:prstGeom prst="rect">
            <a:avLst/>
          </a:prstGeom>
        </p:spPr>
        <p:txBody>
          <a:bodyPr lIns="0" tIns="0" rIns="0" bIns="0" rtlCol="0" anchor="t">
            <a:spAutoFit/>
          </a:bodyPr>
          <a:lstStyle/>
          <a:p>
            <a:pPr algn="just">
              <a:lnSpc>
                <a:spcPts val="4996"/>
              </a:lnSpc>
            </a:pPr>
            <a:r>
              <a:rPr lang="en-US" sz="3568">
                <a:solidFill>
                  <a:srgbClr val="FFFFFF"/>
                </a:solidFill>
                <a:latin typeface="Roboto Condensed"/>
                <a:ea typeface="Roboto Condensed"/>
                <a:cs typeface="Roboto Condensed"/>
                <a:sym typeface="Roboto Condensed"/>
              </a:rPr>
              <a:t>Supervised learning is like teaching a computer by showing it examples. Imagine you have a lot of pictures of cats and dogs, and each picture is labeled as either "cat" or "dog." You show these pictures to the computer and it learns to recognize what a cat and a dog look like.</a:t>
            </a:r>
          </a:p>
          <a:p>
            <a:pPr algn="just">
              <a:lnSpc>
                <a:spcPts val="4996"/>
              </a:lnSpc>
            </a:pPr>
            <a:endParaRPr lang="en-US" sz="3568">
              <a:solidFill>
                <a:srgbClr val="FFFFFF"/>
              </a:solidFill>
              <a:latin typeface="Roboto Condensed"/>
              <a:ea typeface="Roboto Condensed"/>
              <a:cs typeface="Roboto Condensed"/>
              <a:sym typeface="Roboto Condensed"/>
            </a:endParaRPr>
          </a:p>
          <a:p>
            <a:pPr algn="just">
              <a:lnSpc>
                <a:spcPts val="4996"/>
              </a:lnSpc>
              <a:spcBef>
                <a:spcPct val="0"/>
              </a:spcBef>
            </a:pPr>
            <a:r>
              <a:rPr lang="en-US" sz="3568">
                <a:solidFill>
                  <a:srgbClr val="FFFFFF"/>
                </a:solidFill>
                <a:latin typeface="Roboto Condensed"/>
                <a:ea typeface="Roboto Condensed"/>
                <a:cs typeface="Roboto Condensed"/>
                <a:sym typeface="Roboto Condensed"/>
              </a:rPr>
              <a:t>Once the computer has learned, you can give it a new picture, and it will tell you if it thinks it's a cat or a dog. This process of learning from labeled examples to make predictions is called supervised learning. </a:t>
            </a:r>
          </a:p>
        </p:txBody>
      </p:sp>
      <p:sp>
        <p:nvSpPr>
          <p:cNvPr id="6" name="Freeform 6"/>
          <p:cNvSpPr/>
          <p:nvPr/>
        </p:nvSpPr>
        <p:spPr>
          <a:xfrm>
            <a:off x="424038" y="540843"/>
            <a:ext cx="3100582" cy="2717237"/>
          </a:xfrm>
          <a:custGeom>
            <a:avLst/>
            <a:gdLst/>
            <a:ahLst/>
            <a:cxnLst/>
            <a:rect l="l" t="t" r="r" b="b"/>
            <a:pathLst>
              <a:path w="3100582" h="2717237">
                <a:moveTo>
                  <a:pt x="0" y="0"/>
                </a:moveTo>
                <a:lnTo>
                  <a:pt x="3100582" y="0"/>
                </a:lnTo>
                <a:lnTo>
                  <a:pt x="3100582" y="2717237"/>
                </a:lnTo>
                <a:lnTo>
                  <a:pt x="0" y="27172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2611040" y="889176"/>
            <a:ext cx="13065920" cy="1552575"/>
          </a:xfrm>
          <a:prstGeom prst="rect">
            <a:avLst/>
          </a:prstGeom>
        </p:spPr>
        <p:txBody>
          <a:bodyPr lIns="0" tIns="0" rIns="0" bIns="0" rtlCol="0" anchor="t">
            <a:spAutoFit/>
          </a:bodyPr>
          <a:lstStyle/>
          <a:p>
            <a:pPr algn="ctr">
              <a:lnSpc>
                <a:spcPts val="12599"/>
              </a:lnSpc>
            </a:pPr>
            <a:r>
              <a:rPr lang="en-US" sz="9000">
                <a:solidFill>
                  <a:srgbClr val="FFFFFF"/>
                </a:solidFill>
                <a:latin typeface="Roboto Bold"/>
                <a:ea typeface="Roboto Bold"/>
                <a:cs typeface="Roboto Bold"/>
                <a:sym typeface="Roboto Bold"/>
              </a:rPr>
              <a:t>Supervised Learning</a:t>
            </a:r>
          </a:p>
        </p:txBody>
      </p:sp>
    </p:spTree>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7464563" y="-7655128"/>
            <a:ext cx="3358875" cy="18467541"/>
            <a:chOff x="0" y="0"/>
            <a:chExt cx="949103" cy="5218296"/>
          </a:xfrm>
        </p:grpSpPr>
        <p:sp>
          <p:nvSpPr>
            <p:cNvPr id="3" name="Freeform 3"/>
            <p:cNvSpPr/>
            <p:nvPr/>
          </p:nvSpPr>
          <p:spPr>
            <a:xfrm>
              <a:off x="0" y="0"/>
              <a:ext cx="949103" cy="5218295"/>
            </a:xfrm>
            <a:custGeom>
              <a:avLst/>
              <a:gdLst/>
              <a:ahLst/>
              <a:cxnLst/>
              <a:rect l="l" t="t" r="r" b="b"/>
              <a:pathLst>
                <a:path w="949103" h="5218295">
                  <a:moveTo>
                    <a:pt x="0" y="0"/>
                  </a:moveTo>
                  <a:lnTo>
                    <a:pt x="949103" y="0"/>
                  </a:lnTo>
                  <a:lnTo>
                    <a:pt x="949103" y="5218295"/>
                  </a:lnTo>
                  <a:lnTo>
                    <a:pt x="0" y="5218295"/>
                  </a:lnTo>
                  <a:close/>
                </a:path>
              </a:pathLst>
            </a:custGeom>
            <a:solidFill>
              <a:srgbClr val="000000">
                <a:alpha val="44706"/>
              </a:srgbClr>
            </a:solidFill>
          </p:spPr>
        </p:sp>
        <p:sp>
          <p:nvSpPr>
            <p:cNvPr id="4" name="TextBox 4"/>
            <p:cNvSpPr txBox="1"/>
            <p:nvPr/>
          </p:nvSpPr>
          <p:spPr>
            <a:xfrm>
              <a:off x="0" y="-38100"/>
              <a:ext cx="949103" cy="5256396"/>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3564245" y="4275350"/>
            <a:ext cx="12112715" cy="4557882"/>
          </a:xfrm>
          <a:prstGeom prst="rect">
            <a:avLst/>
          </a:prstGeom>
        </p:spPr>
        <p:txBody>
          <a:bodyPr lIns="0" tIns="0" rIns="0" bIns="0" rtlCol="0" anchor="t">
            <a:spAutoFit/>
          </a:bodyPr>
          <a:lstStyle/>
          <a:p>
            <a:pPr algn="just">
              <a:lnSpc>
                <a:spcPts val="6028"/>
              </a:lnSpc>
              <a:spcBef>
                <a:spcPct val="0"/>
              </a:spcBef>
            </a:pPr>
            <a:r>
              <a:rPr lang="en-US" sz="4305">
                <a:solidFill>
                  <a:srgbClr val="FFFFFF"/>
                </a:solidFill>
                <a:latin typeface="Roboto Condensed"/>
                <a:ea typeface="Roboto Condensed"/>
                <a:cs typeface="Roboto Condensed"/>
                <a:sym typeface="Roboto Condensed"/>
              </a:rPr>
              <a:t>Classification is a type of supervised learning where the computer learns to sort things into groups. For example, it can learn to tell if an email is spam or not, or to recognize if a picture is of a cat or a dog. It's like sorting things into different boxes based on what they are.</a:t>
            </a:r>
          </a:p>
        </p:txBody>
      </p:sp>
      <p:sp>
        <p:nvSpPr>
          <p:cNvPr id="6" name="TextBox 6"/>
          <p:cNvSpPr txBox="1"/>
          <p:nvPr/>
        </p:nvSpPr>
        <p:spPr>
          <a:xfrm>
            <a:off x="6192139" y="633102"/>
            <a:ext cx="5903723" cy="705471"/>
          </a:xfrm>
          <a:prstGeom prst="rect">
            <a:avLst/>
          </a:prstGeom>
        </p:spPr>
        <p:txBody>
          <a:bodyPr lIns="0" tIns="0" rIns="0" bIns="0" rtlCol="0" anchor="t">
            <a:spAutoFit/>
          </a:bodyPr>
          <a:lstStyle/>
          <a:p>
            <a:pPr algn="ctr">
              <a:lnSpc>
                <a:spcPts val="5693"/>
              </a:lnSpc>
            </a:pPr>
            <a:r>
              <a:rPr lang="en-US" sz="4066">
                <a:solidFill>
                  <a:srgbClr val="FFFFFF"/>
                </a:solidFill>
                <a:latin typeface="Roboto Bold"/>
                <a:ea typeface="Roboto Bold"/>
                <a:cs typeface="Roboto Bold"/>
                <a:sym typeface="Roboto Bold"/>
              </a:rPr>
              <a:t>Supervised Learning</a:t>
            </a:r>
          </a:p>
        </p:txBody>
      </p:sp>
      <p:sp>
        <p:nvSpPr>
          <p:cNvPr id="7" name="TextBox 7"/>
          <p:cNvSpPr txBox="1"/>
          <p:nvPr/>
        </p:nvSpPr>
        <p:spPr>
          <a:xfrm>
            <a:off x="2611040" y="1705505"/>
            <a:ext cx="13065920" cy="1552575"/>
          </a:xfrm>
          <a:prstGeom prst="rect">
            <a:avLst/>
          </a:prstGeom>
        </p:spPr>
        <p:txBody>
          <a:bodyPr lIns="0" tIns="0" rIns="0" bIns="0" rtlCol="0" anchor="t">
            <a:spAutoFit/>
          </a:bodyPr>
          <a:lstStyle/>
          <a:p>
            <a:pPr algn="ctr">
              <a:lnSpc>
                <a:spcPts val="12599"/>
              </a:lnSpc>
            </a:pPr>
            <a:r>
              <a:rPr lang="en-US" sz="9000">
                <a:solidFill>
                  <a:srgbClr val="FFFFFF"/>
                </a:solidFill>
                <a:latin typeface="Roboto Bold"/>
                <a:ea typeface="Roboto Bold"/>
                <a:cs typeface="Roboto Bold"/>
                <a:sym typeface="Roboto Bold"/>
              </a:rPr>
              <a:t>Classification</a:t>
            </a: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7464563" y="-7655128"/>
            <a:ext cx="3358875" cy="18467541"/>
            <a:chOff x="0" y="0"/>
            <a:chExt cx="949103" cy="5218296"/>
          </a:xfrm>
        </p:grpSpPr>
        <p:sp>
          <p:nvSpPr>
            <p:cNvPr id="3" name="Freeform 3"/>
            <p:cNvSpPr/>
            <p:nvPr/>
          </p:nvSpPr>
          <p:spPr>
            <a:xfrm>
              <a:off x="0" y="0"/>
              <a:ext cx="949103" cy="5218295"/>
            </a:xfrm>
            <a:custGeom>
              <a:avLst/>
              <a:gdLst/>
              <a:ahLst/>
              <a:cxnLst/>
              <a:rect l="l" t="t" r="r" b="b"/>
              <a:pathLst>
                <a:path w="949103" h="5218295">
                  <a:moveTo>
                    <a:pt x="0" y="0"/>
                  </a:moveTo>
                  <a:lnTo>
                    <a:pt x="949103" y="0"/>
                  </a:lnTo>
                  <a:lnTo>
                    <a:pt x="949103" y="5218295"/>
                  </a:lnTo>
                  <a:lnTo>
                    <a:pt x="0" y="5218295"/>
                  </a:lnTo>
                  <a:close/>
                </a:path>
              </a:pathLst>
            </a:custGeom>
            <a:solidFill>
              <a:srgbClr val="000000">
                <a:alpha val="44706"/>
              </a:srgbClr>
            </a:solidFill>
          </p:spPr>
        </p:sp>
        <p:sp>
          <p:nvSpPr>
            <p:cNvPr id="4" name="TextBox 4"/>
            <p:cNvSpPr txBox="1"/>
            <p:nvPr/>
          </p:nvSpPr>
          <p:spPr>
            <a:xfrm>
              <a:off x="0" y="-38100"/>
              <a:ext cx="949103" cy="5256396"/>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951396" y="4275350"/>
            <a:ext cx="13119538" cy="4557882"/>
          </a:xfrm>
          <a:prstGeom prst="rect">
            <a:avLst/>
          </a:prstGeom>
        </p:spPr>
        <p:txBody>
          <a:bodyPr lIns="0" tIns="0" rIns="0" bIns="0" rtlCol="0" anchor="t">
            <a:spAutoFit/>
          </a:bodyPr>
          <a:lstStyle/>
          <a:p>
            <a:pPr algn="just">
              <a:lnSpc>
                <a:spcPts val="6028"/>
              </a:lnSpc>
              <a:spcBef>
                <a:spcPct val="0"/>
              </a:spcBef>
            </a:pPr>
            <a:r>
              <a:rPr lang="en-US" sz="4305">
                <a:solidFill>
                  <a:srgbClr val="FFFFFF"/>
                </a:solidFill>
                <a:latin typeface="Roboto Condensed"/>
                <a:ea typeface="Roboto Condensed"/>
                <a:cs typeface="Roboto Condensed"/>
                <a:sym typeface="Roboto Condensed"/>
              </a:rPr>
              <a:t>Random Forest is a method that uses many decision trees to make better predictions. Each tree makes a decision, and then all the decisions are combined to get the final answer. This helps improve accuracy and prevents mistakes. For example, it can predict if a person will get a loan based on their details, like income and credit score.</a:t>
            </a:r>
          </a:p>
        </p:txBody>
      </p:sp>
      <p:sp>
        <p:nvSpPr>
          <p:cNvPr id="6" name="TextBox 6"/>
          <p:cNvSpPr txBox="1"/>
          <p:nvPr/>
        </p:nvSpPr>
        <p:spPr>
          <a:xfrm>
            <a:off x="6060814" y="66584"/>
            <a:ext cx="5903723" cy="705471"/>
          </a:xfrm>
          <a:prstGeom prst="rect">
            <a:avLst/>
          </a:prstGeom>
        </p:spPr>
        <p:txBody>
          <a:bodyPr lIns="0" tIns="0" rIns="0" bIns="0" rtlCol="0" anchor="t">
            <a:spAutoFit/>
          </a:bodyPr>
          <a:lstStyle/>
          <a:p>
            <a:pPr algn="ctr">
              <a:lnSpc>
                <a:spcPts val="5693"/>
              </a:lnSpc>
            </a:pPr>
            <a:r>
              <a:rPr lang="en-US" sz="4066">
                <a:solidFill>
                  <a:srgbClr val="FFFFFF"/>
                </a:solidFill>
                <a:latin typeface="Roboto Bold"/>
                <a:ea typeface="Roboto Bold"/>
                <a:cs typeface="Roboto Bold"/>
                <a:sym typeface="Roboto Bold"/>
              </a:rPr>
              <a:t>Supervised Learning</a:t>
            </a:r>
          </a:p>
        </p:txBody>
      </p:sp>
      <p:sp>
        <p:nvSpPr>
          <p:cNvPr id="7" name="TextBox 7"/>
          <p:cNvSpPr txBox="1"/>
          <p:nvPr/>
        </p:nvSpPr>
        <p:spPr>
          <a:xfrm>
            <a:off x="2479715" y="1705505"/>
            <a:ext cx="13065920" cy="1552575"/>
          </a:xfrm>
          <a:prstGeom prst="rect">
            <a:avLst/>
          </a:prstGeom>
        </p:spPr>
        <p:txBody>
          <a:bodyPr lIns="0" tIns="0" rIns="0" bIns="0" rtlCol="0" anchor="t">
            <a:spAutoFit/>
          </a:bodyPr>
          <a:lstStyle/>
          <a:p>
            <a:pPr algn="ctr">
              <a:lnSpc>
                <a:spcPts val="12599"/>
              </a:lnSpc>
            </a:pPr>
            <a:r>
              <a:rPr lang="en-US" sz="9000">
                <a:solidFill>
                  <a:srgbClr val="FFFFFF"/>
                </a:solidFill>
                <a:latin typeface="Roboto Bold"/>
                <a:ea typeface="Roboto Bold"/>
                <a:cs typeface="Roboto Bold"/>
                <a:sym typeface="Roboto Bold"/>
              </a:rPr>
              <a:t> Random Forest</a:t>
            </a:r>
          </a:p>
        </p:txBody>
      </p:sp>
      <p:sp>
        <p:nvSpPr>
          <p:cNvPr id="8" name="TextBox 8"/>
          <p:cNvSpPr txBox="1"/>
          <p:nvPr/>
        </p:nvSpPr>
        <p:spPr>
          <a:xfrm>
            <a:off x="6531171" y="992570"/>
            <a:ext cx="4963008" cy="597194"/>
          </a:xfrm>
          <a:prstGeom prst="rect">
            <a:avLst/>
          </a:prstGeom>
        </p:spPr>
        <p:txBody>
          <a:bodyPr lIns="0" tIns="0" rIns="0" bIns="0" rtlCol="0" anchor="t">
            <a:spAutoFit/>
          </a:bodyPr>
          <a:lstStyle/>
          <a:p>
            <a:pPr algn="ctr">
              <a:lnSpc>
                <a:spcPts val="4786"/>
              </a:lnSpc>
            </a:pPr>
            <a:r>
              <a:rPr lang="en-US" sz="3418">
                <a:solidFill>
                  <a:srgbClr val="FFFFFF"/>
                </a:solidFill>
                <a:latin typeface="Roboto Bold"/>
                <a:ea typeface="Roboto Bold"/>
                <a:cs typeface="Roboto Bold"/>
                <a:sym typeface="Roboto Bold"/>
              </a:rPr>
              <a:t>Classification</a:t>
            </a: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7464563" y="-7655128"/>
            <a:ext cx="3358875" cy="18467541"/>
            <a:chOff x="0" y="0"/>
            <a:chExt cx="949103" cy="5218296"/>
          </a:xfrm>
        </p:grpSpPr>
        <p:sp>
          <p:nvSpPr>
            <p:cNvPr id="3" name="Freeform 3"/>
            <p:cNvSpPr/>
            <p:nvPr/>
          </p:nvSpPr>
          <p:spPr>
            <a:xfrm>
              <a:off x="0" y="0"/>
              <a:ext cx="949103" cy="5218295"/>
            </a:xfrm>
            <a:custGeom>
              <a:avLst/>
              <a:gdLst/>
              <a:ahLst/>
              <a:cxnLst/>
              <a:rect l="l" t="t" r="r" b="b"/>
              <a:pathLst>
                <a:path w="949103" h="5218295">
                  <a:moveTo>
                    <a:pt x="0" y="0"/>
                  </a:moveTo>
                  <a:lnTo>
                    <a:pt x="949103" y="0"/>
                  </a:lnTo>
                  <a:lnTo>
                    <a:pt x="949103" y="5218295"/>
                  </a:lnTo>
                  <a:lnTo>
                    <a:pt x="0" y="5218295"/>
                  </a:lnTo>
                  <a:close/>
                </a:path>
              </a:pathLst>
            </a:custGeom>
            <a:solidFill>
              <a:srgbClr val="000000">
                <a:alpha val="44706"/>
              </a:srgbClr>
            </a:solidFill>
          </p:spPr>
        </p:sp>
        <p:sp>
          <p:nvSpPr>
            <p:cNvPr id="4" name="TextBox 4"/>
            <p:cNvSpPr txBox="1"/>
            <p:nvPr/>
          </p:nvSpPr>
          <p:spPr>
            <a:xfrm>
              <a:off x="0" y="-38100"/>
              <a:ext cx="949103" cy="5256396"/>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951396" y="4275350"/>
            <a:ext cx="13119538" cy="4557882"/>
          </a:xfrm>
          <a:prstGeom prst="rect">
            <a:avLst/>
          </a:prstGeom>
        </p:spPr>
        <p:txBody>
          <a:bodyPr lIns="0" tIns="0" rIns="0" bIns="0" rtlCol="0" anchor="t">
            <a:spAutoFit/>
          </a:bodyPr>
          <a:lstStyle/>
          <a:p>
            <a:pPr algn="just">
              <a:lnSpc>
                <a:spcPts val="6028"/>
              </a:lnSpc>
              <a:spcBef>
                <a:spcPct val="0"/>
              </a:spcBef>
            </a:pPr>
            <a:r>
              <a:rPr lang="en-US" sz="4305">
                <a:solidFill>
                  <a:srgbClr val="FFFFFF"/>
                </a:solidFill>
                <a:latin typeface="Roboto Condensed"/>
                <a:ea typeface="Roboto Condensed"/>
                <a:cs typeface="Roboto Condensed"/>
                <a:sym typeface="Roboto Condensed"/>
              </a:rPr>
              <a:t>Decision Trees work by asking a series of questions to make a prediction. Each question is about a feature, like "Is it sunny?" or "Is it windy?" Based on the answers, the tree splits and asks more questions until it reaches a final decision at the end. For example, it can decide if you should play golf based on the weather.</a:t>
            </a:r>
          </a:p>
        </p:txBody>
      </p:sp>
      <p:sp>
        <p:nvSpPr>
          <p:cNvPr id="6" name="TextBox 6"/>
          <p:cNvSpPr txBox="1"/>
          <p:nvPr/>
        </p:nvSpPr>
        <p:spPr>
          <a:xfrm>
            <a:off x="6192139" y="66584"/>
            <a:ext cx="5903723" cy="705471"/>
          </a:xfrm>
          <a:prstGeom prst="rect">
            <a:avLst/>
          </a:prstGeom>
        </p:spPr>
        <p:txBody>
          <a:bodyPr lIns="0" tIns="0" rIns="0" bIns="0" rtlCol="0" anchor="t">
            <a:spAutoFit/>
          </a:bodyPr>
          <a:lstStyle/>
          <a:p>
            <a:pPr algn="ctr">
              <a:lnSpc>
                <a:spcPts val="5693"/>
              </a:lnSpc>
            </a:pPr>
            <a:r>
              <a:rPr lang="en-US" sz="4066">
                <a:solidFill>
                  <a:srgbClr val="FFFFFF"/>
                </a:solidFill>
                <a:latin typeface="Roboto Bold"/>
                <a:ea typeface="Roboto Bold"/>
                <a:cs typeface="Roboto Bold"/>
                <a:sym typeface="Roboto Bold"/>
              </a:rPr>
              <a:t>Supervised Learning</a:t>
            </a:r>
          </a:p>
        </p:txBody>
      </p:sp>
      <p:sp>
        <p:nvSpPr>
          <p:cNvPr id="7" name="TextBox 7"/>
          <p:cNvSpPr txBox="1"/>
          <p:nvPr/>
        </p:nvSpPr>
        <p:spPr>
          <a:xfrm>
            <a:off x="2479715" y="1705505"/>
            <a:ext cx="13065920" cy="1552575"/>
          </a:xfrm>
          <a:prstGeom prst="rect">
            <a:avLst/>
          </a:prstGeom>
        </p:spPr>
        <p:txBody>
          <a:bodyPr lIns="0" tIns="0" rIns="0" bIns="0" rtlCol="0" anchor="t">
            <a:spAutoFit/>
          </a:bodyPr>
          <a:lstStyle/>
          <a:p>
            <a:pPr algn="ctr">
              <a:lnSpc>
                <a:spcPts val="12599"/>
              </a:lnSpc>
            </a:pPr>
            <a:r>
              <a:rPr lang="en-US" sz="9000">
                <a:solidFill>
                  <a:srgbClr val="FFFFFF"/>
                </a:solidFill>
                <a:latin typeface="Roboto Bold"/>
                <a:ea typeface="Roboto Bold"/>
                <a:cs typeface="Roboto Bold"/>
                <a:sym typeface="Roboto Bold"/>
              </a:rPr>
              <a:t>Decision Trees</a:t>
            </a:r>
          </a:p>
        </p:txBody>
      </p:sp>
      <p:sp>
        <p:nvSpPr>
          <p:cNvPr id="8" name="TextBox 8"/>
          <p:cNvSpPr txBox="1"/>
          <p:nvPr/>
        </p:nvSpPr>
        <p:spPr>
          <a:xfrm>
            <a:off x="6531171" y="992570"/>
            <a:ext cx="4963008" cy="597194"/>
          </a:xfrm>
          <a:prstGeom prst="rect">
            <a:avLst/>
          </a:prstGeom>
        </p:spPr>
        <p:txBody>
          <a:bodyPr lIns="0" tIns="0" rIns="0" bIns="0" rtlCol="0" anchor="t">
            <a:spAutoFit/>
          </a:bodyPr>
          <a:lstStyle/>
          <a:p>
            <a:pPr algn="ctr">
              <a:lnSpc>
                <a:spcPts val="4786"/>
              </a:lnSpc>
            </a:pPr>
            <a:r>
              <a:rPr lang="en-US" sz="3418">
                <a:solidFill>
                  <a:srgbClr val="FFFFFF"/>
                </a:solidFill>
                <a:latin typeface="Roboto Bold"/>
                <a:ea typeface="Roboto Bold"/>
                <a:cs typeface="Roboto Bold"/>
                <a:sym typeface="Roboto Bold"/>
              </a:rPr>
              <a:t>Classification</a:t>
            </a: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7464563" y="-7655128"/>
            <a:ext cx="3358875" cy="18467541"/>
            <a:chOff x="0" y="0"/>
            <a:chExt cx="949103" cy="5218296"/>
          </a:xfrm>
        </p:grpSpPr>
        <p:sp>
          <p:nvSpPr>
            <p:cNvPr id="3" name="Freeform 3"/>
            <p:cNvSpPr/>
            <p:nvPr/>
          </p:nvSpPr>
          <p:spPr>
            <a:xfrm>
              <a:off x="0" y="0"/>
              <a:ext cx="949103" cy="5218295"/>
            </a:xfrm>
            <a:custGeom>
              <a:avLst/>
              <a:gdLst/>
              <a:ahLst/>
              <a:cxnLst/>
              <a:rect l="l" t="t" r="r" b="b"/>
              <a:pathLst>
                <a:path w="949103" h="5218295">
                  <a:moveTo>
                    <a:pt x="0" y="0"/>
                  </a:moveTo>
                  <a:lnTo>
                    <a:pt x="949103" y="0"/>
                  </a:lnTo>
                  <a:lnTo>
                    <a:pt x="949103" y="5218295"/>
                  </a:lnTo>
                  <a:lnTo>
                    <a:pt x="0" y="5218295"/>
                  </a:lnTo>
                  <a:close/>
                </a:path>
              </a:pathLst>
            </a:custGeom>
            <a:solidFill>
              <a:srgbClr val="000000">
                <a:alpha val="44706"/>
              </a:srgbClr>
            </a:solidFill>
          </p:spPr>
        </p:sp>
        <p:sp>
          <p:nvSpPr>
            <p:cNvPr id="4" name="TextBox 4"/>
            <p:cNvSpPr txBox="1"/>
            <p:nvPr/>
          </p:nvSpPr>
          <p:spPr>
            <a:xfrm>
              <a:off x="0" y="-38100"/>
              <a:ext cx="949103" cy="5256396"/>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951396" y="4275350"/>
            <a:ext cx="13119538" cy="3795882"/>
          </a:xfrm>
          <a:prstGeom prst="rect">
            <a:avLst/>
          </a:prstGeom>
        </p:spPr>
        <p:txBody>
          <a:bodyPr lIns="0" tIns="0" rIns="0" bIns="0" rtlCol="0" anchor="t">
            <a:spAutoFit/>
          </a:bodyPr>
          <a:lstStyle/>
          <a:p>
            <a:pPr algn="just">
              <a:lnSpc>
                <a:spcPts val="6028"/>
              </a:lnSpc>
              <a:spcBef>
                <a:spcPct val="0"/>
              </a:spcBef>
            </a:pPr>
            <a:r>
              <a:rPr lang="en-US" sz="4305">
                <a:solidFill>
                  <a:srgbClr val="FFFFFF"/>
                </a:solidFill>
                <a:latin typeface="Roboto Condensed"/>
                <a:ea typeface="Roboto Condensed"/>
                <a:cs typeface="Roboto Condensed"/>
                <a:sym typeface="Roboto Condensed"/>
              </a:rPr>
              <a:t>Logistic Regression is a method that predicts yes-or-no outcomes. It calculates the chance of something happening using a special formula. For example, it can predict whether a student will pass or fail based on how many hours they study. It shows the likelihood of passing as a percentage.</a:t>
            </a:r>
          </a:p>
        </p:txBody>
      </p:sp>
      <p:sp>
        <p:nvSpPr>
          <p:cNvPr id="6" name="TextBox 6"/>
          <p:cNvSpPr txBox="1"/>
          <p:nvPr/>
        </p:nvSpPr>
        <p:spPr>
          <a:xfrm>
            <a:off x="6192139" y="66584"/>
            <a:ext cx="5903723" cy="705471"/>
          </a:xfrm>
          <a:prstGeom prst="rect">
            <a:avLst/>
          </a:prstGeom>
        </p:spPr>
        <p:txBody>
          <a:bodyPr lIns="0" tIns="0" rIns="0" bIns="0" rtlCol="0" anchor="t">
            <a:spAutoFit/>
          </a:bodyPr>
          <a:lstStyle/>
          <a:p>
            <a:pPr algn="ctr">
              <a:lnSpc>
                <a:spcPts val="5693"/>
              </a:lnSpc>
            </a:pPr>
            <a:r>
              <a:rPr lang="en-US" sz="4066">
                <a:solidFill>
                  <a:srgbClr val="FFFFFF"/>
                </a:solidFill>
                <a:latin typeface="Roboto Bold"/>
                <a:ea typeface="Roboto Bold"/>
                <a:cs typeface="Roboto Bold"/>
                <a:sym typeface="Roboto Bold"/>
              </a:rPr>
              <a:t>Supervised Learning</a:t>
            </a:r>
          </a:p>
        </p:txBody>
      </p:sp>
      <p:sp>
        <p:nvSpPr>
          <p:cNvPr id="7" name="TextBox 7"/>
          <p:cNvSpPr txBox="1"/>
          <p:nvPr/>
        </p:nvSpPr>
        <p:spPr>
          <a:xfrm>
            <a:off x="3005014" y="1705505"/>
            <a:ext cx="13065920" cy="1552575"/>
          </a:xfrm>
          <a:prstGeom prst="rect">
            <a:avLst/>
          </a:prstGeom>
        </p:spPr>
        <p:txBody>
          <a:bodyPr lIns="0" tIns="0" rIns="0" bIns="0" rtlCol="0" anchor="t">
            <a:spAutoFit/>
          </a:bodyPr>
          <a:lstStyle/>
          <a:p>
            <a:pPr algn="ctr">
              <a:lnSpc>
                <a:spcPts val="12599"/>
              </a:lnSpc>
            </a:pPr>
            <a:r>
              <a:rPr lang="en-US" sz="9000">
                <a:solidFill>
                  <a:srgbClr val="FFFFFF"/>
                </a:solidFill>
                <a:latin typeface="Roboto Bold"/>
                <a:ea typeface="Roboto Bold"/>
                <a:cs typeface="Roboto Bold"/>
                <a:sym typeface="Roboto Bold"/>
              </a:rPr>
              <a:t>Logistic Regression</a:t>
            </a:r>
          </a:p>
        </p:txBody>
      </p:sp>
      <p:sp>
        <p:nvSpPr>
          <p:cNvPr id="8" name="TextBox 8"/>
          <p:cNvSpPr txBox="1"/>
          <p:nvPr/>
        </p:nvSpPr>
        <p:spPr>
          <a:xfrm>
            <a:off x="6531171" y="992570"/>
            <a:ext cx="4963008" cy="597194"/>
          </a:xfrm>
          <a:prstGeom prst="rect">
            <a:avLst/>
          </a:prstGeom>
        </p:spPr>
        <p:txBody>
          <a:bodyPr lIns="0" tIns="0" rIns="0" bIns="0" rtlCol="0" anchor="t">
            <a:spAutoFit/>
          </a:bodyPr>
          <a:lstStyle/>
          <a:p>
            <a:pPr algn="ctr">
              <a:lnSpc>
                <a:spcPts val="4786"/>
              </a:lnSpc>
            </a:pPr>
            <a:r>
              <a:rPr lang="en-US" sz="3418">
                <a:solidFill>
                  <a:srgbClr val="FFFFFF"/>
                </a:solidFill>
                <a:latin typeface="Roboto Bold"/>
                <a:ea typeface="Roboto Bold"/>
                <a:cs typeface="Roboto Bold"/>
                <a:sym typeface="Roboto Bold"/>
              </a:rPr>
              <a:t>Classification</a:t>
            </a: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7464563" y="-7655128"/>
            <a:ext cx="3358875" cy="18467541"/>
            <a:chOff x="0" y="0"/>
            <a:chExt cx="949103" cy="5218296"/>
          </a:xfrm>
        </p:grpSpPr>
        <p:sp>
          <p:nvSpPr>
            <p:cNvPr id="3" name="Freeform 3"/>
            <p:cNvSpPr/>
            <p:nvPr/>
          </p:nvSpPr>
          <p:spPr>
            <a:xfrm>
              <a:off x="0" y="0"/>
              <a:ext cx="949103" cy="5218295"/>
            </a:xfrm>
            <a:custGeom>
              <a:avLst/>
              <a:gdLst/>
              <a:ahLst/>
              <a:cxnLst/>
              <a:rect l="l" t="t" r="r" b="b"/>
              <a:pathLst>
                <a:path w="949103" h="5218295">
                  <a:moveTo>
                    <a:pt x="0" y="0"/>
                  </a:moveTo>
                  <a:lnTo>
                    <a:pt x="949103" y="0"/>
                  </a:lnTo>
                  <a:lnTo>
                    <a:pt x="949103" y="5218295"/>
                  </a:lnTo>
                  <a:lnTo>
                    <a:pt x="0" y="5218295"/>
                  </a:lnTo>
                  <a:close/>
                </a:path>
              </a:pathLst>
            </a:custGeom>
            <a:solidFill>
              <a:srgbClr val="000000">
                <a:alpha val="44706"/>
              </a:srgbClr>
            </a:solidFill>
          </p:spPr>
        </p:sp>
        <p:sp>
          <p:nvSpPr>
            <p:cNvPr id="4" name="TextBox 4"/>
            <p:cNvSpPr txBox="1"/>
            <p:nvPr/>
          </p:nvSpPr>
          <p:spPr>
            <a:xfrm>
              <a:off x="0" y="-38100"/>
              <a:ext cx="949103" cy="5256396"/>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951396" y="4275350"/>
            <a:ext cx="13119538" cy="3795882"/>
          </a:xfrm>
          <a:prstGeom prst="rect">
            <a:avLst/>
          </a:prstGeom>
        </p:spPr>
        <p:txBody>
          <a:bodyPr lIns="0" tIns="0" rIns="0" bIns="0" rtlCol="0" anchor="t">
            <a:spAutoFit/>
          </a:bodyPr>
          <a:lstStyle/>
          <a:p>
            <a:pPr algn="just">
              <a:lnSpc>
                <a:spcPts val="6028"/>
              </a:lnSpc>
              <a:spcBef>
                <a:spcPct val="0"/>
              </a:spcBef>
            </a:pPr>
            <a:r>
              <a:rPr lang="en-US" sz="4305">
                <a:solidFill>
                  <a:srgbClr val="FFFFFF"/>
                </a:solidFill>
                <a:latin typeface="Roboto Condensed"/>
                <a:ea typeface="Roboto Condensed"/>
                <a:cs typeface="Roboto Condensed"/>
                <a:sym typeface="Roboto Condensed"/>
              </a:rPr>
              <a:t>SVM, or Support Vector Machine, is a method that finds the best line (or boundary) to separate different groups of data. It makes sure there is as much space as possible between the groups. For example, it can classify emails as spam or not by looking at features like keywords.</a:t>
            </a:r>
          </a:p>
        </p:txBody>
      </p:sp>
      <p:sp>
        <p:nvSpPr>
          <p:cNvPr id="6" name="TextBox 6"/>
          <p:cNvSpPr txBox="1"/>
          <p:nvPr/>
        </p:nvSpPr>
        <p:spPr>
          <a:xfrm>
            <a:off x="6192139" y="66584"/>
            <a:ext cx="5903723" cy="705471"/>
          </a:xfrm>
          <a:prstGeom prst="rect">
            <a:avLst/>
          </a:prstGeom>
        </p:spPr>
        <p:txBody>
          <a:bodyPr lIns="0" tIns="0" rIns="0" bIns="0" rtlCol="0" anchor="t">
            <a:spAutoFit/>
          </a:bodyPr>
          <a:lstStyle/>
          <a:p>
            <a:pPr algn="ctr">
              <a:lnSpc>
                <a:spcPts val="5693"/>
              </a:lnSpc>
            </a:pPr>
            <a:r>
              <a:rPr lang="en-US" sz="4066">
                <a:solidFill>
                  <a:srgbClr val="FFFFFF"/>
                </a:solidFill>
                <a:latin typeface="Roboto Bold"/>
                <a:ea typeface="Roboto Bold"/>
                <a:cs typeface="Roboto Bold"/>
                <a:sym typeface="Roboto Bold"/>
              </a:rPr>
              <a:t>Supervised Learning</a:t>
            </a:r>
          </a:p>
        </p:txBody>
      </p:sp>
      <p:sp>
        <p:nvSpPr>
          <p:cNvPr id="7" name="TextBox 7"/>
          <p:cNvSpPr txBox="1"/>
          <p:nvPr/>
        </p:nvSpPr>
        <p:spPr>
          <a:xfrm>
            <a:off x="-89771" y="1828381"/>
            <a:ext cx="18377771" cy="1335397"/>
          </a:xfrm>
          <a:prstGeom prst="rect">
            <a:avLst/>
          </a:prstGeom>
        </p:spPr>
        <p:txBody>
          <a:bodyPr lIns="0" tIns="0" rIns="0" bIns="0" rtlCol="0" anchor="t">
            <a:spAutoFit/>
          </a:bodyPr>
          <a:lstStyle/>
          <a:p>
            <a:pPr algn="ctr">
              <a:lnSpc>
                <a:spcPts val="10920"/>
              </a:lnSpc>
            </a:pPr>
            <a:r>
              <a:rPr lang="en-US" sz="7800">
                <a:solidFill>
                  <a:srgbClr val="FFFFFF"/>
                </a:solidFill>
                <a:latin typeface="Roboto Bold"/>
                <a:ea typeface="Roboto Bold"/>
                <a:cs typeface="Roboto Bold"/>
                <a:sym typeface="Roboto Bold"/>
              </a:rPr>
              <a:t>Support Vector Machines (SVM)</a:t>
            </a:r>
          </a:p>
        </p:txBody>
      </p:sp>
      <p:sp>
        <p:nvSpPr>
          <p:cNvPr id="8" name="TextBox 8"/>
          <p:cNvSpPr txBox="1"/>
          <p:nvPr/>
        </p:nvSpPr>
        <p:spPr>
          <a:xfrm>
            <a:off x="6531171" y="992570"/>
            <a:ext cx="4963008" cy="597194"/>
          </a:xfrm>
          <a:prstGeom prst="rect">
            <a:avLst/>
          </a:prstGeom>
        </p:spPr>
        <p:txBody>
          <a:bodyPr lIns="0" tIns="0" rIns="0" bIns="0" rtlCol="0" anchor="t">
            <a:spAutoFit/>
          </a:bodyPr>
          <a:lstStyle/>
          <a:p>
            <a:pPr algn="ctr">
              <a:lnSpc>
                <a:spcPts val="4786"/>
              </a:lnSpc>
            </a:pPr>
            <a:r>
              <a:rPr lang="en-US" sz="3418">
                <a:solidFill>
                  <a:srgbClr val="FFFFFF"/>
                </a:solidFill>
                <a:latin typeface="Roboto Bold"/>
                <a:ea typeface="Roboto Bold"/>
                <a:cs typeface="Roboto Bold"/>
                <a:sym typeface="Roboto Bold"/>
              </a:rPr>
              <a:t>Classification</a:t>
            </a: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TotalTime>
  <Words>2278</Words>
  <Application>Microsoft Office PowerPoint</Application>
  <PresentationFormat>Custom</PresentationFormat>
  <Paragraphs>120</Paragraphs>
  <Slides>32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Roboto Bold</vt:lpstr>
      <vt:lpstr>Roboto Condensed</vt:lpstr>
      <vt:lpstr>Arial</vt:lpstr>
      <vt:lpstr>Roboto</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cp:lastModifiedBy>Administrator</cp:lastModifiedBy>
  <cp:revision>4</cp:revision>
  <dcterms:created xsi:type="dcterms:W3CDTF">2006-08-16T00:00:00Z</dcterms:created>
  <dcterms:modified xsi:type="dcterms:W3CDTF">2024-07-18T12:55:47Z</dcterms:modified>
  <dc:identifier>DAGLQ_qwi7M</dc:identifier>
</cp:coreProperties>
</file>