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6"/>
  </p:notesMasterIdLst>
  <p:sldIdLst>
    <p:sldId id="399" r:id="rId2"/>
    <p:sldId id="400" r:id="rId3"/>
    <p:sldId id="401" r:id="rId4"/>
    <p:sldId id="402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5" autoAdjust="0"/>
    <p:restoredTop sz="85731" autoAdjust="0"/>
  </p:normalViewPr>
  <p:slideViewPr>
    <p:cSldViewPr>
      <p:cViewPr varScale="1">
        <p:scale>
          <a:sx n="100" d="100"/>
          <a:sy n="100" d="100"/>
        </p:scale>
        <p:origin x="79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36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28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58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80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huji.ac.il/~shais/UnderstandingMachineLearning/understanding-machine-learning-theory-algorithms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-bcf.usc.edu/~gareth/ISL/ISLR%20Seventh%20Printing.pdf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DECISION TREES: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124484" y="1418844"/>
            <a:ext cx="8399363" cy="3025168"/>
          </a:xfrm>
        </p:spPr>
        <p:txBody>
          <a:bodyPr>
            <a:normAutofit/>
          </a:bodyPr>
          <a:lstStyle/>
          <a:p>
            <a:r>
              <a:rPr lang="en-CA" sz="2000" dirty="0"/>
              <a:t>Decision Trees </a:t>
            </a:r>
            <a:r>
              <a:rPr lang="en-CA" sz="2000" dirty="0" smtClean="0"/>
              <a:t>are supervised </a:t>
            </a:r>
            <a:r>
              <a:rPr lang="en-CA" sz="2000" dirty="0"/>
              <a:t>Machine Learning </a:t>
            </a:r>
            <a:r>
              <a:rPr lang="en-CA" sz="2000" dirty="0" smtClean="0"/>
              <a:t>technique where </a:t>
            </a:r>
            <a:r>
              <a:rPr lang="en-CA" sz="2000" dirty="0"/>
              <a:t>the data is </a:t>
            </a:r>
            <a:r>
              <a:rPr lang="en-CA" sz="2000" dirty="0" smtClean="0"/>
              <a:t>split </a:t>
            </a:r>
            <a:r>
              <a:rPr lang="en-CA" sz="2000" dirty="0"/>
              <a:t>according to a certain </a:t>
            </a:r>
            <a:r>
              <a:rPr lang="en-CA" sz="2000" dirty="0" smtClean="0"/>
              <a:t>condition/parameter</a:t>
            </a:r>
            <a:r>
              <a:rPr lang="en-CA" sz="2000" dirty="0"/>
              <a:t>. </a:t>
            </a:r>
            <a:endParaRPr lang="en-CA" sz="2000" dirty="0" smtClean="0"/>
          </a:p>
          <a:p>
            <a:r>
              <a:rPr lang="en-CA" sz="2000" dirty="0" smtClean="0"/>
              <a:t>Let’s assume we want to classify whether a customer could retire or not based on their savings and age.</a:t>
            </a:r>
          </a:p>
          <a:p>
            <a:endParaRPr lang="en-CA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154005" y="5805007"/>
            <a:ext cx="5233701" cy="2349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154005" y="2528118"/>
            <a:ext cx="1" cy="33353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675351" y="46264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7157043" y="432341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7417976" y="47037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6533251" y="396933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7099367" y="38722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9336274" y="39149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8729699" y="395562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7766587" y="432150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6934831" y="50039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9680617" y="424362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8648861" y="493428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/>
          <p:cNvSpPr txBox="1"/>
          <p:nvPr/>
        </p:nvSpPr>
        <p:spPr>
          <a:xfrm>
            <a:off x="10429956" y="5909657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SAVINGS</a:t>
            </a:r>
            <a:endParaRPr lang="en-CA" sz="2400" b="1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5528562" y="2817934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AGE</a:t>
            </a:r>
            <a:endParaRPr lang="en-CA" sz="2400" b="1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8300141" y="2630167"/>
            <a:ext cx="39565" cy="3174839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559555" y="320899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7041247" y="290599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7302180" y="32863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6218016" y="358244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7705919" y="280135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7666561" y="38101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6819035" y="358649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>
          <a:xfrm>
            <a:off x="7716552" y="493428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7325446" y="52991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6460754" y="53170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6279869" y="474900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6199150" y="41670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9184574" y="479422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8597200" y="447156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9052075" y="531016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9693559" y="48603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9058924" y="43170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9663547" y="525783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10106223" y="434566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10535708" y="501085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10221264" y="53420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10488365" y="452439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9473179" y="454130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9563390" y="252811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8531634" y="321877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9067347" y="307872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8934848" y="35946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Oval 95"/>
          <p:cNvSpPr/>
          <p:nvPr/>
        </p:nvSpPr>
        <p:spPr>
          <a:xfrm>
            <a:off x="9576332" y="31448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Oval 96"/>
          <p:cNvSpPr/>
          <p:nvPr/>
        </p:nvSpPr>
        <p:spPr>
          <a:xfrm>
            <a:off x="8941697" y="260156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Oval 98"/>
          <p:cNvSpPr/>
          <p:nvPr/>
        </p:nvSpPr>
        <p:spPr>
          <a:xfrm>
            <a:off x="9546320" y="354233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Oval 99"/>
          <p:cNvSpPr/>
          <p:nvPr/>
        </p:nvSpPr>
        <p:spPr>
          <a:xfrm>
            <a:off x="9988996" y="263016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/>
          <p:cNvSpPr/>
          <p:nvPr/>
        </p:nvSpPr>
        <p:spPr>
          <a:xfrm>
            <a:off x="10073315" y="3174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/>
          <p:cNvSpPr/>
          <p:nvPr/>
        </p:nvSpPr>
        <p:spPr>
          <a:xfrm>
            <a:off x="10104037" y="36265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>
          <a:xfrm>
            <a:off x="10371138" y="28088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Oval 105"/>
          <p:cNvSpPr/>
          <p:nvPr/>
        </p:nvSpPr>
        <p:spPr>
          <a:xfrm>
            <a:off x="9355952" y="282580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Oval 106"/>
          <p:cNvSpPr/>
          <p:nvPr/>
        </p:nvSpPr>
        <p:spPr>
          <a:xfrm>
            <a:off x="10131095" y="48319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TextBox 108"/>
          <p:cNvSpPr txBox="1"/>
          <p:nvPr/>
        </p:nvSpPr>
        <p:spPr>
          <a:xfrm>
            <a:off x="7838576" y="5939135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$</a:t>
            </a:r>
            <a:r>
              <a:rPr lang="en-CA" sz="2400" b="1" dirty="0" smtClean="0"/>
              <a:t>1 Million</a:t>
            </a:r>
            <a:endParaRPr lang="en-CA" sz="2400" b="1" dirty="0"/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8300141" y="3882178"/>
            <a:ext cx="2903650" cy="23776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814220" y="3626538"/>
            <a:ext cx="1312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45 years </a:t>
            </a:r>
            <a:endParaRPr lang="en-CA" sz="2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667832" y="2805860"/>
            <a:ext cx="1242592" cy="63217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Savings&gt;$1M</a:t>
            </a:r>
            <a:endParaRPr lang="en-CA" sz="1400" dirty="0"/>
          </a:p>
        </p:txBody>
      </p:sp>
      <p:sp>
        <p:nvSpPr>
          <p:cNvPr id="113" name="Rounded Rectangle 112"/>
          <p:cNvSpPr/>
          <p:nvPr/>
        </p:nvSpPr>
        <p:spPr>
          <a:xfrm>
            <a:off x="1711044" y="4025644"/>
            <a:ext cx="1145716" cy="5486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Age &gt; 45? 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3679918" y="4025644"/>
            <a:ext cx="1125449" cy="5607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Class #0 </a:t>
            </a:r>
            <a:endParaRPr lang="en-CA" sz="1400" dirty="0"/>
          </a:p>
        </p:txBody>
      </p:sp>
      <p:cxnSp>
        <p:nvCxnSpPr>
          <p:cNvPr id="16" name="Straight Arrow Connector 15"/>
          <p:cNvCxnSpPr>
            <a:stCxn id="14" idx="2"/>
            <a:endCxn id="113" idx="0"/>
          </p:cNvCxnSpPr>
          <p:nvPr/>
        </p:nvCxnSpPr>
        <p:spPr>
          <a:xfrm flipH="1">
            <a:off x="2283902" y="3438037"/>
            <a:ext cx="1005226" cy="5876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4" idx="2"/>
            <a:endCxn id="114" idx="0"/>
          </p:cNvCxnSpPr>
          <p:nvPr/>
        </p:nvCxnSpPr>
        <p:spPr>
          <a:xfrm>
            <a:off x="3289128" y="3438037"/>
            <a:ext cx="953515" cy="5876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32389" y="3342747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Yes</a:t>
            </a:r>
            <a:endParaRPr lang="en-CA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061916" y="3403115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No</a:t>
            </a:r>
            <a:endParaRPr lang="en-CA" sz="1400" dirty="0"/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1140108" y="4601803"/>
            <a:ext cx="1140340" cy="6598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2280448" y="4601803"/>
            <a:ext cx="1020319" cy="6670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102066" y="4681987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Yes</a:t>
            </a:r>
            <a:endParaRPr lang="en-CA" sz="1400" dirty="0"/>
          </a:p>
        </p:txBody>
      </p:sp>
      <p:sp>
        <p:nvSpPr>
          <p:cNvPr id="120" name="Rounded Rectangle 119"/>
          <p:cNvSpPr/>
          <p:nvPr/>
        </p:nvSpPr>
        <p:spPr>
          <a:xfrm>
            <a:off x="580117" y="5274671"/>
            <a:ext cx="1230596" cy="577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Class #1</a:t>
            </a:r>
            <a:endParaRPr lang="en-CA" sz="1400" dirty="0"/>
          </a:p>
        </p:txBody>
      </p:sp>
      <p:sp>
        <p:nvSpPr>
          <p:cNvPr id="121" name="Rounded Rectangle 120"/>
          <p:cNvSpPr/>
          <p:nvPr/>
        </p:nvSpPr>
        <p:spPr>
          <a:xfrm>
            <a:off x="2710737" y="5277725"/>
            <a:ext cx="1235739" cy="57444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Class #0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904818" y="4699316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No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0363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/>
      <p:bldP spid="57" grpId="0"/>
      <p:bldP spid="41" grpId="0" animBg="1"/>
      <p:bldP spid="42" grpId="0" animBg="1"/>
      <p:bldP spid="55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8" grpId="0" animBg="1"/>
      <p:bldP spid="79" grpId="0" animBg="1"/>
      <p:bldP spid="82" grpId="0" animBg="1"/>
      <p:bldP spid="84" grpId="0" animBg="1"/>
      <p:bldP spid="85" grpId="0" animBg="1"/>
      <p:bldP spid="86" grpId="0" animBg="1"/>
      <p:bldP spid="91" grpId="0" animBg="1"/>
      <p:bldP spid="92" grpId="0" animBg="1"/>
      <p:bldP spid="93" grpId="0" animBg="1"/>
      <p:bldP spid="94" grpId="0" animBg="1"/>
      <p:bldP spid="96" grpId="0" animBg="1"/>
      <p:bldP spid="97" grpId="0" animBg="1"/>
      <p:bldP spid="99" grpId="0" animBg="1"/>
      <p:bldP spid="100" grpId="0" animBg="1"/>
      <p:bldP spid="101" grpId="0" animBg="1"/>
      <p:bldP spid="104" grpId="0" animBg="1"/>
      <p:bldP spid="105" grpId="0" animBg="1"/>
      <p:bldP spid="106" grpId="0" animBg="1"/>
      <p:bldP spid="107" grpId="0" animBg="1"/>
      <p:bldP spid="109" grpId="0"/>
      <p:bldP spid="112" grpId="0"/>
      <p:bldP spid="14" grpId="0" animBg="1"/>
      <p:bldP spid="113" grpId="0" animBg="1"/>
      <p:bldP spid="114" grpId="0" animBg="1"/>
      <p:bldP spid="19" grpId="0"/>
      <p:bldP spid="116" grpId="0"/>
      <p:bldP spid="119" grpId="0"/>
      <p:bldP spid="120" grpId="0" animBg="1"/>
      <p:bldP spid="121" grpId="0" animBg="1"/>
      <p:bldP spid="1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DECISION TREES: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DEFINITIONS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310616" y="1491124"/>
            <a:ext cx="10439400" cy="3025168"/>
          </a:xfrm>
        </p:spPr>
        <p:txBody>
          <a:bodyPr>
            <a:normAutofit/>
          </a:bodyPr>
          <a:lstStyle/>
          <a:p>
            <a:r>
              <a:rPr lang="en-CA" sz="2000" dirty="0"/>
              <a:t>The tree consists of </a:t>
            </a:r>
            <a:r>
              <a:rPr lang="en-CA" sz="2000" b="1" dirty="0"/>
              <a:t>decision nodes</a:t>
            </a:r>
            <a:r>
              <a:rPr lang="en-CA" sz="2000" dirty="0"/>
              <a:t> and </a:t>
            </a:r>
            <a:r>
              <a:rPr lang="en-CA" sz="2000" b="1" dirty="0"/>
              <a:t>leaves</a:t>
            </a:r>
            <a:r>
              <a:rPr lang="en-CA" sz="2000" dirty="0"/>
              <a:t>. </a:t>
            </a:r>
            <a:endParaRPr lang="en-CA" sz="2000" dirty="0" smtClean="0"/>
          </a:p>
          <a:p>
            <a:r>
              <a:rPr lang="en-CA" sz="2000" dirty="0"/>
              <a:t>L</a:t>
            </a:r>
            <a:r>
              <a:rPr lang="en-CA" sz="2000" dirty="0" smtClean="0"/>
              <a:t>eaves </a:t>
            </a:r>
            <a:r>
              <a:rPr lang="en-CA" sz="2000" dirty="0"/>
              <a:t>are the decisions or the final outcomes</a:t>
            </a:r>
            <a:r>
              <a:rPr lang="en-CA" sz="2000" dirty="0" smtClean="0"/>
              <a:t>.</a:t>
            </a:r>
          </a:p>
          <a:p>
            <a:r>
              <a:rPr lang="en-CA" sz="2000" dirty="0" smtClean="0"/>
              <a:t>Decision </a:t>
            </a:r>
            <a:r>
              <a:rPr lang="en-CA" sz="2000" dirty="0"/>
              <a:t>nodes are where the data is </a:t>
            </a:r>
            <a:r>
              <a:rPr lang="en-CA" sz="2000" dirty="0" smtClean="0"/>
              <a:t>split based on a certain attribute.</a:t>
            </a:r>
          </a:p>
          <a:p>
            <a:r>
              <a:rPr lang="en-CA" sz="2000" dirty="0" smtClean="0"/>
              <a:t>Objective is to minimize the entropy which provides the optimum split </a:t>
            </a:r>
            <a:endParaRPr lang="en-CA" sz="2000" dirty="0"/>
          </a:p>
          <a:p>
            <a:endParaRPr lang="en-CA" sz="2000" dirty="0"/>
          </a:p>
        </p:txBody>
      </p:sp>
      <p:sp>
        <p:nvSpPr>
          <p:cNvPr id="75" name="Rounded Rectangle 74"/>
          <p:cNvSpPr/>
          <p:nvPr/>
        </p:nvSpPr>
        <p:spPr>
          <a:xfrm>
            <a:off x="5859525" y="3048000"/>
            <a:ext cx="1242592" cy="63217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Savings&gt;$1M</a:t>
            </a:r>
            <a:endParaRPr lang="en-CA" sz="1400" dirty="0"/>
          </a:p>
        </p:txBody>
      </p:sp>
      <p:sp>
        <p:nvSpPr>
          <p:cNvPr id="76" name="Rounded Rectangle 75"/>
          <p:cNvSpPr/>
          <p:nvPr/>
        </p:nvSpPr>
        <p:spPr>
          <a:xfrm>
            <a:off x="4902737" y="4267784"/>
            <a:ext cx="1145716" cy="5486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Age &gt; 45? 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6871611" y="4267784"/>
            <a:ext cx="1125449" cy="5607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Class #0 </a:t>
            </a:r>
            <a:endParaRPr lang="en-CA" sz="1400" dirty="0"/>
          </a:p>
        </p:txBody>
      </p:sp>
      <p:cxnSp>
        <p:nvCxnSpPr>
          <p:cNvPr id="80" name="Straight Arrow Connector 79"/>
          <p:cNvCxnSpPr>
            <a:stCxn id="75" idx="2"/>
            <a:endCxn id="76" idx="0"/>
          </p:cNvCxnSpPr>
          <p:nvPr/>
        </p:nvCxnSpPr>
        <p:spPr>
          <a:xfrm flipH="1">
            <a:off x="5475595" y="3680177"/>
            <a:ext cx="1005226" cy="5876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5" idx="2"/>
            <a:endCxn id="77" idx="0"/>
          </p:cNvCxnSpPr>
          <p:nvPr/>
        </p:nvCxnSpPr>
        <p:spPr>
          <a:xfrm>
            <a:off x="6480821" y="3680177"/>
            <a:ext cx="953515" cy="5876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424082" y="3584887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Yes</a:t>
            </a:r>
            <a:endParaRPr lang="en-CA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253609" y="3645255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No</a:t>
            </a:r>
            <a:endParaRPr lang="en-CA" sz="1400" dirty="0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4331801" y="4843943"/>
            <a:ext cx="1140340" cy="6598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472141" y="4843943"/>
            <a:ext cx="1020319" cy="6670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293759" y="4924127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Yes</a:t>
            </a:r>
            <a:endParaRPr lang="en-CA" sz="1400" dirty="0"/>
          </a:p>
        </p:txBody>
      </p:sp>
      <p:sp>
        <p:nvSpPr>
          <p:cNvPr id="103" name="Rounded Rectangle 102"/>
          <p:cNvSpPr/>
          <p:nvPr/>
        </p:nvSpPr>
        <p:spPr>
          <a:xfrm>
            <a:off x="3771810" y="5516811"/>
            <a:ext cx="1230596" cy="577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Class #1</a:t>
            </a:r>
            <a:endParaRPr lang="en-CA" sz="1400" dirty="0"/>
          </a:p>
        </p:txBody>
      </p:sp>
      <p:sp>
        <p:nvSpPr>
          <p:cNvPr id="108" name="Rounded Rectangle 107"/>
          <p:cNvSpPr/>
          <p:nvPr/>
        </p:nvSpPr>
        <p:spPr>
          <a:xfrm>
            <a:off x="5902430" y="5519865"/>
            <a:ext cx="1235739" cy="57444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Class #0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096511" y="4941456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No</a:t>
            </a:r>
            <a:endParaRPr lang="en-CA" sz="1400" dirty="0"/>
          </a:p>
        </p:txBody>
      </p:sp>
      <p:cxnSp>
        <p:nvCxnSpPr>
          <p:cNvPr id="3" name="Curved Connector 2"/>
          <p:cNvCxnSpPr/>
          <p:nvPr/>
        </p:nvCxnSpPr>
        <p:spPr>
          <a:xfrm>
            <a:off x="7997060" y="4478199"/>
            <a:ext cx="1291465" cy="445928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79000" y="4829008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LEAVES</a:t>
            </a:r>
            <a:endParaRPr lang="en-CA" b="1" dirty="0"/>
          </a:p>
        </p:txBody>
      </p:sp>
      <p:cxnSp>
        <p:nvCxnSpPr>
          <p:cNvPr id="123" name="Curved Connector 122"/>
          <p:cNvCxnSpPr>
            <a:stCxn id="76" idx="1"/>
          </p:cNvCxnSpPr>
          <p:nvPr/>
        </p:nvCxnSpPr>
        <p:spPr>
          <a:xfrm rot="10800000">
            <a:off x="3976777" y="3397751"/>
            <a:ext cx="925960" cy="1144346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124200" y="3052637"/>
            <a:ext cx="187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DECISION NODES</a:t>
            </a:r>
            <a:endParaRPr lang="en-CA" b="1" dirty="0"/>
          </a:p>
        </p:txBody>
      </p:sp>
      <p:cxnSp>
        <p:nvCxnSpPr>
          <p:cNvPr id="125" name="Curved Connector 124"/>
          <p:cNvCxnSpPr>
            <a:stCxn id="108" idx="3"/>
            <a:endCxn id="4" idx="1"/>
          </p:cNvCxnSpPr>
          <p:nvPr/>
        </p:nvCxnSpPr>
        <p:spPr>
          <a:xfrm flipV="1">
            <a:off x="7138169" y="5013674"/>
            <a:ext cx="2140831" cy="793414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75" idx="1"/>
            <a:endCxn id="124" idx="2"/>
          </p:cNvCxnSpPr>
          <p:nvPr/>
        </p:nvCxnSpPr>
        <p:spPr>
          <a:xfrm rot="10800000" flipV="1">
            <a:off x="4063303" y="3364089"/>
            <a:ext cx="1796222" cy="57880"/>
          </a:xfrm>
          <a:prstGeom prst="curvedConnector4">
            <a:avLst>
              <a:gd name="adj1" fmla="val 23859"/>
              <a:gd name="adj2" fmla="val 94106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43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47706" y="428813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DECISION TREES: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CUSTOMER SEGMENTATION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011762" y="1162929"/>
            <a:ext cx="1147463" cy="5909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Credit Score&lt;750</a:t>
            </a:r>
            <a:endParaRPr lang="en-CA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6909788" y="2616980"/>
            <a:ext cx="1530197" cy="5909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Income&lt;$200K</a:t>
            </a:r>
            <a:endParaRPr lang="en-CA" sz="1600" dirty="0"/>
          </a:p>
        </p:txBody>
      </p:sp>
      <p:cxnSp>
        <p:nvCxnSpPr>
          <p:cNvPr id="16" name="Straight Arrow Connector 15"/>
          <p:cNvCxnSpPr>
            <a:stCxn id="14" idx="2"/>
            <a:endCxn id="113" idx="0"/>
          </p:cNvCxnSpPr>
          <p:nvPr/>
        </p:nvCxnSpPr>
        <p:spPr>
          <a:xfrm flipH="1">
            <a:off x="7674887" y="1753884"/>
            <a:ext cx="910607" cy="8630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4" idx="2"/>
          </p:cNvCxnSpPr>
          <p:nvPr/>
        </p:nvCxnSpPr>
        <p:spPr>
          <a:xfrm>
            <a:off x="8585494" y="1753884"/>
            <a:ext cx="991386" cy="8409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00723" y="1923440"/>
            <a:ext cx="76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Yes</a:t>
            </a:r>
            <a:endParaRPr lang="en-CA" dirty="0"/>
          </a:p>
        </p:txBody>
      </p:sp>
      <p:sp>
        <p:nvSpPr>
          <p:cNvPr id="116" name="TextBox 115"/>
          <p:cNvSpPr txBox="1"/>
          <p:nvPr/>
        </p:nvSpPr>
        <p:spPr>
          <a:xfrm>
            <a:off x="9269572" y="1985216"/>
            <a:ext cx="5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</a:t>
            </a:r>
            <a:endParaRPr lang="en-CA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60522" y="5440136"/>
            <a:ext cx="5233701" cy="2349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041409" y="1809746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81868" y="42615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2063560" y="395854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2324493" y="433892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1439768" y="360446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2005884" y="350733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3711408" y="370005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3187586" y="370870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2673104" y="39566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1841348" y="46390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4306767" y="452361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3024830" y="46520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5336473" y="5544786"/>
            <a:ext cx="1258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INCOME</a:t>
            </a:r>
            <a:endParaRPr lang="en-CA" sz="2400" b="1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-257458" y="1798354"/>
            <a:ext cx="2077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CREDIT SCORE</a:t>
            </a:r>
            <a:endParaRPr lang="en-CA" sz="24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028053" y="1738959"/>
            <a:ext cx="19125" cy="1703883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921460" y="29208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2612436" y="243647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2623069" y="357536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2623069" y="456940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2231963" y="49343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1367271" y="49521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1186386" y="438413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105667" y="38021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3474500" y="456367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3006350" y="42340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2647580" y="504610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3535758" y="511137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3483423" y="41496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4170764" y="502126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5438435" y="49796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4909221" y="462929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5127781" y="497716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5411980" y="45257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3166018" y="50566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2363381" y="283354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291797" y="249528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2441435" y="188264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1379881" y="300562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>
          <a:xfrm>
            <a:off x="5235664" y="369480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4207132" y="36808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4814762" y="361037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1850961" y="245485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4136486" y="410669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4696263" y="43389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4575192" y="394356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4977671" y="40211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2233997" y="218033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4554164" y="49175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TextBox 73"/>
          <p:cNvSpPr txBox="1"/>
          <p:nvPr/>
        </p:nvSpPr>
        <p:spPr>
          <a:xfrm>
            <a:off x="3586204" y="5517646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$</a:t>
            </a:r>
            <a:r>
              <a:rPr lang="en-CA" sz="2400" b="1" dirty="0" smtClean="0"/>
              <a:t>200K</a:t>
            </a:r>
            <a:endParaRPr lang="en-CA" sz="2400" b="1" dirty="0"/>
          </a:p>
        </p:txBody>
      </p:sp>
      <p:cxnSp>
        <p:nvCxnSpPr>
          <p:cNvPr id="75" name="Straight Connector 74"/>
          <p:cNvCxnSpPr>
            <a:endCxn id="153" idx="3"/>
          </p:cNvCxnSpPr>
          <p:nvPr/>
        </p:nvCxnSpPr>
        <p:spPr>
          <a:xfrm flipH="1">
            <a:off x="1032140" y="3383466"/>
            <a:ext cx="4799525" cy="3987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385511" y="410962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8" name="Straight Connector 77"/>
          <p:cNvCxnSpPr/>
          <p:nvPr/>
        </p:nvCxnSpPr>
        <p:spPr>
          <a:xfrm flipH="1" flipV="1">
            <a:off x="4031995" y="3494918"/>
            <a:ext cx="25795" cy="1945218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484968" y="210682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1868004" y="18322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2680870" y="30833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3593576" y="233459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4075268" y="203159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4336201" y="24119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3451476" y="16775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3723194" y="19975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5723116" y="17730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Oval 95"/>
          <p:cNvSpPr/>
          <p:nvPr/>
        </p:nvSpPr>
        <p:spPr>
          <a:xfrm>
            <a:off x="5199294" y="178175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Oval 96"/>
          <p:cNvSpPr/>
          <p:nvPr/>
        </p:nvSpPr>
        <p:spPr>
          <a:xfrm>
            <a:off x="4684812" y="202968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Oval 97"/>
          <p:cNvSpPr/>
          <p:nvPr/>
        </p:nvSpPr>
        <p:spPr>
          <a:xfrm>
            <a:off x="3853056" y="271209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Oval 98"/>
          <p:cNvSpPr/>
          <p:nvPr/>
        </p:nvSpPr>
        <p:spPr>
          <a:xfrm>
            <a:off x="5036538" y="272513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Oval 99"/>
          <p:cNvSpPr/>
          <p:nvPr/>
        </p:nvSpPr>
        <p:spPr>
          <a:xfrm>
            <a:off x="4434447" y="169730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/>
          <p:cNvSpPr/>
          <p:nvPr/>
        </p:nvSpPr>
        <p:spPr>
          <a:xfrm>
            <a:off x="4634777" y="264245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/>
          <p:cNvSpPr/>
          <p:nvPr/>
        </p:nvSpPr>
        <p:spPr>
          <a:xfrm>
            <a:off x="4243671" y="30073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/>
          <p:nvPr/>
        </p:nvSpPr>
        <p:spPr>
          <a:xfrm>
            <a:off x="3378979" y="302524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/>
          <p:cNvSpPr/>
          <p:nvPr/>
        </p:nvSpPr>
        <p:spPr>
          <a:xfrm>
            <a:off x="3198094" y="245718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>
          <a:xfrm>
            <a:off x="3117375" y="18751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Oval 105"/>
          <p:cNvSpPr/>
          <p:nvPr/>
        </p:nvSpPr>
        <p:spPr>
          <a:xfrm>
            <a:off x="5486208" y="263672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Oval 106"/>
          <p:cNvSpPr/>
          <p:nvPr/>
        </p:nvSpPr>
        <p:spPr>
          <a:xfrm>
            <a:off x="5018058" y="230712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Oval 107"/>
          <p:cNvSpPr/>
          <p:nvPr/>
        </p:nvSpPr>
        <p:spPr>
          <a:xfrm>
            <a:off x="4659288" y="311915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Oval 108"/>
          <p:cNvSpPr/>
          <p:nvPr/>
        </p:nvSpPr>
        <p:spPr>
          <a:xfrm>
            <a:off x="5547466" y="318442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Oval 109"/>
          <p:cNvSpPr/>
          <p:nvPr/>
        </p:nvSpPr>
        <p:spPr>
          <a:xfrm>
            <a:off x="5495131" y="222270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Oval 110"/>
          <p:cNvSpPr/>
          <p:nvPr/>
        </p:nvSpPr>
        <p:spPr>
          <a:xfrm>
            <a:off x="5177726" y="312968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3" name="Straight Connector 122"/>
          <p:cNvCxnSpPr/>
          <p:nvPr/>
        </p:nvCxnSpPr>
        <p:spPr>
          <a:xfrm flipH="1" flipV="1">
            <a:off x="4042432" y="4555869"/>
            <a:ext cx="1736898" cy="5795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9269572" y="2637716"/>
            <a:ext cx="1530197" cy="5909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Income&lt;$100K</a:t>
            </a:r>
            <a:endParaRPr lang="en-CA" sz="1600" dirty="0"/>
          </a:p>
        </p:txBody>
      </p:sp>
      <p:sp>
        <p:nvSpPr>
          <p:cNvPr id="127" name="Rounded Rectangle 126"/>
          <p:cNvSpPr/>
          <p:nvPr/>
        </p:nvSpPr>
        <p:spPr>
          <a:xfrm>
            <a:off x="9018147" y="4152822"/>
            <a:ext cx="1239438" cy="5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Class #0</a:t>
            </a:r>
            <a:endParaRPr lang="en-CA" dirty="0"/>
          </a:p>
        </p:txBody>
      </p:sp>
      <p:cxnSp>
        <p:nvCxnSpPr>
          <p:cNvPr id="128" name="Straight Arrow Connector 127"/>
          <p:cNvCxnSpPr>
            <a:stCxn id="125" idx="2"/>
            <a:endCxn id="127" idx="0"/>
          </p:cNvCxnSpPr>
          <p:nvPr/>
        </p:nvCxnSpPr>
        <p:spPr>
          <a:xfrm flipH="1">
            <a:off x="9637866" y="3228671"/>
            <a:ext cx="396805" cy="9241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0056874" y="3258145"/>
            <a:ext cx="991386" cy="8409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79515" y="3486387"/>
            <a:ext cx="76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Yes</a:t>
            </a:r>
            <a:endParaRPr lang="en-CA" dirty="0"/>
          </a:p>
        </p:txBody>
      </p:sp>
      <p:sp>
        <p:nvSpPr>
          <p:cNvPr id="131" name="TextBox 130"/>
          <p:cNvSpPr txBox="1"/>
          <p:nvPr/>
        </p:nvSpPr>
        <p:spPr>
          <a:xfrm>
            <a:off x="10740952" y="3489477"/>
            <a:ext cx="5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</a:t>
            </a:r>
            <a:endParaRPr lang="en-CA" dirty="0"/>
          </a:p>
        </p:txBody>
      </p:sp>
      <p:sp>
        <p:nvSpPr>
          <p:cNvPr id="132" name="Rounded Rectangle 131"/>
          <p:cNvSpPr/>
          <p:nvPr/>
        </p:nvSpPr>
        <p:spPr>
          <a:xfrm>
            <a:off x="10552567" y="4142528"/>
            <a:ext cx="1218635" cy="5909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Class #1</a:t>
            </a:r>
            <a:endParaRPr lang="en-CA" dirty="0"/>
          </a:p>
        </p:txBody>
      </p:sp>
      <p:sp>
        <p:nvSpPr>
          <p:cNvPr id="140" name="Rounded Rectangle 139"/>
          <p:cNvSpPr/>
          <p:nvPr/>
        </p:nvSpPr>
        <p:spPr>
          <a:xfrm>
            <a:off x="5977016" y="4157214"/>
            <a:ext cx="1173513" cy="5909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Class </a:t>
            </a:r>
            <a:r>
              <a:rPr lang="en-CA" dirty="0" smtClean="0"/>
              <a:t>#1</a:t>
            </a:r>
            <a:endParaRPr lang="en-CA" dirty="0"/>
          </a:p>
        </p:txBody>
      </p:sp>
      <p:cxnSp>
        <p:nvCxnSpPr>
          <p:cNvPr id="141" name="Straight Arrow Connector 140"/>
          <p:cNvCxnSpPr>
            <a:endCxn id="140" idx="0"/>
          </p:cNvCxnSpPr>
          <p:nvPr/>
        </p:nvCxnSpPr>
        <p:spPr>
          <a:xfrm flipH="1">
            <a:off x="6563773" y="3242212"/>
            <a:ext cx="858536" cy="9150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7427748" y="3256677"/>
            <a:ext cx="991386" cy="8409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550389" y="3484919"/>
            <a:ext cx="76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Yes</a:t>
            </a:r>
            <a:endParaRPr lang="en-CA" dirty="0"/>
          </a:p>
        </p:txBody>
      </p:sp>
      <p:sp>
        <p:nvSpPr>
          <p:cNvPr id="144" name="TextBox 143"/>
          <p:cNvSpPr txBox="1"/>
          <p:nvPr/>
        </p:nvSpPr>
        <p:spPr>
          <a:xfrm>
            <a:off x="8111826" y="3488009"/>
            <a:ext cx="5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</a:t>
            </a:r>
            <a:endParaRPr lang="en-CA" dirty="0"/>
          </a:p>
        </p:txBody>
      </p:sp>
      <p:sp>
        <p:nvSpPr>
          <p:cNvPr id="145" name="Rounded Rectangle 144"/>
          <p:cNvSpPr/>
          <p:nvPr/>
        </p:nvSpPr>
        <p:spPr>
          <a:xfrm>
            <a:off x="7696448" y="4140509"/>
            <a:ext cx="1270371" cy="5909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Credit Score&lt;650</a:t>
            </a:r>
            <a:endParaRPr lang="en-CA" dirty="0"/>
          </a:p>
        </p:txBody>
      </p:sp>
      <p:sp>
        <p:nvSpPr>
          <p:cNvPr id="151" name="TextBox 150"/>
          <p:cNvSpPr txBox="1"/>
          <p:nvPr/>
        </p:nvSpPr>
        <p:spPr>
          <a:xfrm>
            <a:off x="2401698" y="5517100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$100K</a:t>
            </a:r>
            <a:endParaRPr lang="en-CA" sz="24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385342" y="419610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650</a:t>
            </a:r>
            <a:endParaRPr lang="en-CA" sz="24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381000" y="319250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750</a:t>
            </a:r>
            <a:endParaRPr lang="en-CA" sz="2400" b="1" dirty="0"/>
          </a:p>
        </p:txBody>
      </p:sp>
      <p:sp>
        <p:nvSpPr>
          <p:cNvPr id="154" name="Rounded Rectangle 153"/>
          <p:cNvSpPr/>
          <p:nvPr/>
        </p:nvSpPr>
        <p:spPr>
          <a:xfrm>
            <a:off x="7003733" y="5657618"/>
            <a:ext cx="1173513" cy="5909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Class #1</a:t>
            </a:r>
          </a:p>
        </p:txBody>
      </p:sp>
      <p:cxnSp>
        <p:nvCxnSpPr>
          <p:cNvPr id="155" name="Straight Arrow Connector 154"/>
          <p:cNvCxnSpPr>
            <a:endCxn id="157" idx="0"/>
          </p:cNvCxnSpPr>
          <p:nvPr/>
        </p:nvCxnSpPr>
        <p:spPr>
          <a:xfrm>
            <a:off x="8419134" y="4712381"/>
            <a:ext cx="939217" cy="9285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427748" y="4901525"/>
            <a:ext cx="76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Yes</a:t>
            </a:r>
            <a:endParaRPr lang="en-CA" dirty="0"/>
          </a:p>
        </p:txBody>
      </p:sp>
      <p:sp>
        <p:nvSpPr>
          <p:cNvPr id="157" name="Rounded Rectangle 156"/>
          <p:cNvSpPr/>
          <p:nvPr/>
        </p:nvSpPr>
        <p:spPr>
          <a:xfrm>
            <a:off x="8723165" y="5640913"/>
            <a:ext cx="1270371" cy="5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Class #0</a:t>
            </a:r>
            <a:endParaRPr lang="en-CA" dirty="0"/>
          </a:p>
        </p:txBody>
      </p:sp>
      <p:sp>
        <p:nvSpPr>
          <p:cNvPr id="158" name="TextBox 157"/>
          <p:cNvSpPr txBox="1"/>
          <p:nvPr/>
        </p:nvSpPr>
        <p:spPr>
          <a:xfrm>
            <a:off x="8983167" y="4987074"/>
            <a:ext cx="5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</a:t>
            </a:r>
            <a:endParaRPr lang="en-CA" dirty="0"/>
          </a:p>
        </p:txBody>
      </p:sp>
      <p:cxnSp>
        <p:nvCxnSpPr>
          <p:cNvPr id="159" name="Straight Arrow Connector 158"/>
          <p:cNvCxnSpPr/>
          <p:nvPr/>
        </p:nvCxnSpPr>
        <p:spPr>
          <a:xfrm flipH="1">
            <a:off x="7445511" y="4720071"/>
            <a:ext cx="858536" cy="9150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81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3" grpId="0" animBg="1"/>
      <p:bldP spid="19" grpId="0"/>
      <p:bldP spid="116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7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77" grpId="0" animBg="1"/>
      <p:bldP spid="82" grpId="0" animBg="1"/>
      <p:bldP spid="83" grpId="0" animBg="1"/>
      <p:bldP spid="85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25" grpId="0" animBg="1"/>
      <p:bldP spid="127" grpId="0" animBg="1"/>
      <p:bldP spid="130" grpId="0"/>
      <p:bldP spid="131" grpId="0"/>
      <p:bldP spid="132" grpId="0" animBg="1"/>
      <p:bldP spid="140" grpId="0" animBg="1"/>
      <p:bldP spid="143" grpId="0"/>
      <p:bldP spid="144" grpId="0"/>
      <p:bldP spid="145" grpId="0" animBg="1"/>
      <p:bldP spid="151" grpId="0"/>
      <p:bldP spid="152" grpId="0"/>
      <p:bldP spid="153" grpId="0"/>
      <p:bldP spid="154" grpId="0" animBg="1"/>
      <p:bldP spid="156" grpId="0"/>
      <p:bldP spid="157" grpId="0" animBg="1"/>
      <p:bldP spid="1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89154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DECISION TREES: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ADDITIONAL READING MATERIAL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66800" y="1595474"/>
            <a:ext cx="5105400" cy="302516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Additional Resources, Page #250: </a:t>
            </a:r>
            <a:r>
              <a:rPr lang="en-CA" sz="2000" dirty="0" smtClean="0">
                <a:hlinkClick r:id="rId3"/>
              </a:rPr>
              <a:t>http</a:t>
            </a:r>
            <a:r>
              <a:rPr lang="en-CA" sz="2000" dirty="0">
                <a:hlinkClick r:id="rId3"/>
              </a:rPr>
              <a:t>://www.cs.huji.ac.il/~</a:t>
            </a:r>
            <a:r>
              <a:rPr lang="en-CA" sz="2000" dirty="0" smtClean="0">
                <a:hlinkClick r:id="rId3"/>
              </a:rPr>
              <a:t>shais/UnderstandingMachineLearning/understanding-machine-learning-theory-algorithms.pdf</a:t>
            </a: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057" y="2895600"/>
            <a:ext cx="2637856" cy="3733800"/>
          </a:xfrm>
          <a:prstGeom prst="rect">
            <a:avLst/>
          </a:prstGeom>
        </p:spPr>
      </p:pic>
      <p:sp>
        <p:nvSpPr>
          <p:cNvPr id="60" name="Content Placeholder 2"/>
          <p:cNvSpPr txBox="1">
            <a:spLocks/>
          </p:cNvSpPr>
          <p:nvPr/>
        </p:nvSpPr>
        <p:spPr>
          <a:xfrm>
            <a:off x="6629400" y="1595474"/>
            <a:ext cx="5105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 smtClean="0"/>
              <a:t>Additional Resources, Page </a:t>
            </a:r>
            <a:r>
              <a:rPr lang="en-CA" sz="2000" smtClean="0"/>
              <a:t>#303: </a:t>
            </a:r>
            <a:endParaRPr lang="en-CA" sz="2000" dirty="0" smtClean="0"/>
          </a:p>
          <a:p>
            <a:r>
              <a:rPr lang="en-CA" sz="2000" dirty="0" smtClean="0">
                <a:hlinkClick r:id="rId5"/>
              </a:rPr>
              <a:t>http</a:t>
            </a:r>
            <a:r>
              <a:rPr lang="en-CA" sz="2000" dirty="0">
                <a:hlinkClick r:id="rId5"/>
              </a:rPr>
              <a:t>://</a:t>
            </a:r>
            <a:r>
              <a:rPr lang="en-CA" sz="2000" dirty="0" smtClean="0">
                <a:hlinkClick r:id="rId5"/>
              </a:rPr>
              <a:t>www-bcf.usc.edu</a:t>
            </a:r>
            <a:r>
              <a:rPr lang="en-CA" sz="2000" dirty="0">
                <a:hlinkClick r:id="rId5"/>
              </a:rPr>
              <a:t>/~</a:t>
            </a:r>
            <a:r>
              <a:rPr lang="en-CA" sz="2000" dirty="0" smtClean="0">
                <a:hlinkClick r:id="rId5"/>
              </a:rPr>
              <a:t>gareth/ISL/ISLR%20Seventh%20Printing.pdf</a:t>
            </a: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925" y="2895600"/>
            <a:ext cx="2590800" cy="38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1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2977</TotalTime>
  <Words>220</Words>
  <Application>Microsoft Office PowerPoint</Application>
  <PresentationFormat>Widescreen</PresentationFormat>
  <Paragraphs>66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AG</cp:lastModifiedBy>
  <cp:revision>382</cp:revision>
  <cp:lastPrinted>2015-02-18T03:35:51Z</cp:lastPrinted>
  <dcterms:created xsi:type="dcterms:W3CDTF">2006-08-16T00:00:00Z</dcterms:created>
  <dcterms:modified xsi:type="dcterms:W3CDTF">2021-02-19T03:27:57Z</dcterms:modified>
</cp:coreProperties>
</file>