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5"/>
  </p:notesMasterIdLst>
  <p:sldIdLst>
    <p:sldId id="399" r:id="rId2"/>
    <p:sldId id="401" r:id="rId3"/>
    <p:sldId id="402" r:id="rId4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55" autoAdjust="0"/>
    <p:restoredTop sz="85731" autoAdjust="0"/>
  </p:normalViewPr>
  <p:slideViewPr>
    <p:cSldViewPr>
      <p:cViewPr varScale="1">
        <p:scale>
          <a:sx n="100" d="100"/>
          <a:sy n="100" d="100"/>
        </p:scale>
        <p:origin x="798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EB26B05-8AC1-4E0B-A3B8-236B9C8A91A0}" type="datetimeFigureOut">
              <a:rPr lang="en-CA" smtClean="0"/>
              <a:t>2021-02-19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70F4B42-2F75-4BBF-889F-4C6D6FF570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8531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2361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0552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6912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A5AA-69D5-4933-A4C2-31B04EBDF0FE}" type="datetime1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98E5-BC60-4CD4-9104-1F07995282A6}" type="datetime1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36BF-9F11-40A1-9525-9D44733D4299}" type="datetime1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358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9B2C-F822-4B41-BDDD-C06B398C8A0D}" type="datetime1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A7D8-BC2E-4C3C-AD3E-1EC25EC7A93D}" type="datetime1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FBF4-B0A3-4B72-AC23-4A5CD24F3750}" type="datetime1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F765-66F6-4919-A445-096E89A7BAAB}" type="datetime1">
              <a:rPr lang="en-US" smtClean="0"/>
              <a:t>2/19/2021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1BFB-0BCA-43B7-BD7B-39CEB48F2525}" type="datetime1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43F5-0288-47DD-B910-BC1133EE387E}" type="datetime1">
              <a:rPr lang="en-US" smtClean="0"/>
              <a:t>2/19/2021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B485-DB6D-4EC3-86C8-B75072A9223B}" type="datetime1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07D9-D71E-483A-93A9-094E0F2BD74E}" type="datetime1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486B8-69E9-40D6-90A8-99105F74591D}" type="datetime1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huji.ac.il/~shais/UnderstandingMachineLearning/understanding-machine-learning-theory-algorithms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://www-bcf.usc.edu/~gareth/ISL/ISLR%20Seventh%20Printing.pdf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66800" y="601302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RANDOM FOREST: </a:t>
            </a:r>
            <a:r>
              <a:rPr lang="en-CA" sz="3200" dirty="0">
                <a:solidFill>
                  <a:srgbClr val="FF0000"/>
                </a:solidFill>
                <a:latin typeface="Calibri Light" panose="020F0302020204030204"/>
              </a:rPr>
              <a:t>INTUITION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048605" y="1305530"/>
            <a:ext cx="10762395" cy="4333270"/>
          </a:xfrm>
        </p:spPr>
        <p:txBody>
          <a:bodyPr>
            <a:normAutofit/>
          </a:bodyPr>
          <a:lstStyle/>
          <a:p>
            <a:r>
              <a:rPr lang="en-CA" sz="2000" dirty="0"/>
              <a:t>Random Forest Classifier is </a:t>
            </a:r>
            <a:r>
              <a:rPr lang="en-CA" sz="2000" dirty="0" smtClean="0"/>
              <a:t>a type of </a:t>
            </a:r>
            <a:r>
              <a:rPr lang="en-CA" sz="2000" b="1" dirty="0" smtClean="0"/>
              <a:t>ensemble </a:t>
            </a:r>
            <a:r>
              <a:rPr lang="en-CA" sz="2000" b="1" dirty="0"/>
              <a:t>algorithm</a:t>
            </a:r>
            <a:r>
              <a:rPr lang="en-CA" sz="2000" dirty="0"/>
              <a:t>. </a:t>
            </a:r>
            <a:endParaRPr lang="en-CA" sz="2000" dirty="0" smtClean="0"/>
          </a:p>
          <a:p>
            <a:r>
              <a:rPr lang="en-CA" sz="2000" dirty="0" smtClean="0"/>
              <a:t>It creates </a:t>
            </a:r>
            <a:r>
              <a:rPr lang="en-CA" sz="2000" dirty="0"/>
              <a:t>a set of decision trees from randomly selected subset of training set. </a:t>
            </a:r>
            <a:endParaRPr lang="en-CA" sz="2000" dirty="0" smtClean="0"/>
          </a:p>
          <a:p>
            <a:r>
              <a:rPr lang="en-CA" sz="2000" dirty="0" smtClean="0"/>
              <a:t>It </a:t>
            </a:r>
            <a:r>
              <a:rPr lang="en-CA" sz="2000" dirty="0"/>
              <a:t>then </a:t>
            </a:r>
            <a:r>
              <a:rPr lang="en-CA" sz="2000" b="1" dirty="0" smtClean="0"/>
              <a:t>combines votes </a:t>
            </a:r>
            <a:r>
              <a:rPr lang="en-CA" sz="2000" dirty="0"/>
              <a:t>from different decision trees to decide the final class of the test object</a:t>
            </a:r>
            <a:r>
              <a:rPr lang="en-CA" sz="2000" dirty="0" smtClean="0"/>
              <a:t>.</a:t>
            </a:r>
          </a:p>
          <a:p>
            <a:endParaRPr lang="en-CA" sz="2000" dirty="0" smtClean="0"/>
          </a:p>
        </p:txBody>
      </p:sp>
      <p:sp>
        <p:nvSpPr>
          <p:cNvPr id="174" name="Rounded Rectangle 173"/>
          <p:cNvSpPr/>
          <p:nvPr/>
        </p:nvSpPr>
        <p:spPr>
          <a:xfrm>
            <a:off x="2285398" y="3298144"/>
            <a:ext cx="799705" cy="38246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 smtClean="0">
                <a:solidFill>
                  <a:schemeClr val="tx1"/>
                </a:solidFill>
              </a:rPr>
              <a:t>Savings&gt;$1M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75" name="Rounded Rectangle 174"/>
          <p:cNvSpPr/>
          <p:nvPr/>
        </p:nvSpPr>
        <p:spPr>
          <a:xfrm>
            <a:off x="1868496" y="4177367"/>
            <a:ext cx="737358" cy="33191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chemeClr val="tx1"/>
                </a:solidFill>
              </a:rPr>
              <a:t>Age &gt; 45? </a:t>
            </a:r>
          </a:p>
        </p:txBody>
      </p:sp>
      <p:sp>
        <p:nvSpPr>
          <p:cNvPr id="176" name="Rounded Rectangle 175"/>
          <p:cNvSpPr/>
          <p:nvPr/>
        </p:nvSpPr>
        <p:spPr>
          <a:xfrm>
            <a:off x="2898912" y="4176207"/>
            <a:ext cx="724315" cy="3392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 smtClean="0">
                <a:solidFill>
                  <a:schemeClr val="tx1"/>
                </a:solidFill>
              </a:rPr>
              <a:t>Class #0 </a:t>
            </a:r>
            <a:endParaRPr lang="en-CA" sz="800" dirty="0">
              <a:solidFill>
                <a:schemeClr val="tx1"/>
              </a:solidFill>
            </a:endParaRPr>
          </a:p>
        </p:txBody>
      </p:sp>
      <p:cxnSp>
        <p:nvCxnSpPr>
          <p:cNvPr id="177" name="Straight Arrow Connector 176"/>
          <p:cNvCxnSpPr>
            <a:stCxn id="174" idx="2"/>
          </p:cNvCxnSpPr>
          <p:nvPr/>
        </p:nvCxnSpPr>
        <p:spPr>
          <a:xfrm flipH="1">
            <a:off x="2190512" y="3680606"/>
            <a:ext cx="494739" cy="4847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174" idx="2"/>
          </p:cNvCxnSpPr>
          <p:nvPr/>
        </p:nvCxnSpPr>
        <p:spPr>
          <a:xfrm>
            <a:off x="2685251" y="3680606"/>
            <a:ext cx="575819" cy="5231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2990095" y="3793076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 smtClean="0"/>
              <a:t>No</a:t>
            </a:r>
            <a:endParaRPr lang="en-CA" sz="800" dirty="0"/>
          </a:p>
        </p:txBody>
      </p:sp>
      <p:sp>
        <p:nvSpPr>
          <p:cNvPr id="180" name="TextBox 179"/>
          <p:cNvSpPr txBox="1"/>
          <p:nvPr/>
        </p:nvSpPr>
        <p:spPr>
          <a:xfrm>
            <a:off x="2190512" y="3753442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 smtClean="0"/>
              <a:t>Yes</a:t>
            </a:r>
            <a:endParaRPr lang="en-CA" sz="800" dirty="0"/>
          </a:p>
        </p:txBody>
      </p:sp>
      <p:sp>
        <p:nvSpPr>
          <p:cNvPr id="181" name="Rounded Rectangle 180"/>
          <p:cNvSpPr/>
          <p:nvPr/>
        </p:nvSpPr>
        <p:spPr>
          <a:xfrm>
            <a:off x="1381843" y="5006527"/>
            <a:ext cx="737358" cy="33191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 smtClean="0">
                <a:solidFill>
                  <a:schemeClr val="bg1"/>
                </a:solidFill>
              </a:rPr>
              <a:t>Class #1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182" name="Rounded Rectangle 181"/>
          <p:cNvSpPr/>
          <p:nvPr/>
        </p:nvSpPr>
        <p:spPr>
          <a:xfrm>
            <a:off x="2412259" y="5005367"/>
            <a:ext cx="724315" cy="3392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 smtClean="0">
                <a:solidFill>
                  <a:schemeClr val="tx1"/>
                </a:solidFill>
              </a:rPr>
              <a:t>Class #0 </a:t>
            </a:r>
            <a:endParaRPr lang="en-CA" sz="800" dirty="0">
              <a:solidFill>
                <a:schemeClr val="tx1"/>
              </a:solidFill>
            </a:endParaRPr>
          </a:p>
        </p:txBody>
      </p:sp>
      <p:cxnSp>
        <p:nvCxnSpPr>
          <p:cNvPr id="183" name="Straight Arrow Connector 182"/>
          <p:cNvCxnSpPr/>
          <p:nvPr/>
        </p:nvCxnSpPr>
        <p:spPr>
          <a:xfrm flipH="1">
            <a:off x="1703859" y="4509766"/>
            <a:ext cx="494739" cy="4847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>
            <a:off x="2198598" y="4509766"/>
            <a:ext cx="575819" cy="5231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2503442" y="4622236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 smtClean="0"/>
              <a:t>No</a:t>
            </a:r>
            <a:endParaRPr lang="en-CA" sz="800" dirty="0"/>
          </a:p>
        </p:txBody>
      </p:sp>
      <p:sp>
        <p:nvSpPr>
          <p:cNvPr id="186" name="TextBox 185"/>
          <p:cNvSpPr txBox="1"/>
          <p:nvPr/>
        </p:nvSpPr>
        <p:spPr>
          <a:xfrm>
            <a:off x="1703859" y="4582602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 smtClean="0"/>
              <a:t>Yes</a:t>
            </a:r>
            <a:endParaRPr lang="en-CA" sz="800" dirty="0"/>
          </a:p>
        </p:txBody>
      </p:sp>
      <p:sp>
        <p:nvSpPr>
          <p:cNvPr id="187" name="Rounded Rectangle 186"/>
          <p:cNvSpPr/>
          <p:nvPr/>
        </p:nvSpPr>
        <p:spPr>
          <a:xfrm>
            <a:off x="4564478" y="3298144"/>
            <a:ext cx="799705" cy="38246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 smtClean="0">
                <a:solidFill>
                  <a:schemeClr val="tx1"/>
                </a:solidFill>
              </a:rPr>
              <a:t>Savings&gt;$1M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88" name="Rounded Rectangle 187"/>
          <p:cNvSpPr/>
          <p:nvPr/>
        </p:nvSpPr>
        <p:spPr>
          <a:xfrm>
            <a:off x="4147576" y="4177367"/>
            <a:ext cx="737358" cy="33191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chemeClr val="tx1"/>
                </a:solidFill>
              </a:rPr>
              <a:t>Age &gt; 45? </a:t>
            </a:r>
          </a:p>
        </p:txBody>
      </p:sp>
      <p:sp>
        <p:nvSpPr>
          <p:cNvPr id="189" name="Rounded Rectangle 188"/>
          <p:cNvSpPr/>
          <p:nvPr/>
        </p:nvSpPr>
        <p:spPr>
          <a:xfrm>
            <a:off x="5177992" y="4176207"/>
            <a:ext cx="724315" cy="3392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 smtClean="0">
                <a:solidFill>
                  <a:schemeClr val="tx1"/>
                </a:solidFill>
              </a:rPr>
              <a:t>Class #0 </a:t>
            </a:r>
            <a:endParaRPr lang="en-CA" sz="800" dirty="0">
              <a:solidFill>
                <a:schemeClr val="tx1"/>
              </a:solidFill>
            </a:endParaRPr>
          </a:p>
        </p:txBody>
      </p:sp>
      <p:cxnSp>
        <p:nvCxnSpPr>
          <p:cNvPr id="190" name="Straight Arrow Connector 189"/>
          <p:cNvCxnSpPr>
            <a:stCxn id="187" idx="2"/>
          </p:cNvCxnSpPr>
          <p:nvPr/>
        </p:nvCxnSpPr>
        <p:spPr>
          <a:xfrm flipH="1">
            <a:off x="4469592" y="3680606"/>
            <a:ext cx="494739" cy="4847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187" idx="2"/>
          </p:cNvCxnSpPr>
          <p:nvPr/>
        </p:nvCxnSpPr>
        <p:spPr>
          <a:xfrm>
            <a:off x="4964331" y="3680606"/>
            <a:ext cx="575819" cy="5231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5269175" y="3793076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 smtClean="0"/>
              <a:t>No</a:t>
            </a:r>
            <a:endParaRPr lang="en-CA" sz="800" dirty="0"/>
          </a:p>
        </p:txBody>
      </p:sp>
      <p:sp>
        <p:nvSpPr>
          <p:cNvPr id="193" name="TextBox 192"/>
          <p:cNvSpPr txBox="1"/>
          <p:nvPr/>
        </p:nvSpPr>
        <p:spPr>
          <a:xfrm>
            <a:off x="4469592" y="3753442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 smtClean="0"/>
              <a:t>Yes</a:t>
            </a:r>
            <a:endParaRPr lang="en-CA" sz="800" dirty="0"/>
          </a:p>
        </p:txBody>
      </p:sp>
      <p:sp>
        <p:nvSpPr>
          <p:cNvPr id="194" name="Rounded Rectangle 193"/>
          <p:cNvSpPr/>
          <p:nvPr/>
        </p:nvSpPr>
        <p:spPr>
          <a:xfrm>
            <a:off x="3660923" y="5006527"/>
            <a:ext cx="737358" cy="33191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 smtClean="0">
                <a:solidFill>
                  <a:schemeClr val="bg1"/>
                </a:solidFill>
              </a:rPr>
              <a:t>Class #1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195" name="Rounded Rectangle 194"/>
          <p:cNvSpPr/>
          <p:nvPr/>
        </p:nvSpPr>
        <p:spPr>
          <a:xfrm>
            <a:off x="4691339" y="5005367"/>
            <a:ext cx="724315" cy="3392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 smtClean="0">
                <a:solidFill>
                  <a:schemeClr val="tx1"/>
                </a:solidFill>
              </a:rPr>
              <a:t>Class #0 </a:t>
            </a:r>
            <a:endParaRPr lang="en-CA" sz="800" dirty="0">
              <a:solidFill>
                <a:schemeClr val="tx1"/>
              </a:solidFill>
            </a:endParaRPr>
          </a:p>
        </p:txBody>
      </p:sp>
      <p:cxnSp>
        <p:nvCxnSpPr>
          <p:cNvPr id="196" name="Straight Arrow Connector 195"/>
          <p:cNvCxnSpPr/>
          <p:nvPr/>
        </p:nvCxnSpPr>
        <p:spPr>
          <a:xfrm flipH="1">
            <a:off x="3982939" y="4509766"/>
            <a:ext cx="494739" cy="4847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4477678" y="4509766"/>
            <a:ext cx="575819" cy="5231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4782522" y="4622236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 smtClean="0"/>
              <a:t>No</a:t>
            </a:r>
            <a:endParaRPr lang="en-CA" sz="800" dirty="0"/>
          </a:p>
        </p:txBody>
      </p:sp>
      <p:sp>
        <p:nvSpPr>
          <p:cNvPr id="199" name="TextBox 198"/>
          <p:cNvSpPr txBox="1"/>
          <p:nvPr/>
        </p:nvSpPr>
        <p:spPr>
          <a:xfrm>
            <a:off x="3982939" y="4582602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 smtClean="0"/>
              <a:t>Yes</a:t>
            </a:r>
            <a:endParaRPr lang="en-CA" sz="800" dirty="0"/>
          </a:p>
        </p:txBody>
      </p:sp>
      <p:sp>
        <p:nvSpPr>
          <p:cNvPr id="200" name="Rounded Rectangle 199"/>
          <p:cNvSpPr/>
          <p:nvPr/>
        </p:nvSpPr>
        <p:spPr>
          <a:xfrm>
            <a:off x="9600598" y="3298144"/>
            <a:ext cx="799705" cy="38246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 smtClean="0">
                <a:solidFill>
                  <a:schemeClr val="tx1"/>
                </a:solidFill>
              </a:rPr>
              <a:t>Savings&gt;$1M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01" name="Rounded Rectangle 200"/>
          <p:cNvSpPr/>
          <p:nvPr/>
        </p:nvSpPr>
        <p:spPr>
          <a:xfrm>
            <a:off x="9183696" y="4177367"/>
            <a:ext cx="737358" cy="33191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chemeClr val="tx1"/>
                </a:solidFill>
              </a:rPr>
              <a:t>Age &gt; 45? </a:t>
            </a:r>
          </a:p>
        </p:txBody>
      </p:sp>
      <p:sp>
        <p:nvSpPr>
          <p:cNvPr id="202" name="Rounded Rectangle 201"/>
          <p:cNvSpPr/>
          <p:nvPr/>
        </p:nvSpPr>
        <p:spPr>
          <a:xfrm>
            <a:off x="10214112" y="4176207"/>
            <a:ext cx="724315" cy="3392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 smtClean="0">
                <a:solidFill>
                  <a:schemeClr val="tx1"/>
                </a:solidFill>
              </a:rPr>
              <a:t>Class #0 </a:t>
            </a:r>
            <a:endParaRPr lang="en-CA" sz="800" dirty="0">
              <a:solidFill>
                <a:schemeClr val="tx1"/>
              </a:solidFill>
            </a:endParaRPr>
          </a:p>
        </p:txBody>
      </p:sp>
      <p:cxnSp>
        <p:nvCxnSpPr>
          <p:cNvPr id="203" name="Straight Arrow Connector 202"/>
          <p:cNvCxnSpPr>
            <a:stCxn id="200" idx="2"/>
          </p:cNvCxnSpPr>
          <p:nvPr/>
        </p:nvCxnSpPr>
        <p:spPr>
          <a:xfrm flipH="1">
            <a:off x="9505712" y="3680606"/>
            <a:ext cx="494739" cy="4847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200" idx="2"/>
          </p:cNvCxnSpPr>
          <p:nvPr/>
        </p:nvCxnSpPr>
        <p:spPr>
          <a:xfrm>
            <a:off x="10000451" y="3680606"/>
            <a:ext cx="575819" cy="5231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10305295" y="3793076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 smtClean="0"/>
              <a:t>No</a:t>
            </a:r>
            <a:endParaRPr lang="en-CA" sz="800" dirty="0"/>
          </a:p>
        </p:txBody>
      </p:sp>
      <p:sp>
        <p:nvSpPr>
          <p:cNvPr id="206" name="TextBox 205"/>
          <p:cNvSpPr txBox="1"/>
          <p:nvPr/>
        </p:nvSpPr>
        <p:spPr>
          <a:xfrm>
            <a:off x="9505712" y="3753442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 smtClean="0"/>
              <a:t>Yes</a:t>
            </a:r>
            <a:endParaRPr lang="en-CA" sz="800" dirty="0"/>
          </a:p>
        </p:txBody>
      </p:sp>
      <p:sp>
        <p:nvSpPr>
          <p:cNvPr id="207" name="Rounded Rectangle 206"/>
          <p:cNvSpPr/>
          <p:nvPr/>
        </p:nvSpPr>
        <p:spPr>
          <a:xfrm>
            <a:off x="8697043" y="5006527"/>
            <a:ext cx="737358" cy="33191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 smtClean="0">
                <a:solidFill>
                  <a:schemeClr val="bg1"/>
                </a:solidFill>
              </a:rPr>
              <a:t>Class #1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208" name="Rounded Rectangle 207"/>
          <p:cNvSpPr/>
          <p:nvPr/>
        </p:nvSpPr>
        <p:spPr>
          <a:xfrm>
            <a:off x="9727459" y="5005367"/>
            <a:ext cx="724315" cy="3392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 smtClean="0">
                <a:solidFill>
                  <a:schemeClr val="tx1"/>
                </a:solidFill>
              </a:rPr>
              <a:t>Class #0 </a:t>
            </a:r>
            <a:endParaRPr lang="en-CA" sz="800" dirty="0">
              <a:solidFill>
                <a:schemeClr val="tx1"/>
              </a:solidFill>
            </a:endParaRPr>
          </a:p>
        </p:txBody>
      </p:sp>
      <p:cxnSp>
        <p:nvCxnSpPr>
          <p:cNvPr id="209" name="Straight Arrow Connector 208"/>
          <p:cNvCxnSpPr/>
          <p:nvPr/>
        </p:nvCxnSpPr>
        <p:spPr>
          <a:xfrm flipH="1">
            <a:off x="9019059" y="4509766"/>
            <a:ext cx="494739" cy="4847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/>
          <p:nvPr/>
        </p:nvCxnSpPr>
        <p:spPr>
          <a:xfrm>
            <a:off x="9513798" y="4509766"/>
            <a:ext cx="575819" cy="5231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9818642" y="4622236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 smtClean="0"/>
              <a:t>No</a:t>
            </a:r>
            <a:endParaRPr lang="en-CA" sz="800" dirty="0"/>
          </a:p>
        </p:txBody>
      </p:sp>
      <p:sp>
        <p:nvSpPr>
          <p:cNvPr id="212" name="TextBox 211"/>
          <p:cNvSpPr txBox="1"/>
          <p:nvPr/>
        </p:nvSpPr>
        <p:spPr>
          <a:xfrm>
            <a:off x="9019059" y="4582602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 smtClean="0"/>
              <a:t>Yes</a:t>
            </a:r>
            <a:endParaRPr lang="en-CA" sz="800" dirty="0"/>
          </a:p>
        </p:txBody>
      </p:sp>
      <p:sp>
        <p:nvSpPr>
          <p:cNvPr id="213" name="Oval 212"/>
          <p:cNvSpPr/>
          <p:nvPr/>
        </p:nvSpPr>
        <p:spPr>
          <a:xfrm>
            <a:off x="6373228" y="4234550"/>
            <a:ext cx="152400" cy="156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4" name="Oval 213"/>
          <p:cNvSpPr/>
          <p:nvPr/>
        </p:nvSpPr>
        <p:spPr>
          <a:xfrm>
            <a:off x="6742486" y="4210729"/>
            <a:ext cx="152400" cy="156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5" name="Oval 214"/>
          <p:cNvSpPr/>
          <p:nvPr/>
        </p:nvSpPr>
        <p:spPr>
          <a:xfrm>
            <a:off x="7474608" y="4183162"/>
            <a:ext cx="152400" cy="156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6" name="Oval 215"/>
          <p:cNvSpPr/>
          <p:nvPr/>
        </p:nvSpPr>
        <p:spPr>
          <a:xfrm>
            <a:off x="7108547" y="4206359"/>
            <a:ext cx="152400" cy="156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7" name="TextBox 216"/>
          <p:cNvSpPr txBox="1"/>
          <p:nvPr/>
        </p:nvSpPr>
        <p:spPr>
          <a:xfrm>
            <a:off x="2285398" y="2745758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TREE #1</a:t>
            </a:r>
            <a:endParaRPr lang="en-CA" dirty="0"/>
          </a:p>
        </p:txBody>
      </p:sp>
      <p:sp>
        <p:nvSpPr>
          <p:cNvPr id="218" name="TextBox 217"/>
          <p:cNvSpPr txBox="1"/>
          <p:nvPr/>
        </p:nvSpPr>
        <p:spPr>
          <a:xfrm>
            <a:off x="4587663" y="2774976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TREE #2</a:t>
            </a:r>
            <a:endParaRPr lang="en-CA" dirty="0"/>
          </a:p>
        </p:txBody>
      </p:sp>
      <p:sp>
        <p:nvSpPr>
          <p:cNvPr id="219" name="TextBox 218"/>
          <p:cNvSpPr txBox="1"/>
          <p:nvPr/>
        </p:nvSpPr>
        <p:spPr>
          <a:xfrm>
            <a:off x="9498397" y="2816342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TREE #N</a:t>
            </a:r>
            <a:endParaRPr lang="en-CA" dirty="0"/>
          </a:p>
        </p:txBody>
      </p:sp>
      <p:sp>
        <p:nvSpPr>
          <p:cNvPr id="220" name="Left Brace 219"/>
          <p:cNvSpPr/>
          <p:nvPr/>
        </p:nvSpPr>
        <p:spPr>
          <a:xfrm rot="16200000">
            <a:off x="6157931" y="1125349"/>
            <a:ext cx="430593" cy="9808745"/>
          </a:xfrm>
          <a:prstGeom prst="leftBrace">
            <a:avLst>
              <a:gd name="adj1" fmla="val 111364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1" name="TextBox 220"/>
          <p:cNvSpPr txBox="1"/>
          <p:nvPr/>
        </p:nvSpPr>
        <p:spPr>
          <a:xfrm>
            <a:off x="5177992" y="6336268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MAJORITY VOTE = CLASS #1</a:t>
            </a:r>
            <a:endParaRPr lang="en-CA" b="1" dirty="0"/>
          </a:p>
        </p:txBody>
      </p:sp>
      <p:sp>
        <p:nvSpPr>
          <p:cNvPr id="222" name="TextBox 221"/>
          <p:cNvSpPr txBox="1"/>
          <p:nvPr/>
        </p:nvSpPr>
        <p:spPr>
          <a:xfrm>
            <a:off x="1941550" y="5605202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OUT = CLASS #1</a:t>
            </a:r>
            <a:endParaRPr lang="en-CA" dirty="0"/>
          </a:p>
        </p:txBody>
      </p:sp>
      <p:sp>
        <p:nvSpPr>
          <p:cNvPr id="223" name="TextBox 222"/>
          <p:cNvSpPr txBox="1"/>
          <p:nvPr/>
        </p:nvSpPr>
        <p:spPr>
          <a:xfrm>
            <a:off x="3850281" y="5605202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OUT = CLASS #1</a:t>
            </a:r>
            <a:endParaRPr lang="en-CA" dirty="0"/>
          </a:p>
        </p:txBody>
      </p:sp>
      <p:sp>
        <p:nvSpPr>
          <p:cNvPr id="224" name="TextBox 223"/>
          <p:cNvSpPr txBox="1"/>
          <p:nvPr/>
        </p:nvSpPr>
        <p:spPr>
          <a:xfrm>
            <a:off x="9171167" y="557683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OUT = CLASS #0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3633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66800" y="601302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RANDOM FOREST: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WHY AND HOW?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066801" y="1447800"/>
            <a:ext cx="5311730" cy="5019070"/>
          </a:xfrm>
        </p:spPr>
        <p:txBody>
          <a:bodyPr>
            <a:normAutofit/>
          </a:bodyPr>
          <a:lstStyle/>
          <a:p>
            <a:r>
              <a:rPr lang="en-CA" sz="2000" dirty="0"/>
              <a:t>It overcomes the issues with single decision trees </a:t>
            </a:r>
            <a:r>
              <a:rPr lang="en-CA" sz="2000" dirty="0" smtClean="0"/>
              <a:t>by reducing </a:t>
            </a:r>
            <a:r>
              <a:rPr lang="en-CA" sz="2000" dirty="0"/>
              <a:t>the effect of noise</a:t>
            </a:r>
            <a:r>
              <a:rPr lang="en-CA" sz="2000" dirty="0" smtClean="0"/>
              <a:t>.</a:t>
            </a:r>
          </a:p>
          <a:p>
            <a:r>
              <a:rPr lang="en-CA" sz="2000" dirty="0"/>
              <a:t>Overcomes </a:t>
            </a:r>
            <a:r>
              <a:rPr lang="en-CA" sz="2000" b="1" dirty="0"/>
              <a:t>overfitting problem </a:t>
            </a:r>
            <a:r>
              <a:rPr lang="en-CA" sz="2000" dirty="0"/>
              <a:t>by </a:t>
            </a:r>
            <a:r>
              <a:rPr lang="en-CA" sz="2000" dirty="0" smtClean="0"/>
              <a:t>taking </a:t>
            </a:r>
            <a:r>
              <a:rPr lang="en-CA" sz="2000" b="1" dirty="0" smtClean="0"/>
              <a:t>average </a:t>
            </a:r>
            <a:r>
              <a:rPr lang="en-CA" sz="2000" b="1" dirty="0"/>
              <a:t>of all the predictions</a:t>
            </a:r>
            <a:r>
              <a:rPr lang="en-CA" sz="2000" dirty="0"/>
              <a:t>, </a:t>
            </a:r>
            <a:r>
              <a:rPr lang="en-CA" sz="2000" dirty="0" smtClean="0"/>
              <a:t>canceling out biases.</a:t>
            </a:r>
            <a:endParaRPr lang="en-CA" sz="2000" dirty="0"/>
          </a:p>
          <a:p>
            <a:r>
              <a:rPr lang="en-CA" sz="2000" dirty="0"/>
              <a:t>Suppose training </a:t>
            </a:r>
            <a:r>
              <a:rPr lang="en-CA" sz="2000" dirty="0" smtClean="0"/>
              <a:t>set: [X1</a:t>
            </a:r>
            <a:r>
              <a:rPr lang="en-CA" sz="2000" dirty="0"/>
              <a:t>, X2, X3, X4] </a:t>
            </a:r>
            <a:r>
              <a:rPr lang="en-CA" sz="2000" dirty="0" smtClean="0"/>
              <a:t>with labels: [L1</a:t>
            </a:r>
            <a:r>
              <a:rPr lang="en-CA" sz="2000" dirty="0"/>
              <a:t>, L2, L3, </a:t>
            </a:r>
            <a:r>
              <a:rPr lang="en-CA" sz="2000" dirty="0" smtClean="0"/>
              <a:t>L4]</a:t>
            </a:r>
          </a:p>
          <a:p>
            <a:r>
              <a:rPr lang="en-CA" sz="2000" dirty="0"/>
              <a:t>R</a:t>
            </a:r>
            <a:r>
              <a:rPr lang="en-CA" sz="2000" dirty="0" smtClean="0"/>
              <a:t>andom </a:t>
            </a:r>
            <a:r>
              <a:rPr lang="en-CA" sz="2000" dirty="0"/>
              <a:t>forest </a:t>
            </a:r>
            <a:r>
              <a:rPr lang="en-CA" sz="2000" dirty="0" smtClean="0"/>
              <a:t>creates </a:t>
            </a:r>
            <a:r>
              <a:rPr lang="en-CA" sz="2000" dirty="0"/>
              <a:t>three decision trees taking </a:t>
            </a:r>
            <a:r>
              <a:rPr lang="en-CA" sz="2000" dirty="0" smtClean="0"/>
              <a:t>inputs as follows:</a:t>
            </a:r>
            <a:endParaRPr lang="en-CA" sz="20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2000" dirty="0"/>
              <a:t>[X1, X2, </a:t>
            </a:r>
            <a:r>
              <a:rPr lang="en-CA" sz="2000" dirty="0" smtClean="0"/>
              <a:t>X3], [X1</a:t>
            </a:r>
            <a:r>
              <a:rPr lang="en-CA" sz="2000" dirty="0"/>
              <a:t>, X2, X4</a:t>
            </a:r>
            <a:r>
              <a:rPr lang="en-CA" sz="2000" dirty="0" smtClean="0"/>
              <a:t>], [</a:t>
            </a:r>
            <a:r>
              <a:rPr lang="en-CA" sz="2000" dirty="0"/>
              <a:t>X2, X3, X4]</a:t>
            </a:r>
          </a:p>
          <a:p>
            <a:r>
              <a:rPr lang="en-CA" sz="2000" dirty="0" smtClean="0"/>
              <a:t>Example: Combining votes from a pool of experts, each will bring their own experience and background to solve the problem resulting in a better outcome. </a:t>
            </a:r>
          </a:p>
          <a:p>
            <a:endParaRPr lang="en-CA" sz="2000" dirty="0"/>
          </a:p>
        </p:txBody>
      </p:sp>
      <p:sp>
        <p:nvSpPr>
          <p:cNvPr id="2" name="Rounded Rectangle 1"/>
          <p:cNvSpPr/>
          <p:nvPr/>
        </p:nvSpPr>
        <p:spPr>
          <a:xfrm>
            <a:off x="6503965" y="1724025"/>
            <a:ext cx="1600200" cy="1752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Complete Training set</a:t>
            </a:r>
            <a:endParaRPr lang="en-CA" dirty="0"/>
          </a:p>
        </p:txBody>
      </p:sp>
      <p:sp>
        <p:nvSpPr>
          <p:cNvPr id="76" name="Rounded Rectangle 75"/>
          <p:cNvSpPr/>
          <p:nvPr/>
        </p:nvSpPr>
        <p:spPr>
          <a:xfrm>
            <a:off x="8229600" y="1747874"/>
            <a:ext cx="1208064" cy="7620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Training </a:t>
            </a:r>
          </a:p>
          <a:p>
            <a:pPr algn="ctr"/>
            <a:r>
              <a:rPr lang="en-CA" sz="1600" dirty="0" smtClean="0"/>
              <a:t>set #1</a:t>
            </a:r>
            <a:endParaRPr lang="en-CA" sz="1600" dirty="0"/>
          </a:p>
        </p:txBody>
      </p:sp>
      <p:sp>
        <p:nvSpPr>
          <p:cNvPr id="77" name="Rounded Rectangle 76"/>
          <p:cNvSpPr/>
          <p:nvPr/>
        </p:nvSpPr>
        <p:spPr>
          <a:xfrm>
            <a:off x="9532030" y="1747874"/>
            <a:ext cx="1208064" cy="7620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Training </a:t>
            </a:r>
          </a:p>
          <a:p>
            <a:pPr algn="ctr"/>
            <a:r>
              <a:rPr lang="en-CA" sz="1600" dirty="0" smtClean="0"/>
              <a:t>set #2</a:t>
            </a:r>
            <a:endParaRPr lang="en-CA" sz="1600" dirty="0"/>
          </a:p>
        </p:txBody>
      </p:sp>
      <p:sp>
        <p:nvSpPr>
          <p:cNvPr id="80" name="Rounded Rectangle 79"/>
          <p:cNvSpPr/>
          <p:nvPr/>
        </p:nvSpPr>
        <p:spPr>
          <a:xfrm>
            <a:off x="10835706" y="1747874"/>
            <a:ext cx="1208064" cy="7620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Training </a:t>
            </a:r>
          </a:p>
          <a:p>
            <a:pPr algn="ctr"/>
            <a:r>
              <a:rPr lang="en-CA" sz="1600" dirty="0" smtClean="0"/>
              <a:t>set #3</a:t>
            </a:r>
            <a:endParaRPr lang="en-CA" sz="1600" dirty="0"/>
          </a:p>
        </p:txBody>
      </p:sp>
      <p:sp>
        <p:nvSpPr>
          <p:cNvPr id="81" name="Rounded Rectangle 80"/>
          <p:cNvSpPr/>
          <p:nvPr/>
        </p:nvSpPr>
        <p:spPr>
          <a:xfrm>
            <a:off x="8229600" y="3607346"/>
            <a:ext cx="1208064" cy="7620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Decision Tree #1</a:t>
            </a:r>
            <a:endParaRPr lang="en-CA" sz="1600" dirty="0"/>
          </a:p>
        </p:txBody>
      </p:sp>
      <p:sp>
        <p:nvSpPr>
          <p:cNvPr id="83" name="Rounded Rectangle 82"/>
          <p:cNvSpPr/>
          <p:nvPr/>
        </p:nvSpPr>
        <p:spPr>
          <a:xfrm>
            <a:off x="9579804" y="3607346"/>
            <a:ext cx="1208064" cy="7620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Decision Tree </a:t>
            </a:r>
            <a:r>
              <a:rPr lang="en-CA" sz="1600" dirty="0" smtClean="0"/>
              <a:t>#2</a:t>
            </a:r>
            <a:endParaRPr lang="en-CA" sz="1600" dirty="0"/>
          </a:p>
        </p:txBody>
      </p:sp>
      <p:sp>
        <p:nvSpPr>
          <p:cNvPr id="87" name="Rounded Rectangle 86"/>
          <p:cNvSpPr/>
          <p:nvPr/>
        </p:nvSpPr>
        <p:spPr>
          <a:xfrm>
            <a:off x="10894104" y="3607346"/>
            <a:ext cx="1208064" cy="7620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Decision Tree </a:t>
            </a:r>
            <a:r>
              <a:rPr lang="en-CA" sz="1600" dirty="0" smtClean="0"/>
              <a:t>#3</a:t>
            </a:r>
            <a:endParaRPr lang="en-CA" sz="1600" dirty="0"/>
          </a:p>
        </p:txBody>
      </p:sp>
      <p:sp>
        <p:nvSpPr>
          <p:cNvPr id="3" name="Down Arrow 2"/>
          <p:cNvSpPr/>
          <p:nvPr/>
        </p:nvSpPr>
        <p:spPr>
          <a:xfrm>
            <a:off x="8690016" y="2600325"/>
            <a:ext cx="301584" cy="876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5" name="Down Arrow 94"/>
          <p:cNvSpPr/>
          <p:nvPr/>
        </p:nvSpPr>
        <p:spPr>
          <a:xfrm>
            <a:off x="9985270" y="2600325"/>
            <a:ext cx="301584" cy="876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8" name="Down Arrow 97"/>
          <p:cNvSpPr/>
          <p:nvPr/>
        </p:nvSpPr>
        <p:spPr>
          <a:xfrm>
            <a:off x="11280524" y="2600325"/>
            <a:ext cx="301584" cy="876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Down Arrow 101"/>
          <p:cNvSpPr/>
          <p:nvPr/>
        </p:nvSpPr>
        <p:spPr>
          <a:xfrm rot="19695937">
            <a:off x="9092140" y="4399575"/>
            <a:ext cx="301584" cy="12461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3" name="Down Arrow 102"/>
          <p:cNvSpPr/>
          <p:nvPr/>
        </p:nvSpPr>
        <p:spPr>
          <a:xfrm rot="1367472">
            <a:off x="11009611" y="4376554"/>
            <a:ext cx="301584" cy="13116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8" name="Down Arrow 107"/>
          <p:cNvSpPr/>
          <p:nvPr/>
        </p:nvSpPr>
        <p:spPr>
          <a:xfrm>
            <a:off x="10033044" y="4413410"/>
            <a:ext cx="301584" cy="10156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/>
          <p:cNvSpPr/>
          <p:nvPr/>
        </p:nvSpPr>
        <p:spPr>
          <a:xfrm>
            <a:off x="9437664" y="5429030"/>
            <a:ext cx="1506048" cy="76200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VOTING</a:t>
            </a:r>
            <a:endParaRPr lang="en-CA" dirty="0"/>
          </a:p>
        </p:txBody>
      </p:sp>
      <p:sp>
        <p:nvSpPr>
          <p:cNvPr id="110" name="Down Arrow 109"/>
          <p:cNvSpPr/>
          <p:nvPr/>
        </p:nvSpPr>
        <p:spPr>
          <a:xfrm>
            <a:off x="10033044" y="6196994"/>
            <a:ext cx="301584" cy="5604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734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66800" y="601302"/>
            <a:ext cx="89154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RANDOM FOREST: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ADDITIONAL READING MATERIAL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066800" y="1595474"/>
            <a:ext cx="5105400" cy="3025168"/>
          </a:xfrm>
        </p:spPr>
        <p:txBody>
          <a:bodyPr>
            <a:normAutofit/>
          </a:bodyPr>
          <a:lstStyle/>
          <a:p>
            <a:r>
              <a:rPr lang="en-CA" sz="2000" dirty="0" smtClean="0"/>
              <a:t>Additional Resources, Page #255: </a:t>
            </a:r>
            <a:r>
              <a:rPr lang="en-CA" sz="2000" dirty="0" smtClean="0">
                <a:hlinkClick r:id="rId3"/>
              </a:rPr>
              <a:t>http</a:t>
            </a:r>
            <a:r>
              <a:rPr lang="en-CA" sz="2000" dirty="0">
                <a:hlinkClick r:id="rId3"/>
              </a:rPr>
              <a:t>://www.cs.huji.ac.il/~</a:t>
            </a:r>
            <a:r>
              <a:rPr lang="en-CA" sz="2000" dirty="0" smtClean="0">
                <a:hlinkClick r:id="rId3"/>
              </a:rPr>
              <a:t>shais/UnderstandingMachineLearning/understanding-machine-learning-theory-algorithms.pdf</a:t>
            </a:r>
            <a:endParaRPr lang="en-CA" sz="2000" dirty="0" smtClean="0"/>
          </a:p>
          <a:p>
            <a:endParaRPr lang="en-CA" sz="2000" dirty="0" smtClean="0"/>
          </a:p>
          <a:p>
            <a:endParaRPr lang="en-CA" sz="2000" dirty="0" smtClean="0"/>
          </a:p>
          <a:p>
            <a:endParaRPr lang="en-CA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6057" y="2895600"/>
            <a:ext cx="2637856" cy="3733800"/>
          </a:xfrm>
          <a:prstGeom prst="rect">
            <a:avLst/>
          </a:prstGeom>
        </p:spPr>
      </p:pic>
      <p:sp>
        <p:nvSpPr>
          <p:cNvPr id="60" name="Content Placeholder 2"/>
          <p:cNvSpPr txBox="1">
            <a:spLocks/>
          </p:cNvSpPr>
          <p:nvPr/>
        </p:nvSpPr>
        <p:spPr>
          <a:xfrm>
            <a:off x="6629400" y="1595474"/>
            <a:ext cx="5105400" cy="3025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 smtClean="0"/>
              <a:t>Additional Resources, Page #320: </a:t>
            </a:r>
          </a:p>
          <a:p>
            <a:pPr marL="0" indent="0">
              <a:buNone/>
            </a:pPr>
            <a:r>
              <a:rPr lang="en-CA" sz="2000" dirty="0" smtClean="0">
                <a:hlinkClick r:id="rId5"/>
              </a:rPr>
              <a:t>http</a:t>
            </a:r>
            <a:r>
              <a:rPr lang="en-CA" sz="2000" dirty="0">
                <a:hlinkClick r:id="rId5"/>
              </a:rPr>
              <a:t>://</a:t>
            </a:r>
            <a:r>
              <a:rPr lang="en-CA" sz="2000" dirty="0" smtClean="0">
                <a:hlinkClick r:id="rId5"/>
              </a:rPr>
              <a:t>www-bcf.usc.edu</a:t>
            </a:r>
            <a:r>
              <a:rPr lang="en-CA" sz="2000" dirty="0">
                <a:hlinkClick r:id="rId5"/>
              </a:rPr>
              <a:t>/~</a:t>
            </a:r>
            <a:r>
              <a:rPr lang="en-CA" sz="2000" dirty="0" smtClean="0">
                <a:hlinkClick r:id="rId5"/>
              </a:rPr>
              <a:t>gareth/ISL/ISLR%20Seventh%20Printing.pdf</a:t>
            </a:r>
            <a:endParaRPr lang="en-CA" sz="2000" dirty="0" smtClean="0"/>
          </a:p>
          <a:p>
            <a:endParaRPr lang="en-CA" sz="2000" dirty="0" smtClean="0"/>
          </a:p>
          <a:p>
            <a:endParaRPr lang="en-CA" sz="2000" dirty="0" smtClean="0"/>
          </a:p>
          <a:p>
            <a:endParaRPr lang="en-CA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0925" y="2895600"/>
            <a:ext cx="2590800" cy="384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63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3003</TotalTime>
  <Words>320</Words>
  <Application>Microsoft Office PowerPoint</Application>
  <PresentationFormat>Widescreen</PresentationFormat>
  <Paragraphs>65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Ryan (FCA)</dc:creator>
  <cp:lastModifiedBy>AG</cp:lastModifiedBy>
  <cp:revision>396</cp:revision>
  <cp:lastPrinted>2015-02-18T03:35:51Z</cp:lastPrinted>
  <dcterms:created xsi:type="dcterms:W3CDTF">2006-08-16T00:00:00Z</dcterms:created>
  <dcterms:modified xsi:type="dcterms:W3CDTF">2021-02-19T03:28:20Z</dcterms:modified>
</cp:coreProperties>
</file>