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"/>
  </p:notesMasterIdLst>
  <p:sldIdLst>
    <p:sldId id="408" r:id="rId2"/>
    <p:sldId id="409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79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52958" y="7559675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917389" y="364409"/>
            <a:ext cx="501283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CONFUSION MATRIX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945335" y="1805833"/>
          <a:ext cx="4389120" cy="4389120"/>
        </p:xfrm>
        <a:graphic>
          <a:graphicData uri="http://schemas.openxmlformats.org/drawingml/2006/table">
            <a:tbl>
              <a:tblPr firstRow="1" bandRow="1"/>
              <a:tblGrid>
                <a:gridCol w="2194560"/>
                <a:gridCol w="2194560"/>
              </a:tblGrid>
              <a:tr h="22227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6638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5" name="Left Brace 34"/>
          <p:cNvSpPr/>
          <p:nvPr/>
        </p:nvSpPr>
        <p:spPr>
          <a:xfrm>
            <a:off x="4274001" y="1805833"/>
            <a:ext cx="424543" cy="4389120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Left Brace 35"/>
          <p:cNvSpPr/>
          <p:nvPr/>
        </p:nvSpPr>
        <p:spPr>
          <a:xfrm rot="5400000">
            <a:off x="6927624" y="-842762"/>
            <a:ext cx="424543" cy="4389122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/>
          <p:cNvSpPr txBox="1"/>
          <p:nvPr/>
        </p:nvSpPr>
        <p:spPr>
          <a:xfrm>
            <a:off x="1877783" y="3769560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PREDICTIONS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12326" y="53340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TRUE CLASS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68560" y="271054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TRUE +</a:t>
            </a:r>
            <a:endParaRPr lang="en-CA" sz="2400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58617" y="504277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TRUE -</a:t>
            </a:r>
            <a:endParaRPr lang="en-CA" sz="2400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69554" y="271054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86311" y="4870954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30225" y="14070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37039" y="1390345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70553" y="271054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FALSE +</a:t>
            </a:r>
            <a:endParaRPr lang="en-CA" sz="2400" b="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92139" y="5042772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FALSE 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0800000" flipV="1">
            <a:off x="3813849" y="5237807"/>
            <a:ext cx="1523149" cy="819325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8769205" y="2144097"/>
            <a:ext cx="1655221" cy="55286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53980" y="5768671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TYPE II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36868" y="2316428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TYPE 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8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39" grpId="0"/>
      <p:bldP spid="40" grpId="0"/>
      <p:bldP spid="45" grpId="0"/>
      <p:bldP spid="46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9013" y="7559675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917389" y="364409"/>
            <a:ext cx="408767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CONFUSION MATRIX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142790" y="1729633"/>
          <a:ext cx="4389120" cy="4389120"/>
        </p:xfrm>
        <a:graphic>
          <a:graphicData uri="http://schemas.openxmlformats.org/drawingml/2006/table">
            <a:tbl>
              <a:tblPr firstRow="1" bandRow="1"/>
              <a:tblGrid>
                <a:gridCol w="2194560"/>
                <a:gridCol w="2194560"/>
              </a:tblGrid>
              <a:tr h="22227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6638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5" name="Left Brace 34"/>
          <p:cNvSpPr/>
          <p:nvPr/>
        </p:nvSpPr>
        <p:spPr>
          <a:xfrm>
            <a:off x="3471456" y="1729633"/>
            <a:ext cx="424543" cy="4389120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Left Brace 35"/>
          <p:cNvSpPr/>
          <p:nvPr/>
        </p:nvSpPr>
        <p:spPr>
          <a:xfrm rot="5400000">
            <a:off x="6125079" y="-918962"/>
            <a:ext cx="424543" cy="4389122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/>
          <p:cNvSpPr txBox="1"/>
          <p:nvPr/>
        </p:nvSpPr>
        <p:spPr>
          <a:xfrm>
            <a:off x="1075238" y="3693360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PREDICTIONS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09781" y="45720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TRUE CLASS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90970" y="2613221"/>
            <a:ext cx="1652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True Positives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 (TP) = 30</a:t>
            </a:r>
            <a:endParaRPr lang="en-CA" sz="2000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69662" y="4889848"/>
            <a:ext cx="1905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TRUE Negatives 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(TN) = 50 </a:t>
            </a:r>
            <a:endParaRPr lang="en-CA" sz="2000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67009" y="263434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3766" y="4794754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27680" y="13308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4494" y="1314145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18366" y="2616665"/>
            <a:ext cx="179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FALSE Positives</a:t>
            </a:r>
          </a:p>
          <a:p>
            <a:pPr algn="ctr"/>
            <a:r>
              <a:rPr lang="en-US" sz="2000" b="1" smtClean="0">
                <a:solidFill>
                  <a:srgbClr val="FFC000"/>
                </a:solidFill>
              </a:rPr>
              <a:t>(FP) </a:t>
            </a:r>
            <a:r>
              <a:rPr lang="en-US" sz="2000" b="1" dirty="0" smtClean="0">
                <a:solidFill>
                  <a:srgbClr val="FFC000"/>
                </a:solidFill>
              </a:rPr>
              <a:t>= 20</a:t>
            </a:r>
            <a:endParaRPr lang="en-CA" sz="2000" b="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60451" y="4788465"/>
            <a:ext cx="1898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FALSE Negatives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(FN) = 5</a:t>
            </a:r>
            <a:endParaRPr lang="en-CA" sz="2000" b="1" dirty="0">
              <a:solidFill>
                <a:srgbClr val="FF0000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0800000" flipV="1">
            <a:off x="3011304" y="5161607"/>
            <a:ext cx="1523149" cy="819325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7966660" y="2067897"/>
            <a:ext cx="1655221" cy="55286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1435" y="5692471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TYPE II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34323" y="2240228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TYPE 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418" y="1828391"/>
            <a:ext cx="30955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True Positives (TP)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True Negatives (TN)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False Positives (FP)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False Negatives (FN)</a:t>
            </a:r>
            <a:endParaRPr lang="en-CA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37190" y="3597341"/>
            <a:ext cx="3453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Accuracy = (TP+TN)/Total </a:t>
            </a:r>
          </a:p>
          <a:p>
            <a:r>
              <a:rPr lang="en-CA" sz="2400" b="1" dirty="0" smtClean="0"/>
              <a:t>Accuracy = 80/105=0.76</a:t>
            </a:r>
            <a:endParaRPr lang="en-CA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637190" y="3226635"/>
            <a:ext cx="317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Total Data points = 105 </a:t>
            </a:r>
          </a:p>
        </p:txBody>
      </p:sp>
    </p:spTree>
    <p:extLst>
      <p:ext uri="{BB962C8B-B14F-4D97-AF65-F5344CB8AC3E}">
        <p14:creationId xmlns:p14="http://schemas.microsoft.com/office/powerpoint/2010/main" val="18565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39" grpId="0"/>
      <p:bldP spid="40" grpId="0"/>
      <p:bldP spid="45" grpId="0"/>
      <p:bldP spid="46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2962</TotalTime>
  <Words>109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AG</cp:lastModifiedBy>
  <cp:revision>389</cp:revision>
  <cp:lastPrinted>2015-02-18T03:35:51Z</cp:lastPrinted>
  <dcterms:created xsi:type="dcterms:W3CDTF">2006-08-16T00:00:00Z</dcterms:created>
  <dcterms:modified xsi:type="dcterms:W3CDTF">2021-02-19T03:24:32Z</dcterms:modified>
</cp:coreProperties>
</file>