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400" r:id="rId2"/>
    <p:sldId id="401" r:id="rId3"/>
    <p:sldId id="402" r:id="rId4"/>
    <p:sldId id="403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5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19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15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H="1">
            <a:off x="2216796" y="352636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446394"/>
            <a:ext cx="11125200" cy="3025168"/>
          </a:xfrm>
        </p:spPr>
        <p:txBody>
          <a:bodyPr>
            <a:normAutofit/>
          </a:bodyPr>
          <a:lstStyle/>
          <a:p>
            <a:r>
              <a:rPr lang="en-CA" sz="2000" b="1" dirty="0"/>
              <a:t>Linear regression </a:t>
            </a:r>
            <a:r>
              <a:rPr lang="en-CA" sz="2000" dirty="0" smtClean="0"/>
              <a:t>is used to predict outputs on </a:t>
            </a:r>
            <a:r>
              <a:rPr lang="en-CA" sz="2000" dirty="0"/>
              <a:t>a continuous </a:t>
            </a:r>
            <a:r>
              <a:rPr lang="en-CA" sz="2000" dirty="0" smtClean="0"/>
              <a:t>spectrum.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 smtClean="0"/>
              <a:t>Example: predicting revenue based on the outside air temperature. </a:t>
            </a:r>
            <a:endParaRPr lang="en-CA" sz="2000" dirty="0"/>
          </a:p>
          <a:p>
            <a:r>
              <a:rPr lang="en-CA" sz="2000" b="1" dirty="0" smtClean="0"/>
              <a:t>Logistic regression is used to predict binary outputs</a:t>
            </a:r>
            <a:r>
              <a:rPr lang="en-CA" sz="2000" dirty="0" smtClean="0"/>
              <a:t> with two possible values </a:t>
            </a:r>
            <a:r>
              <a:rPr lang="en-CA" sz="2000" dirty="0"/>
              <a:t>labeled </a:t>
            </a:r>
            <a:r>
              <a:rPr lang="en-CA" sz="2000" dirty="0" smtClean="0"/>
              <a:t>"0</a:t>
            </a:r>
            <a:r>
              <a:rPr lang="en-CA" sz="2000" dirty="0"/>
              <a:t>" </a:t>
            </a:r>
            <a:r>
              <a:rPr lang="en-CA" sz="2000" dirty="0" smtClean="0"/>
              <a:t>or "1</a:t>
            </a:r>
            <a:r>
              <a:rPr lang="en-CA" sz="2000" dirty="0"/>
              <a:t>"</a:t>
            </a:r>
            <a:endParaRPr lang="en-CA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Logistic model output can be one of two classes: pass/fail, win/lose, </a:t>
            </a:r>
            <a:r>
              <a:rPr lang="en-CA" sz="2000" dirty="0" smtClean="0"/>
              <a:t>healthy/sick</a:t>
            </a:r>
            <a:endParaRPr lang="en-CA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240228" y="589210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216794" y="300088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389945" y="575650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86536" y="57624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3543706" y="575650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909539" y="34054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5773022" y="33763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6214114" y="33763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5340352" y="338595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91142" y="338538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855643" y="5912511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1155415" y="425102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31" name="Oval 30"/>
          <p:cNvSpPr/>
          <p:nvPr/>
        </p:nvSpPr>
        <p:spPr>
          <a:xfrm>
            <a:off x="4097039" y="575031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555367" y="57624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44154"/>
              </p:ext>
            </p:extLst>
          </p:nvPr>
        </p:nvGraphicFramePr>
        <p:xfrm>
          <a:off x="7711041" y="3048589"/>
          <a:ext cx="35335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2"/>
                <a:gridCol w="17667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Hours</a:t>
                      </a:r>
                      <a:r>
                        <a:rPr lang="en-CA" baseline="0" dirty="0" smtClean="0"/>
                        <a:t> Studying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Pass/Fail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 flipH="1">
            <a:off x="4034493" y="2971800"/>
            <a:ext cx="1447959" cy="372143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4239139" y="4195851"/>
            <a:ext cx="713861" cy="373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1849" y="4378815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LINEAR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fai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68" y="4345910"/>
            <a:ext cx="2539914" cy="1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6" grpId="0"/>
      <p:bldP spid="57" grpId="0"/>
      <p:bldP spid="31" grpId="0" animBg="1"/>
      <p:bldP spid="32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44904" y="326867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336" y="5634412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744902" y="27432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18053" y="549881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14644" y="55047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9095" y="550698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7647" y="314779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01130" y="311861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42222" y="311861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85054" y="31332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9250" y="312769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2799" y="5777200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683523" y="3993337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18" name="Oval 17"/>
          <p:cNvSpPr/>
          <p:nvPr/>
        </p:nvSpPr>
        <p:spPr>
          <a:xfrm>
            <a:off x="5601446" y="54770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9249" y="54770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562600" y="2209800"/>
            <a:ext cx="1674261" cy="422574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6009100" y="2667168"/>
            <a:ext cx="1001460" cy="34370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37895" y="2714111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LINEAR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189270" y="3321034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75391" y="3881270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flipV="1">
            <a:off x="4798843" y="4263905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7824" y="1407790"/>
            <a:ext cx="9520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L</a:t>
            </a:r>
            <a:r>
              <a:rPr lang="en-CA" sz="2000" dirty="0" smtClean="0">
                <a:latin typeface="+mj-lt"/>
              </a:rPr>
              <a:t>inear </a:t>
            </a:r>
            <a:r>
              <a:rPr lang="en-CA" sz="2000" dirty="0">
                <a:latin typeface="+mj-lt"/>
              </a:rPr>
              <a:t>regression is not suitable for classification problem</a:t>
            </a:r>
            <a:r>
              <a:rPr lang="en-CA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+mj-lt"/>
              </a:rPr>
              <a:t>Linear </a:t>
            </a:r>
            <a:r>
              <a:rPr lang="en-CA" sz="2000" dirty="0">
                <a:latin typeface="+mj-lt"/>
              </a:rPr>
              <a:t>regression is unbounded, </a:t>
            </a:r>
            <a:r>
              <a:rPr lang="en-CA" sz="2000" dirty="0" smtClean="0">
                <a:latin typeface="+mj-lt"/>
              </a:rPr>
              <a:t>so logistic regression will be better candidate in which the output value ranges from </a:t>
            </a:r>
            <a:r>
              <a:rPr lang="en-CA" sz="2000" dirty="0">
                <a:latin typeface="+mj-lt"/>
              </a:rPr>
              <a:t>0 to 1.</a:t>
            </a:r>
          </a:p>
        </p:txBody>
      </p:sp>
    </p:spTree>
    <p:extLst>
      <p:ext uri="{BB962C8B-B14F-4D97-AF65-F5344CB8AC3E}">
        <p14:creationId xmlns:p14="http://schemas.microsoft.com/office/powerpoint/2010/main" val="6548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2" grpId="0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77023" y="3157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00455" y="5523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477021" y="2632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50172" y="5387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246763" y="5393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861214" y="5396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169766" y="3036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033249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474341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4617173" y="3022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751369" y="3016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3943138" y="5655024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15642" y="388239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18" name="Oval 17"/>
          <p:cNvSpPr/>
          <p:nvPr/>
        </p:nvSpPr>
        <p:spPr>
          <a:xfrm>
            <a:off x="3333565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3751368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>
            <a:off x="1921389" y="3210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1807510" y="3770329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flipV="1">
            <a:off x="2530962" y="4152964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  <a:blipFill rotWithShape="0">
                <a:blip r:embed="rId3"/>
                <a:stretch>
                  <a:fillRect l="-1400" t="-1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147824" y="1407790"/>
            <a:ext cx="9672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Logistic regression algorithm </a:t>
            </a:r>
            <a:r>
              <a:rPr lang="en-CA" sz="2000" dirty="0" smtClean="0"/>
              <a:t>works by implementing a linear </a:t>
            </a:r>
            <a:r>
              <a:rPr lang="en-CA" sz="2000" dirty="0"/>
              <a:t>equation </a:t>
            </a:r>
            <a:r>
              <a:rPr lang="en-CA" sz="2000" dirty="0" smtClean="0"/>
              <a:t>first with </a:t>
            </a:r>
            <a:r>
              <a:rPr lang="en-CA" sz="2000" dirty="0"/>
              <a:t>independent predictors to predict a value. </a:t>
            </a: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We then need to convert this value into a probability that could range from 0 to 1.</a:t>
            </a:r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65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31113" y="4280249"/>
            <a:ext cx="2523367" cy="1214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Class 0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35567" y="3186910"/>
            <a:ext cx="2898633" cy="10232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Class 1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77023" y="3157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00455" y="5523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477021" y="2632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50172" y="5387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46763" y="5393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61214" y="5396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69766" y="3036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3249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74341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17173" y="3022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51369" y="3016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4918" y="566625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7803" y="3835728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18" name="Oval 17"/>
          <p:cNvSpPr/>
          <p:nvPr/>
        </p:nvSpPr>
        <p:spPr>
          <a:xfrm>
            <a:off x="3333565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51368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921389" y="3210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033249" y="4282737"/>
            <a:ext cx="1196838" cy="71369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FROM PROBABILITY TO CLASS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573108" y="2590325"/>
                <a:ext cx="6096000" cy="25496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108" y="2590325"/>
                <a:ext cx="6096000" cy="254967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16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023193" y="1697073"/>
            <a:ext cx="10663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Now we need to convert from a probability to a class value which is “0” or “1”.</a:t>
            </a:r>
            <a:endParaRPr lang="en-CA" sz="2000" dirty="0">
              <a:latin typeface="+mj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587712" y="421012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69035" y="4732367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THRESHOLD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4493" y="399388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0.5</a:t>
            </a:r>
            <a:endParaRPr lang="en-CA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21982" y="3434265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>
            <a:off x="2666900" y="3760258"/>
            <a:ext cx="1200877" cy="85163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 animBg="1"/>
      <p:bldP spid="31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</TotalTime>
  <Words>241</Words>
  <Application>Microsoft Office PowerPoint</Application>
  <PresentationFormat>Widescreen</PresentationFormat>
  <Paragraphs>63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medium-content-serif-font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391</cp:revision>
  <cp:lastPrinted>2015-02-18T03:35:51Z</cp:lastPrinted>
  <dcterms:created xsi:type="dcterms:W3CDTF">2006-08-16T00:00:00Z</dcterms:created>
  <dcterms:modified xsi:type="dcterms:W3CDTF">2021-02-19T03:25:02Z</dcterms:modified>
</cp:coreProperties>
</file>