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0"/>
  </p:notesMasterIdLst>
  <p:sldIdLst>
    <p:sldId id="401" r:id="rId2"/>
    <p:sldId id="407" r:id="rId3"/>
    <p:sldId id="404" r:id="rId4"/>
    <p:sldId id="402" r:id="rId5"/>
    <p:sldId id="403" r:id="rId6"/>
    <p:sldId id="405" r:id="rId7"/>
    <p:sldId id="406" r:id="rId8"/>
    <p:sldId id="409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55" autoAdjust="0"/>
    <p:restoredTop sz="85731" autoAdjust="0"/>
  </p:normalViewPr>
  <p:slideViewPr>
    <p:cSldViewPr>
      <p:cViewPr varScale="1">
        <p:scale>
          <a:sx n="100" d="100"/>
          <a:sy n="100" d="100"/>
        </p:scale>
        <p:origin x="79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1EDF6D-A6A0-40AC-BDA4-4513656C219C}" type="doc">
      <dgm:prSet loTypeId="urn:microsoft.com/office/officeart/2005/8/layout/venn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9BC37BBA-1BC9-484B-9295-5DC370346028}">
      <dgm:prSet phldrT="[Text]" custT="1"/>
      <dgm:spPr/>
      <dgm:t>
        <a:bodyPr/>
        <a:lstStyle/>
        <a:p>
          <a:r>
            <a:rPr lang="en-CA" sz="1400" b="1" dirty="0" smtClean="0"/>
            <a:t>Artificial Intelligence </a:t>
          </a:r>
          <a:endParaRPr lang="en-CA" sz="1400" b="1" dirty="0"/>
        </a:p>
      </dgm:t>
    </dgm:pt>
    <dgm:pt modelId="{7B13A423-C4B1-4BCE-BFCE-C15DD81C79EE}" type="parTrans" cxnId="{149C608A-8ABC-4289-A04D-CD0CCDD95D56}">
      <dgm:prSet/>
      <dgm:spPr/>
      <dgm:t>
        <a:bodyPr/>
        <a:lstStyle/>
        <a:p>
          <a:endParaRPr lang="en-CA"/>
        </a:p>
      </dgm:t>
    </dgm:pt>
    <dgm:pt modelId="{A15438E5-56F7-42E4-ACB6-136E4891075A}" type="sibTrans" cxnId="{149C608A-8ABC-4289-A04D-CD0CCDD95D56}">
      <dgm:prSet/>
      <dgm:spPr/>
      <dgm:t>
        <a:bodyPr/>
        <a:lstStyle/>
        <a:p>
          <a:endParaRPr lang="en-CA"/>
        </a:p>
      </dgm:t>
    </dgm:pt>
    <dgm:pt modelId="{F1565600-C196-4041-8CC2-27B82837A56E}">
      <dgm:prSet phldrT="[Text]" custT="1"/>
      <dgm:spPr/>
      <dgm:t>
        <a:bodyPr/>
        <a:lstStyle/>
        <a:p>
          <a:r>
            <a:rPr lang="en-CA" sz="1400" b="1" dirty="0" smtClean="0"/>
            <a:t>Machine Learning</a:t>
          </a:r>
          <a:endParaRPr lang="en-CA" sz="1400" b="1" dirty="0"/>
        </a:p>
      </dgm:t>
    </dgm:pt>
    <dgm:pt modelId="{31FFBE4C-DC54-4A75-B096-816F1087EF45}" type="parTrans" cxnId="{FC32F26F-6C6E-4CE5-974F-CB3716CE4F85}">
      <dgm:prSet/>
      <dgm:spPr/>
      <dgm:t>
        <a:bodyPr/>
        <a:lstStyle/>
        <a:p>
          <a:endParaRPr lang="en-CA"/>
        </a:p>
      </dgm:t>
    </dgm:pt>
    <dgm:pt modelId="{B2D231E5-F0FA-4812-8FBD-58C9743E2B65}" type="sibTrans" cxnId="{FC32F26F-6C6E-4CE5-974F-CB3716CE4F85}">
      <dgm:prSet/>
      <dgm:spPr/>
      <dgm:t>
        <a:bodyPr/>
        <a:lstStyle/>
        <a:p>
          <a:endParaRPr lang="en-CA"/>
        </a:p>
      </dgm:t>
    </dgm:pt>
    <dgm:pt modelId="{4476F2B2-2E70-4F2F-BD16-5171F3715C8F}">
      <dgm:prSet phldrT="[Text]" custT="1"/>
      <dgm:spPr/>
      <dgm:t>
        <a:bodyPr/>
        <a:lstStyle/>
        <a:p>
          <a:r>
            <a:rPr lang="en-CA" sz="1400" b="1" dirty="0" smtClean="0"/>
            <a:t>Deep Learning</a:t>
          </a:r>
          <a:endParaRPr lang="en-CA" sz="1400" b="1" dirty="0"/>
        </a:p>
      </dgm:t>
    </dgm:pt>
    <dgm:pt modelId="{64351001-646C-4F0F-A665-94744559C834}" type="parTrans" cxnId="{A2899C1F-B2C5-43B5-93D9-E10B5E874441}">
      <dgm:prSet/>
      <dgm:spPr/>
      <dgm:t>
        <a:bodyPr/>
        <a:lstStyle/>
        <a:p>
          <a:endParaRPr lang="en-CA"/>
        </a:p>
      </dgm:t>
    </dgm:pt>
    <dgm:pt modelId="{9A78B596-E343-4DAA-9E60-D10568DB98CC}" type="sibTrans" cxnId="{A2899C1F-B2C5-43B5-93D9-E10B5E874441}">
      <dgm:prSet/>
      <dgm:spPr/>
      <dgm:t>
        <a:bodyPr/>
        <a:lstStyle/>
        <a:p>
          <a:endParaRPr lang="en-CA"/>
        </a:p>
      </dgm:t>
    </dgm:pt>
    <dgm:pt modelId="{F657A530-A5C8-43FB-975A-EE3F392C8696}" type="pres">
      <dgm:prSet presAssocID="{A41EDF6D-A6A0-40AC-BDA4-4513656C219C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D12B5F76-761E-4886-86F7-797F2E115874}" type="pres">
      <dgm:prSet presAssocID="{A41EDF6D-A6A0-40AC-BDA4-4513656C219C}" presName="comp1" presStyleCnt="0"/>
      <dgm:spPr/>
    </dgm:pt>
    <dgm:pt modelId="{95C323E4-4C37-46E4-A601-52A2C3C240C4}" type="pres">
      <dgm:prSet presAssocID="{A41EDF6D-A6A0-40AC-BDA4-4513656C219C}" presName="circle1" presStyleLbl="node1" presStyleIdx="0" presStyleCnt="3"/>
      <dgm:spPr/>
      <dgm:t>
        <a:bodyPr/>
        <a:lstStyle/>
        <a:p>
          <a:endParaRPr lang="en-CA"/>
        </a:p>
      </dgm:t>
    </dgm:pt>
    <dgm:pt modelId="{54CFF1A6-CBFC-4567-9A82-05C5B274AFFD}" type="pres">
      <dgm:prSet presAssocID="{A41EDF6D-A6A0-40AC-BDA4-4513656C219C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4F06380-3F20-4CA5-BA75-BE4BA2E9C295}" type="pres">
      <dgm:prSet presAssocID="{A41EDF6D-A6A0-40AC-BDA4-4513656C219C}" presName="comp2" presStyleCnt="0"/>
      <dgm:spPr/>
    </dgm:pt>
    <dgm:pt modelId="{818A5729-2D2C-4EDE-A832-D57B8DF17880}" type="pres">
      <dgm:prSet presAssocID="{A41EDF6D-A6A0-40AC-BDA4-4513656C219C}" presName="circle2" presStyleLbl="node1" presStyleIdx="1" presStyleCnt="3"/>
      <dgm:spPr/>
      <dgm:t>
        <a:bodyPr/>
        <a:lstStyle/>
        <a:p>
          <a:endParaRPr lang="en-CA"/>
        </a:p>
      </dgm:t>
    </dgm:pt>
    <dgm:pt modelId="{60A60506-C669-4BED-A3E6-C411D220F07B}" type="pres">
      <dgm:prSet presAssocID="{A41EDF6D-A6A0-40AC-BDA4-4513656C219C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F6E9309-CF86-414D-89E3-E79DBF240FC4}" type="pres">
      <dgm:prSet presAssocID="{A41EDF6D-A6A0-40AC-BDA4-4513656C219C}" presName="comp3" presStyleCnt="0"/>
      <dgm:spPr/>
    </dgm:pt>
    <dgm:pt modelId="{5AE4C8BC-097D-482A-ADA1-27367542F39A}" type="pres">
      <dgm:prSet presAssocID="{A41EDF6D-A6A0-40AC-BDA4-4513656C219C}" presName="circle3" presStyleLbl="node1" presStyleIdx="2" presStyleCnt="3"/>
      <dgm:spPr/>
      <dgm:t>
        <a:bodyPr/>
        <a:lstStyle/>
        <a:p>
          <a:endParaRPr lang="en-CA"/>
        </a:p>
      </dgm:t>
    </dgm:pt>
    <dgm:pt modelId="{D28AA3DF-EC77-4375-B6D9-B0103680750D}" type="pres">
      <dgm:prSet presAssocID="{A41EDF6D-A6A0-40AC-BDA4-4513656C219C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2899C1F-B2C5-43B5-93D9-E10B5E874441}" srcId="{A41EDF6D-A6A0-40AC-BDA4-4513656C219C}" destId="{4476F2B2-2E70-4F2F-BD16-5171F3715C8F}" srcOrd="2" destOrd="0" parTransId="{64351001-646C-4F0F-A665-94744559C834}" sibTransId="{9A78B596-E343-4DAA-9E60-D10568DB98CC}"/>
    <dgm:cxn modelId="{FC32F26F-6C6E-4CE5-974F-CB3716CE4F85}" srcId="{A41EDF6D-A6A0-40AC-BDA4-4513656C219C}" destId="{F1565600-C196-4041-8CC2-27B82837A56E}" srcOrd="1" destOrd="0" parTransId="{31FFBE4C-DC54-4A75-B096-816F1087EF45}" sibTransId="{B2D231E5-F0FA-4812-8FBD-58C9743E2B65}"/>
    <dgm:cxn modelId="{19622BC9-F278-4EBE-B8F6-FEE4AA02C417}" type="presOf" srcId="{F1565600-C196-4041-8CC2-27B82837A56E}" destId="{818A5729-2D2C-4EDE-A832-D57B8DF17880}" srcOrd="0" destOrd="0" presId="urn:microsoft.com/office/officeart/2005/8/layout/venn2"/>
    <dgm:cxn modelId="{734ACA09-4208-4A1D-81DF-98C2E8FB7AEC}" type="presOf" srcId="{9BC37BBA-1BC9-484B-9295-5DC370346028}" destId="{95C323E4-4C37-46E4-A601-52A2C3C240C4}" srcOrd="0" destOrd="0" presId="urn:microsoft.com/office/officeart/2005/8/layout/venn2"/>
    <dgm:cxn modelId="{B407BEDC-E7BC-45B6-95AC-196FDCD9E185}" type="presOf" srcId="{4476F2B2-2E70-4F2F-BD16-5171F3715C8F}" destId="{5AE4C8BC-097D-482A-ADA1-27367542F39A}" srcOrd="0" destOrd="0" presId="urn:microsoft.com/office/officeart/2005/8/layout/venn2"/>
    <dgm:cxn modelId="{6E727374-1537-4559-8690-208F8E78FF1F}" type="presOf" srcId="{4476F2B2-2E70-4F2F-BD16-5171F3715C8F}" destId="{D28AA3DF-EC77-4375-B6D9-B0103680750D}" srcOrd="1" destOrd="0" presId="urn:microsoft.com/office/officeart/2005/8/layout/venn2"/>
    <dgm:cxn modelId="{149C608A-8ABC-4289-A04D-CD0CCDD95D56}" srcId="{A41EDF6D-A6A0-40AC-BDA4-4513656C219C}" destId="{9BC37BBA-1BC9-484B-9295-5DC370346028}" srcOrd="0" destOrd="0" parTransId="{7B13A423-C4B1-4BCE-BFCE-C15DD81C79EE}" sibTransId="{A15438E5-56F7-42E4-ACB6-136E4891075A}"/>
    <dgm:cxn modelId="{5B921984-F85B-433C-9A73-EB1AC4660B37}" type="presOf" srcId="{9BC37BBA-1BC9-484B-9295-5DC370346028}" destId="{54CFF1A6-CBFC-4567-9A82-05C5B274AFFD}" srcOrd="1" destOrd="0" presId="urn:microsoft.com/office/officeart/2005/8/layout/venn2"/>
    <dgm:cxn modelId="{DBCABA89-252C-4376-B962-662BDB0BD698}" type="presOf" srcId="{F1565600-C196-4041-8CC2-27B82837A56E}" destId="{60A60506-C669-4BED-A3E6-C411D220F07B}" srcOrd="1" destOrd="0" presId="urn:microsoft.com/office/officeart/2005/8/layout/venn2"/>
    <dgm:cxn modelId="{A248764C-F002-4712-BE85-396CB0DDC789}" type="presOf" srcId="{A41EDF6D-A6A0-40AC-BDA4-4513656C219C}" destId="{F657A530-A5C8-43FB-975A-EE3F392C8696}" srcOrd="0" destOrd="0" presId="urn:microsoft.com/office/officeart/2005/8/layout/venn2"/>
    <dgm:cxn modelId="{339FF182-E025-487F-826A-77C6FEC8FB22}" type="presParOf" srcId="{F657A530-A5C8-43FB-975A-EE3F392C8696}" destId="{D12B5F76-761E-4886-86F7-797F2E115874}" srcOrd="0" destOrd="0" presId="urn:microsoft.com/office/officeart/2005/8/layout/venn2"/>
    <dgm:cxn modelId="{7FF648D9-11A8-4D9A-9DB8-2D5101E5BB3C}" type="presParOf" srcId="{D12B5F76-761E-4886-86F7-797F2E115874}" destId="{95C323E4-4C37-46E4-A601-52A2C3C240C4}" srcOrd="0" destOrd="0" presId="urn:microsoft.com/office/officeart/2005/8/layout/venn2"/>
    <dgm:cxn modelId="{B64DFEB2-413D-479F-A862-450D316C7E06}" type="presParOf" srcId="{D12B5F76-761E-4886-86F7-797F2E115874}" destId="{54CFF1A6-CBFC-4567-9A82-05C5B274AFFD}" srcOrd="1" destOrd="0" presId="urn:microsoft.com/office/officeart/2005/8/layout/venn2"/>
    <dgm:cxn modelId="{4855EBFB-0715-49D3-A1B7-9D743E511122}" type="presParOf" srcId="{F657A530-A5C8-43FB-975A-EE3F392C8696}" destId="{94F06380-3F20-4CA5-BA75-BE4BA2E9C295}" srcOrd="1" destOrd="0" presId="urn:microsoft.com/office/officeart/2005/8/layout/venn2"/>
    <dgm:cxn modelId="{DD3C248D-C415-4899-AFB8-96F9D30F93F5}" type="presParOf" srcId="{94F06380-3F20-4CA5-BA75-BE4BA2E9C295}" destId="{818A5729-2D2C-4EDE-A832-D57B8DF17880}" srcOrd="0" destOrd="0" presId="urn:microsoft.com/office/officeart/2005/8/layout/venn2"/>
    <dgm:cxn modelId="{F6305DFE-359E-403C-BB18-993066B25136}" type="presParOf" srcId="{94F06380-3F20-4CA5-BA75-BE4BA2E9C295}" destId="{60A60506-C669-4BED-A3E6-C411D220F07B}" srcOrd="1" destOrd="0" presId="urn:microsoft.com/office/officeart/2005/8/layout/venn2"/>
    <dgm:cxn modelId="{DA42F535-BB6C-47D3-8ACE-40CA680227DA}" type="presParOf" srcId="{F657A530-A5C8-43FB-975A-EE3F392C8696}" destId="{1F6E9309-CF86-414D-89E3-E79DBF240FC4}" srcOrd="2" destOrd="0" presId="urn:microsoft.com/office/officeart/2005/8/layout/venn2"/>
    <dgm:cxn modelId="{09777A37-1623-4487-B087-99D8E604C6B4}" type="presParOf" srcId="{1F6E9309-CF86-414D-89E3-E79DBF240FC4}" destId="{5AE4C8BC-097D-482A-ADA1-27367542F39A}" srcOrd="0" destOrd="0" presId="urn:microsoft.com/office/officeart/2005/8/layout/venn2"/>
    <dgm:cxn modelId="{BB56DA8C-3C15-4C19-98DB-1559137BADB5}" type="presParOf" srcId="{1F6E9309-CF86-414D-89E3-E79DBF240FC4}" destId="{D28AA3DF-EC77-4375-B6D9-B0103680750D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052224-9E23-4611-B118-29566F2DBEEB}" type="doc">
      <dgm:prSet loTypeId="urn:microsoft.com/office/officeart/2005/8/layout/hList1" loCatId="list" qsTypeId="urn:microsoft.com/office/officeart/2005/8/quickstyle/3d9" qsCatId="3D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C3B3D49E-FCD3-4FA3-BAD9-B2000B5EEF0C}">
      <dgm:prSet phldrT="[Text]"/>
      <dgm:spPr/>
      <dgm:t>
        <a:bodyPr/>
        <a:lstStyle/>
        <a:p>
          <a:r>
            <a:rPr lang="en-CA" dirty="0" smtClean="0"/>
            <a:t>Classification</a:t>
          </a:r>
          <a:endParaRPr lang="en-CA" dirty="0"/>
        </a:p>
      </dgm:t>
    </dgm:pt>
    <dgm:pt modelId="{E1A53AA2-4443-4DFA-8E41-1B1FC75A6C21}" type="parTrans" cxnId="{EC603C1D-C05A-4F6F-AB33-B658AC5E8F01}">
      <dgm:prSet/>
      <dgm:spPr/>
      <dgm:t>
        <a:bodyPr/>
        <a:lstStyle/>
        <a:p>
          <a:endParaRPr lang="en-CA"/>
        </a:p>
      </dgm:t>
    </dgm:pt>
    <dgm:pt modelId="{BF0D56EA-14ED-4872-A5AC-BECE57B763B8}" type="sibTrans" cxnId="{EC603C1D-C05A-4F6F-AB33-B658AC5E8F01}">
      <dgm:prSet/>
      <dgm:spPr/>
      <dgm:t>
        <a:bodyPr/>
        <a:lstStyle/>
        <a:p>
          <a:endParaRPr lang="en-CA"/>
        </a:p>
      </dgm:t>
    </dgm:pt>
    <dgm:pt modelId="{DCEA9D0D-3750-4B1A-A7C4-70BE1E7F1452}">
      <dgm:prSet phldrT="[Text]"/>
      <dgm:spPr/>
      <dgm:t>
        <a:bodyPr/>
        <a:lstStyle/>
        <a:p>
          <a:r>
            <a:rPr lang="en-CA" dirty="0" smtClean="0"/>
            <a:t>Discrete outputs 0,1</a:t>
          </a:r>
          <a:endParaRPr lang="en-CA" dirty="0"/>
        </a:p>
      </dgm:t>
    </dgm:pt>
    <dgm:pt modelId="{83DA8203-8217-4AD6-BCBB-A6DB13A06FB4}" type="parTrans" cxnId="{B328324C-31B6-4872-8CF5-1FB8DED59D9F}">
      <dgm:prSet/>
      <dgm:spPr/>
      <dgm:t>
        <a:bodyPr/>
        <a:lstStyle/>
        <a:p>
          <a:endParaRPr lang="en-CA"/>
        </a:p>
      </dgm:t>
    </dgm:pt>
    <dgm:pt modelId="{0B5BFB2D-529D-46EC-9504-5AB6950654C3}" type="sibTrans" cxnId="{B328324C-31B6-4872-8CF5-1FB8DED59D9F}">
      <dgm:prSet/>
      <dgm:spPr/>
      <dgm:t>
        <a:bodyPr/>
        <a:lstStyle/>
        <a:p>
          <a:endParaRPr lang="en-CA"/>
        </a:p>
      </dgm:t>
    </dgm:pt>
    <dgm:pt modelId="{197F802A-811E-4601-A084-CAFF80251B83}">
      <dgm:prSet phldrT="[Text]"/>
      <dgm:spPr/>
      <dgm:t>
        <a:bodyPr/>
        <a:lstStyle/>
        <a:p>
          <a:r>
            <a:rPr lang="en-CA" dirty="0" smtClean="0"/>
            <a:t>Regression</a:t>
          </a:r>
          <a:endParaRPr lang="en-CA" dirty="0"/>
        </a:p>
      </dgm:t>
    </dgm:pt>
    <dgm:pt modelId="{FCA842B3-5C93-4704-966A-E82466F3580A}" type="parTrans" cxnId="{A28C20CF-FFFB-4066-BEFE-F99E5766C484}">
      <dgm:prSet/>
      <dgm:spPr/>
      <dgm:t>
        <a:bodyPr/>
        <a:lstStyle/>
        <a:p>
          <a:endParaRPr lang="en-CA"/>
        </a:p>
      </dgm:t>
    </dgm:pt>
    <dgm:pt modelId="{F3714B18-A43E-4425-BBEE-650F974AE160}" type="sibTrans" cxnId="{A28C20CF-FFFB-4066-BEFE-F99E5766C484}">
      <dgm:prSet/>
      <dgm:spPr/>
      <dgm:t>
        <a:bodyPr/>
        <a:lstStyle/>
        <a:p>
          <a:endParaRPr lang="en-CA"/>
        </a:p>
      </dgm:t>
    </dgm:pt>
    <dgm:pt modelId="{4C04C171-A962-4D50-A2CC-C034FBB5CC8A}">
      <dgm:prSet phldrT="[Text]"/>
      <dgm:spPr/>
      <dgm:t>
        <a:bodyPr/>
        <a:lstStyle/>
        <a:p>
          <a:r>
            <a:rPr lang="en-CA" b="1" dirty="0" smtClean="0"/>
            <a:t>Simple Linear Regression </a:t>
          </a:r>
          <a:endParaRPr lang="en-CA" b="1" dirty="0"/>
        </a:p>
      </dgm:t>
    </dgm:pt>
    <dgm:pt modelId="{9936713A-2E68-4EEF-B3CB-657EACE380D0}" type="parTrans" cxnId="{23094061-7FFA-447F-A3C0-16EEF772C4B1}">
      <dgm:prSet/>
      <dgm:spPr/>
      <dgm:t>
        <a:bodyPr/>
        <a:lstStyle/>
        <a:p>
          <a:endParaRPr lang="en-CA"/>
        </a:p>
      </dgm:t>
    </dgm:pt>
    <dgm:pt modelId="{697836CF-F51B-45FC-B9F3-656EE39EEC15}" type="sibTrans" cxnId="{23094061-7FFA-447F-A3C0-16EEF772C4B1}">
      <dgm:prSet/>
      <dgm:spPr/>
      <dgm:t>
        <a:bodyPr/>
        <a:lstStyle/>
        <a:p>
          <a:endParaRPr lang="en-CA"/>
        </a:p>
      </dgm:t>
    </dgm:pt>
    <dgm:pt modelId="{81E9AD19-E2A9-4E79-BEDD-C78C7EECF4FC}">
      <dgm:prSet phldrT="[Text]"/>
      <dgm:spPr/>
      <dgm:t>
        <a:bodyPr/>
        <a:lstStyle/>
        <a:p>
          <a:r>
            <a:rPr lang="en-CA" b="1" dirty="0" smtClean="0"/>
            <a:t>Polynomial Regression </a:t>
          </a:r>
          <a:endParaRPr lang="en-CA" b="1" dirty="0"/>
        </a:p>
      </dgm:t>
    </dgm:pt>
    <dgm:pt modelId="{FD8EE7A2-33B4-4EEC-A2B8-8AC0B391FDEA}" type="parTrans" cxnId="{79AA9347-9987-4390-BBC8-3DF2F08501D0}">
      <dgm:prSet/>
      <dgm:spPr/>
      <dgm:t>
        <a:bodyPr/>
        <a:lstStyle/>
        <a:p>
          <a:endParaRPr lang="en-CA"/>
        </a:p>
      </dgm:t>
    </dgm:pt>
    <dgm:pt modelId="{80C0D136-B351-4842-AD6C-B9869DADBA03}" type="sibTrans" cxnId="{79AA9347-9987-4390-BBC8-3DF2F08501D0}">
      <dgm:prSet/>
      <dgm:spPr/>
      <dgm:t>
        <a:bodyPr/>
        <a:lstStyle/>
        <a:p>
          <a:endParaRPr lang="en-CA"/>
        </a:p>
      </dgm:t>
    </dgm:pt>
    <dgm:pt modelId="{84F06AAE-5604-4C41-9486-FE764FFB4383}">
      <dgm:prSet phldrT="[Text]"/>
      <dgm:spPr/>
      <dgm:t>
        <a:bodyPr/>
        <a:lstStyle/>
        <a:p>
          <a:r>
            <a:rPr lang="en-CA" dirty="0" smtClean="0"/>
            <a:t>Clustering</a:t>
          </a:r>
          <a:endParaRPr lang="en-CA" dirty="0"/>
        </a:p>
      </dgm:t>
    </dgm:pt>
    <dgm:pt modelId="{02AE9C9B-DB6F-46A2-95B2-466376F8F04F}" type="parTrans" cxnId="{1DB889DA-160B-4359-87ED-6DBAD417990A}">
      <dgm:prSet/>
      <dgm:spPr/>
      <dgm:t>
        <a:bodyPr/>
        <a:lstStyle/>
        <a:p>
          <a:endParaRPr lang="en-CA"/>
        </a:p>
      </dgm:t>
    </dgm:pt>
    <dgm:pt modelId="{13A1CECE-C056-44C3-BB1A-2F7C1658A963}" type="sibTrans" cxnId="{1DB889DA-160B-4359-87ED-6DBAD417990A}">
      <dgm:prSet/>
      <dgm:spPr/>
      <dgm:t>
        <a:bodyPr/>
        <a:lstStyle/>
        <a:p>
          <a:endParaRPr lang="en-CA"/>
        </a:p>
      </dgm:t>
    </dgm:pt>
    <dgm:pt modelId="{34F8C370-79A9-41AF-B23E-0E58238C016C}">
      <dgm:prSet phldrT="[Text]"/>
      <dgm:spPr/>
      <dgm:t>
        <a:bodyPr/>
        <a:lstStyle/>
        <a:p>
          <a:r>
            <a:rPr lang="en-CA" b="1" dirty="0" smtClean="0"/>
            <a:t>K-Means Clustering</a:t>
          </a:r>
          <a:endParaRPr lang="en-CA" b="1" dirty="0"/>
        </a:p>
      </dgm:t>
    </dgm:pt>
    <dgm:pt modelId="{8D6A76F7-CBA7-49F8-8AB3-683C870C63ED}" type="parTrans" cxnId="{197D9B5E-CBC9-4CAA-947A-0BA4B134F098}">
      <dgm:prSet/>
      <dgm:spPr/>
      <dgm:t>
        <a:bodyPr/>
        <a:lstStyle/>
        <a:p>
          <a:endParaRPr lang="en-CA"/>
        </a:p>
      </dgm:t>
    </dgm:pt>
    <dgm:pt modelId="{0A188351-1D00-49A9-864B-FC387557F898}" type="sibTrans" cxnId="{197D9B5E-CBC9-4CAA-947A-0BA4B134F098}">
      <dgm:prSet/>
      <dgm:spPr/>
      <dgm:t>
        <a:bodyPr/>
        <a:lstStyle/>
        <a:p>
          <a:endParaRPr lang="en-CA"/>
        </a:p>
      </dgm:t>
    </dgm:pt>
    <dgm:pt modelId="{BC259443-00A5-49B7-8AC0-6B4C17E7467F}">
      <dgm:prSet phldrT="[Text]"/>
      <dgm:spPr/>
      <dgm:t>
        <a:bodyPr/>
        <a:lstStyle/>
        <a:p>
          <a:r>
            <a:rPr lang="en-CA" b="1" dirty="0" smtClean="0"/>
            <a:t>Support Vector Machines </a:t>
          </a:r>
          <a:endParaRPr lang="en-CA" b="1" dirty="0"/>
        </a:p>
      </dgm:t>
    </dgm:pt>
    <dgm:pt modelId="{0AF08AB0-8911-4D94-A6D9-3F7F04A1A8D6}" type="parTrans" cxnId="{A7837D31-491E-43EB-8FEA-4901AD444A2F}">
      <dgm:prSet/>
      <dgm:spPr/>
      <dgm:t>
        <a:bodyPr/>
        <a:lstStyle/>
        <a:p>
          <a:endParaRPr lang="en-CA"/>
        </a:p>
      </dgm:t>
    </dgm:pt>
    <dgm:pt modelId="{559387B6-5B2A-4E19-929A-17C288321CFF}" type="sibTrans" cxnId="{A7837D31-491E-43EB-8FEA-4901AD444A2F}">
      <dgm:prSet/>
      <dgm:spPr/>
      <dgm:t>
        <a:bodyPr/>
        <a:lstStyle/>
        <a:p>
          <a:endParaRPr lang="en-CA"/>
        </a:p>
      </dgm:t>
    </dgm:pt>
    <dgm:pt modelId="{BE02E92F-1E31-4634-BF27-28208C34F2FE}">
      <dgm:prSet phldrT="[Text]"/>
      <dgm:spPr/>
      <dgm:t>
        <a:bodyPr/>
        <a:lstStyle/>
        <a:p>
          <a:r>
            <a:rPr lang="en-CA" b="1" dirty="0" smtClean="0"/>
            <a:t>Naïve Bayes</a:t>
          </a:r>
          <a:endParaRPr lang="en-CA" b="1" dirty="0"/>
        </a:p>
      </dgm:t>
    </dgm:pt>
    <dgm:pt modelId="{D28817B2-10D2-47A0-B327-CA8A8A2609E2}" type="parTrans" cxnId="{C8E765E7-32D6-40DB-8920-AD7068B5BFED}">
      <dgm:prSet/>
      <dgm:spPr/>
      <dgm:t>
        <a:bodyPr/>
        <a:lstStyle/>
        <a:p>
          <a:endParaRPr lang="en-CA"/>
        </a:p>
      </dgm:t>
    </dgm:pt>
    <dgm:pt modelId="{A21C423D-EA83-44A5-A2F8-38BB3409E2FD}" type="sibTrans" cxnId="{C8E765E7-32D6-40DB-8920-AD7068B5BFED}">
      <dgm:prSet/>
      <dgm:spPr/>
      <dgm:t>
        <a:bodyPr/>
        <a:lstStyle/>
        <a:p>
          <a:endParaRPr lang="en-CA"/>
        </a:p>
      </dgm:t>
    </dgm:pt>
    <dgm:pt modelId="{784E8391-F139-4B5F-BD11-8640B3311248}">
      <dgm:prSet phldrT="[Text]"/>
      <dgm:spPr/>
      <dgm:t>
        <a:bodyPr/>
        <a:lstStyle/>
        <a:p>
          <a:r>
            <a:rPr lang="en-CA" b="1" dirty="0" smtClean="0"/>
            <a:t>Random forest</a:t>
          </a:r>
          <a:endParaRPr lang="en-CA" b="1" dirty="0"/>
        </a:p>
      </dgm:t>
    </dgm:pt>
    <dgm:pt modelId="{62E0AACE-6999-4BD9-AA95-80E1B9D275D8}" type="parTrans" cxnId="{21B390A8-C87B-4D1A-A736-E2424FD1E0CF}">
      <dgm:prSet/>
      <dgm:spPr/>
      <dgm:t>
        <a:bodyPr/>
        <a:lstStyle/>
        <a:p>
          <a:endParaRPr lang="en-CA"/>
        </a:p>
      </dgm:t>
    </dgm:pt>
    <dgm:pt modelId="{B9CB82F4-43D9-4396-AF1A-21A60BD17A87}" type="sibTrans" cxnId="{21B390A8-C87B-4D1A-A736-E2424FD1E0CF}">
      <dgm:prSet/>
      <dgm:spPr/>
      <dgm:t>
        <a:bodyPr/>
        <a:lstStyle/>
        <a:p>
          <a:endParaRPr lang="en-CA"/>
        </a:p>
      </dgm:t>
    </dgm:pt>
    <dgm:pt modelId="{9524F460-BC02-42FE-B577-FDB10BECAF0C}">
      <dgm:prSet phldrT="[Text]"/>
      <dgm:spPr/>
      <dgm:t>
        <a:bodyPr/>
        <a:lstStyle/>
        <a:p>
          <a:r>
            <a:rPr lang="en-CA" b="1" dirty="0" smtClean="0"/>
            <a:t>K Nearest Neighbours</a:t>
          </a:r>
          <a:endParaRPr lang="en-CA" b="1" dirty="0"/>
        </a:p>
      </dgm:t>
    </dgm:pt>
    <dgm:pt modelId="{CC893C12-7B84-424C-879F-CB9468E180D3}" type="parTrans" cxnId="{D05C8B6D-A9D2-4D47-AA50-3A6792F42DF4}">
      <dgm:prSet/>
      <dgm:spPr/>
      <dgm:t>
        <a:bodyPr/>
        <a:lstStyle/>
        <a:p>
          <a:endParaRPr lang="en-CA"/>
        </a:p>
      </dgm:t>
    </dgm:pt>
    <dgm:pt modelId="{5A035F67-8AFD-492F-9C6D-20230C96B845}" type="sibTrans" cxnId="{D05C8B6D-A9D2-4D47-AA50-3A6792F42DF4}">
      <dgm:prSet/>
      <dgm:spPr/>
      <dgm:t>
        <a:bodyPr/>
        <a:lstStyle/>
        <a:p>
          <a:endParaRPr lang="en-CA"/>
        </a:p>
      </dgm:t>
    </dgm:pt>
    <dgm:pt modelId="{7A44B455-9528-4719-B02C-E242F9FAC8DA}">
      <dgm:prSet phldrT="[Text]"/>
      <dgm:spPr/>
      <dgm:t>
        <a:bodyPr/>
        <a:lstStyle/>
        <a:p>
          <a:r>
            <a:rPr lang="en-CA" b="1" dirty="0" smtClean="0"/>
            <a:t>Logistic regression</a:t>
          </a:r>
          <a:endParaRPr lang="en-CA" b="1" dirty="0"/>
        </a:p>
      </dgm:t>
    </dgm:pt>
    <dgm:pt modelId="{ADA6403F-8B92-4866-8F58-16ED1C2E9F0E}" type="parTrans" cxnId="{460A9EC1-04F8-4579-837F-7279731C7F6A}">
      <dgm:prSet/>
      <dgm:spPr/>
      <dgm:t>
        <a:bodyPr/>
        <a:lstStyle/>
        <a:p>
          <a:endParaRPr lang="en-CA"/>
        </a:p>
      </dgm:t>
    </dgm:pt>
    <dgm:pt modelId="{76D10ED2-BC5F-48F2-899E-CC589CB2809D}" type="sibTrans" cxnId="{460A9EC1-04F8-4579-837F-7279731C7F6A}">
      <dgm:prSet/>
      <dgm:spPr/>
      <dgm:t>
        <a:bodyPr/>
        <a:lstStyle/>
        <a:p>
          <a:endParaRPr lang="en-CA"/>
        </a:p>
      </dgm:t>
    </dgm:pt>
    <dgm:pt modelId="{B0FFC90E-A31B-46C3-AA43-912875DCD65B}">
      <dgm:prSet phldrT="[Text]"/>
      <dgm:spPr/>
      <dgm:t>
        <a:bodyPr/>
        <a:lstStyle/>
        <a:p>
          <a:r>
            <a:rPr lang="en-CA" b="1" dirty="0" smtClean="0"/>
            <a:t>Multiple Linear Regression</a:t>
          </a:r>
          <a:endParaRPr lang="en-CA" b="1" dirty="0"/>
        </a:p>
      </dgm:t>
    </dgm:pt>
    <dgm:pt modelId="{31DFA662-B89C-4A2D-993E-3E4DF14C2EF3}" type="parTrans" cxnId="{A59C57EB-DB75-467C-8A49-FB36ED0B36AB}">
      <dgm:prSet/>
      <dgm:spPr/>
      <dgm:t>
        <a:bodyPr/>
        <a:lstStyle/>
        <a:p>
          <a:endParaRPr lang="en-CA"/>
        </a:p>
      </dgm:t>
    </dgm:pt>
    <dgm:pt modelId="{F49A4190-9A70-4002-AFD9-60127261B9F3}" type="sibTrans" cxnId="{A59C57EB-DB75-467C-8A49-FB36ED0B36AB}">
      <dgm:prSet/>
      <dgm:spPr/>
      <dgm:t>
        <a:bodyPr/>
        <a:lstStyle/>
        <a:p>
          <a:endParaRPr lang="en-CA"/>
        </a:p>
      </dgm:t>
    </dgm:pt>
    <dgm:pt modelId="{02DB16D6-247C-44D0-8B4E-38D7D150BFF7}">
      <dgm:prSet phldrT="[Text]"/>
      <dgm:spPr/>
      <dgm:t>
        <a:bodyPr/>
        <a:lstStyle/>
        <a:p>
          <a:r>
            <a:rPr lang="en-CA" dirty="0" smtClean="0"/>
            <a:t>Predicting continuous values such as temperature</a:t>
          </a:r>
          <a:endParaRPr lang="en-CA" dirty="0"/>
        </a:p>
      </dgm:t>
    </dgm:pt>
    <dgm:pt modelId="{28F46562-A0FA-4E10-9890-51314E96655B}" type="parTrans" cxnId="{88B75E05-09F8-4283-B4E0-E897038CD149}">
      <dgm:prSet/>
      <dgm:spPr/>
      <dgm:t>
        <a:bodyPr/>
        <a:lstStyle/>
        <a:p>
          <a:endParaRPr lang="en-CA"/>
        </a:p>
      </dgm:t>
    </dgm:pt>
    <dgm:pt modelId="{D645899A-16D2-43EB-AD39-1FFF0B96A4AC}" type="sibTrans" cxnId="{88B75E05-09F8-4283-B4E0-E897038CD149}">
      <dgm:prSet/>
      <dgm:spPr/>
      <dgm:t>
        <a:bodyPr/>
        <a:lstStyle/>
        <a:p>
          <a:endParaRPr lang="en-CA"/>
        </a:p>
      </dgm:t>
    </dgm:pt>
    <dgm:pt modelId="{4CBFEB9B-6884-430F-9331-E9D0572CE6A8}">
      <dgm:prSet phldrT="[Text]"/>
      <dgm:spPr/>
      <dgm:t>
        <a:bodyPr/>
        <a:lstStyle/>
        <a:p>
          <a:r>
            <a:rPr lang="en-CA" dirty="0" smtClean="0"/>
            <a:t>No labelled data </a:t>
          </a:r>
          <a:endParaRPr lang="en-CA" dirty="0"/>
        </a:p>
      </dgm:t>
    </dgm:pt>
    <dgm:pt modelId="{CF9DEF33-B677-4F8D-9959-4F20C95C1DBE}" type="parTrans" cxnId="{2947C56C-31F0-401A-B879-40BCB8AA6A5E}">
      <dgm:prSet/>
      <dgm:spPr/>
      <dgm:t>
        <a:bodyPr/>
        <a:lstStyle/>
        <a:p>
          <a:endParaRPr lang="en-CA"/>
        </a:p>
      </dgm:t>
    </dgm:pt>
    <dgm:pt modelId="{4752875A-B55F-41FD-8AD1-1598701DB060}" type="sibTrans" cxnId="{2947C56C-31F0-401A-B879-40BCB8AA6A5E}">
      <dgm:prSet/>
      <dgm:spPr/>
      <dgm:t>
        <a:bodyPr/>
        <a:lstStyle/>
        <a:p>
          <a:endParaRPr lang="en-CA"/>
        </a:p>
      </dgm:t>
    </dgm:pt>
    <dgm:pt modelId="{8634E637-2D4B-4D41-8F07-9B55584D6208}">
      <dgm:prSet phldrT="[Text]"/>
      <dgm:spPr/>
      <dgm:t>
        <a:bodyPr/>
        <a:lstStyle/>
        <a:p>
          <a:r>
            <a:rPr lang="en-CA" dirty="0" smtClean="0"/>
            <a:t>Finding Patterns in data is  required</a:t>
          </a:r>
          <a:endParaRPr lang="en-CA" dirty="0"/>
        </a:p>
      </dgm:t>
    </dgm:pt>
    <dgm:pt modelId="{58915530-9C08-46B3-8C8A-0F2BC8C0AB4D}" type="parTrans" cxnId="{B95A398F-3AE9-4F18-A8C8-E49E1852C5D0}">
      <dgm:prSet/>
      <dgm:spPr/>
      <dgm:t>
        <a:bodyPr/>
        <a:lstStyle/>
        <a:p>
          <a:endParaRPr lang="en-CA"/>
        </a:p>
      </dgm:t>
    </dgm:pt>
    <dgm:pt modelId="{FF4E6025-90F2-44E0-A609-C196C4C65CF4}" type="sibTrans" cxnId="{B95A398F-3AE9-4F18-A8C8-E49E1852C5D0}">
      <dgm:prSet/>
      <dgm:spPr/>
      <dgm:t>
        <a:bodyPr/>
        <a:lstStyle/>
        <a:p>
          <a:endParaRPr lang="en-CA"/>
        </a:p>
      </dgm:t>
    </dgm:pt>
    <dgm:pt modelId="{39A81B20-A540-4B25-8AD2-B6248AEEFD86}">
      <dgm:prSet phldrT="[Text]"/>
      <dgm:spPr/>
      <dgm:t>
        <a:bodyPr/>
        <a:lstStyle/>
        <a:p>
          <a:r>
            <a:rPr lang="en-CA" dirty="0" smtClean="0"/>
            <a:t>Market segmentation</a:t>
          </a:r>
          <a:endParaRPr lang="en-CA" dirty="0"/>
        </a:p>
      </dgm:t>
    </dgm:pt>
    <dgm:pt modelId="{6E04E4CB-E9F9-4999-8245-6C89EEA601C3}" type="parTrans" cxnId="{EFDD0E38-ACA5-40F1-B2B9-186F27869884}">
      <dgm:prSet/>
      <dgm:spPr/>
      <dgm:t>
        <a:bodyPr/>
        <a:lstStyle/>
        <a:p>
          <a:endParaRPr lang="en-CA"/>
        </a:p>
      </dgm:t>
    </dgm:pt>
    <dgm:pt modelId="{57AAC0F2-45B9-4AAD-A429-B74B8AB20656}" type="sibTrans" cxnId="{EFDD0E38-ACA5-40F1-B2B9-186F27869884}">
      <dgm:prSet/>
      <dgm:spPr/>
      <dgm:t>
        <a:bodyPr/>
        <a:lstStyle/>
        <a:p>
          <a:endParaRPr lang="en-CA"/>
        </a:p>
      </dgm:t>
    </dgm:pt>
    <dgm:pt modelId="{33165655-7CA8-4E2B-AC3D-EB7DFC58181C}" type="pres">
      <dgm:prSet presAssocID="{A9052224-9E23-4611-B118-29566F2DBEE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CD3FAA4A-657B-48B5-B1CE-E1502E306ED1}" type="pres">
      <dgm:prSet presAssocID="{C3B3D49E-FCD3-4FA3-BAD9-B2000B5EEF0C}" presName="composite" presStyleCnt="0"/>
      <dgm:spPr/>
    </dgm:pt>
    <dgm:pt modelId="{2C2138D7-6D46-4C14-BA4D-986CFCC4BC0A}" type="pres">
      <dgm:prSet presAssocID="{C3B3D49E-FCD3-4FA3-BAD9-B2000B5EEF0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724A05D-8F70-4D9C-9A3A-CEC9E18E72F2}" type="pres">
      <dgm:prSet presAssocID="{C3B3D49E-FCD3-4FA3-BAD9-B2000B5EEF0C}" presName="desTx" presStyleLbl="alignAccFollowNode1" presStyleIdx="0" presStyleCnt="3" custLinFactNeighborX="-3028" custLinFactNeighborY="79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B4E246F-A9DD-4BCA-871B-E4E113233200}" type="pres">
      <dgm:prSet presAssocID="{BF0D56EA-14ED-4872-A5AC-BECE57B763B8}" presName="space" presStyleCnt="0"/>
      <dgm:spPr/>
    </dgm:pt>
    <dgm:pt modelId="{CF1A2C48-23BA-4C0C-84F1-7D817CD31C1D}" type="pres">
      <dgm:prSet presAssocID="{197F802A-811E-4601-A084-CAFF80251B83}" presName="composite" presStyleCnt="0"/>
      <dgm:spPr/>
    </dgm:pt>
    <dgm:pt modelId="{EC924514-E0AC-4D54-8238-63AD0F43A282}" type="pres">
      <dgm:prSet presAssocID="{197F802A-811E-4601-A084-CAFF80251B8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5C9ACA0-D664-4CA2-9F7B-226A591B0FD6}" type="pres">
      <dgm:prSet presAssocID="{197F802A-811E-4601-A084-CAFF80251B83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B9FC0F4-BC3D-4BE1-8F43-CF4E42EBF224}" type="pres">
      <dgm:prSet presAssocID="{F3714B18-A43E-4425-BBEE-650F974AE160}" presName="space" presStyleCnt="0"/>
      <dgm:spPr/>
    </dgm:pt>
    <dgm:pt modelId="{5541C41F-0FAC-4812-A51A-DB379359C033}" type="pres">
      <dgm:prSet presAssocID="{84F06AAE-5604-4C41-9486-FE764FFB4383}" presName="composite" presStyleCnt="0"/>
      <dgm:spPr/>
    </dgm:pt>
    <dgm:pt modelId="{35D06FD8-46A8-4A84-BC48-8C68B08AF87C}" type="pres">
      <dgm:prSet presAssocID="{84F06AAE-5604-4C41-9486-FE764FFB438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882CB48-4493-4BF7-9BDB-575F722CB289}" type="pres">
      <dgm:prSet presAssocID="{84F06AAE-5604-4C41-9486-FE764FFB4383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034F1BC2-88BD-4951-90BD-9F965C1F1A75}" type="presOf" srcId="{9524F460-BC02-42FE-B577-FDB10BECAF0C}" destId="{0724A05D-8F70-4D9C-9A3A-CEC9E18E72F2}" srcOrd="0" destOrd="4" presId="urn:microsoft.com/office/officeart/2005/8/layout/hList1"/>
    <dgm:cxn modelId="{61D7E953-286E-4AC6-BD93-2104702F588C}" type="presOf" srcId="{A9052224-9E23-4611-B118-29566F2DBEEB}" destId="{33165655-7CA8-4E2B-AC3D-EB7DFC58181C}" srcOrd="0" destOrd="0" presId="urn:microsoft.com/office/officeart/2005/8/layout/hList1"/>
    <dgm:cxn modelId="{460A9EC1-04F8-4579-837F-7279731C7F6A}" srcId="{C3B3D49E-FCD3-4FA3-BAD9-B2000B5EEF0C}" destId="{7A44B455-9528-4719-B02C-E242F9FAC8DA}" srcOrd="5" destOrd="0" parTransId="{ADA6403F-8B92-4866-8F58-16ED1C2E9F0E}" sibTransId="{76D10ED2-BC5F-48F2-899E-CC589CB2809D}"/>
    <dgm:cxn modelId="{79AA9347-9987-4390-BBC8-3DF2F08501D0}" srcId="{197F802A-811E-4601-A084-CAFF80251B83}" destId="{81E9AD19-E2A9-4E79-BEDD-C78C7EECF4FC}" srcOrd="3" destOrd="0" parTransId="{FD8EE7A2-33B4-4EEC-A2B8-8AC0B391FDEA}" sibTransId="{80C0D136-B351-4842-AD6C-B9869DADBA03}"/>
    <dgm:cxn modelId="{A28C20CF-FFFB-4066-BEFE-F99E5766C484}" srcId="{A9052224-9E23-4611-B118-29566F2DBEEB}" destId="{197F802A-811E-4601-A084-CAFF80251B83}" srcOrd="1" destOrd="0" parTransId="{FCA842B3-5C93-4704-966A-E82466F3580A}" sibTransId="{F3714B18-A43E-4425-BBEE-650F974AE160}"/>
    <dgm:cxn modelId="{F7083D8C-F344-4AC2-9991-1F464505B4A5}" type="presOf" srcId="{197F802A-811E-4601-A084-CAFF80251B83}" destId="{EC924514-E0AC-4D54-8238-63AD0F43A282}" srcOrd="0" destOrd="0" presId="urn:microsoft.com/office/officeart/2005/8/layout/hList1"/>
    <dgm:cxn modelId="{A59C57EB-DB75-467C-8A49-FB36ED0B36AB}" srcId="{197F802A-811E-4601-A084-CAFF80251B83}" destId="{B0FFC90E-A31B-46C3-AA43-912875DCD65B}" srcOrd="2" destOrd="0" parTransId="{31DFA662-B89C-4A2D-993E-3E4DF14C2EF3}" sibTransId="{F49A4190-9A70-4002-AFD9-60127261B9F3}"/>
    <dgm:cxn modelId="{AAF87536-16E4-4768-BC08-E2375F98B02C}" type="presOf" srcId="{BE02E92F-1E31-4634-BF27-28208C34F2FE}" destId="{0724A05D-8F70-4D9C-9A3A-CEC9E18E72F2}" srcOrd="0" destOrd="2" presId="urn:microsoft.com/office/officeart/2005/8/layout/hList1"/>
    <dgm:cxn modelId="{AA8DFE6F-4AC1-42C9-9406-47729415F2D1}" type="presOf" srcId="{4C04C171-A962-4D50-A2CC-C034FBB5CC8A}" destId="{A5C9ACA0-D664-4CA2-9F7B-226A591B0FD6}" srcOrd="0" destOrd="1" presId="urn:microsoft.com/office/officeart/2005/8/layout/hList1"/>
    <dgm:cxn modelId="{8B1ED50B-6AF2-44DC-9E6C-97F3A81017D0}" type="presOf" srcId="{784E8391-F139-4B5F-BD11-8640B3311248}" destId="{0724A05D-8F70-4D9C-9A3A-CEC9E18E72F2}" srcOrd="0" destOrd="3" presId="urn:microsoft.com/office/officeart/2005/8/layout/hList1"/>
    <dgm:cxn modelId="{2947C56C-31F0-401A-B879-40BCB8AA6A5E}" srcId="{84F06AAE-5604-4C41-9486-FE764FFB4383}" destId="{4CBFEB9B-6884-430F-9331-E9D0572CE6A8}" srcOrd="0" destOrd="0" parTransId="{CF9DEF33-B677-4F8D-9959-4F20C95C1DBE}" sibTransId="{4752875A-B55F-41FD-8AD1-1598701DB060}"/>
    <dgm:cxn modelId="{643E9D6B-C3F3-4E90-9549-D418FC55F54D}" type="presOf" srcId="{34F8C370-79A9-41AF-B23E-0E58238C016C}" destId="{C882CB48-4493-4BF7-9BDB-575F722CB289}" srcOrd="0" destOrd="3" presId="urn:microsoft.com/office/officeart/2005/8/layout/hList1"/>
    <dgm:cxn modelId="{1DB889DA-160B-4359-87ED-6DBAD417990A}" srcId="{A9052224-9E23-4611-B118-29566F2DBEEB}" destId="{84F06AAE-5604-4C41-9486-FE764FFB4383}" srcOrd="2" destOrd="0" parTransId="{02AE9C9B-DB6F-46A2-95B2-466376F8F04F}" sibTransId="{13A1CECE-C056-44C3-BB1A-2F7C1658A963}"/>
    <dgm:cxn modelId="{A7837D31-491E-43EB-8FEA-4901AD444A2F}" srcId="{C3B3D49E-FCD3-4FA3-BAD9-B2000B5EEF0C}" destId="{BC259443-00A5-49B7-8AC0-6B4C17E7467F}" srcOrd="1" destOrd="0" parTransId="{0AF08AB0-8911-4D94-A6D9-3F7F04A1A8D6}" sibTransId="{559387B6-5B2A-4E19-929A-17C288321CFF}"/>
    <dgm:cxn modelId="{69994AB5-9638-440F-BD83-C160C7594D35}" type="presOf" srcId="{BC259443-00A5-49B7-8AC0-6B4C17E7467F}" destId="{0724A05D-8F70-4D9C-9A3A-CEC9E18E72F2}" srcOrd="0" destOrd="1" presId="urn:microsoft.com/office/officeart/2005/8/layout/hList1"/>
    <dgm:cxn modelId="{88B75E05-09F8-4283-B4E0-E897038CD149}" srcId="{197F802A-811E-4601-A084-CAFF80251B83}" destId="{02DB16D6-247C-44D0-8B4E-38D7D150BFF7}" srcOrd="0" destOrd="0" parTransId="{28F46562-A0FA-4E10-9890-51314E96655B}" sibTransId="{D645899A-16D2-43EB-AD39-1FFF0B96A4AC}"/>
    <dgm:cxn modelId="{AF3EC819-591D-4FDA-BA7B-0943063EC14C}" type="presOf" srcId="{81E9AD19-E2A9-4E79-BEDD-C78C7EECF4FC}" destId="{A5C9ACA0-D664-4CA2-9F7B-226A591B0FD6}" srcOrd="0" destOrd="3" presId="urn:microsoft.com/office/officeart/2005/8/layout/hList1"/>
    <dgm:cxn modelId="{6B02A47C-5A38-4CAA-A878-DF48FABBD8B5}" type="presOf" srcId="{39A81B20-A540-4B25-8AD2-B6248AEEFD86}" destId="{C882CB48-4493-4BF7-9BDB-575F722CB289}" srcOrd="0" destOrd="2" presId="urn:microsoft.com/office/officeart/2005/8/layout/hList1"/>
    <dgm:cxn modelId="{F0278145-E856-4C71-B4C7-87B17005D2CB}" type="presOf" srcId="{DCEA9D0D-3750-4B1A-A7C4-70BE1E7F1452}" destId="{0724A05D-8F70-4D9C-9A3A-CEC9E18E72F2}" srcOrd="0" destOrd="0" presId="urn:microsoft.com/office/officeart/2005/8/layout/hList1"/>
    <dgm:cxn modelId="{23094061-7FFA-447F-A3C0-16EEF772C4B1}" srcId="{197F802A-811E-4601-A084-CAFF80251B83}" destId="{4C04C171-A962-4D50-A2CC-C034FBB5CC8A}" srcOrd="1" destOrd="0" parTransId="{9936713A-2E68-4EEF-B3CB-657EACE380D0}" sibTransId="{697836CF-F51B-45FC-B9F3-656EE39EEC15}"/>
    <dgm:cxn modelId="{B95A398F-3AE9-4F18-A8C8-E49E1852C5D0}" srcId="{84F06AAE-5604-4C41-9486-FE764FFB4383}" destId="{8634E637-2D4B-4D41-8F07-9B55584D6208}" srcOrd="1" destOrd="0" parTransId="{58915530-9C08-46B3-8C8A-0F2BC8C0AB4D}" sibTransId="{FF4E6025-90F2-44E0-A609-C196C4C65CF4}"/>
    <dgm:cxn modelId="{E01DA085-2078-41B0-8979-A0E7BFDC6E32}" type="presOf" srcId="{4CBFEB9B-6884-430F-9331-E9D0572CE6A8}" destId="{C882CB48-4493-4BF7-9BDB-575F722CB289}" srcOrd="0" destOrd="0" presId="urn:microsoft.com/office/officeart/2005/8/layout/hList1"/>
    <dgm:cxn modelId="{EBEA821F-682F-42B9-A11D-95CE985FC0DC}" type="presOf" srcId="{84F06AAE-5604-4C41-9486-FE764FFB4383}" destId="{35D06FD8-46A8-4A84-BC48-8C68B08AF87C}" srcOrd="0" destOrd="0" presId="urn:microsoft.com/office/officeart/2005/8/layout/hList1"/>
    <dgm:cxn modelId="{21B390A8-C87B-4D1A-A736-E2424FD1E0CF}" srcId="{C3B3D49E-FCD3-4FA3-BAD9-B2000B5EEF0C}" destId="{784E8391-F139-4B5F-BD11-8640B3311248}" srcOrd="3" destOrd="0" parTransId="{62E0AACE-6999-4BD9-AA95-80E1B9D275D8}" sibTransId="{B9CB82F4-43D9-4396-AF1A-21A60BD17A87}"/>
    <dgm:cxn modelId="{EFDD0E38-ACA5-40F1-B2B9-186F27869884}" srcId="{84F06AAE-5604-4C41-9486-FE764FFB4383}" destId="{39A81B20-A540-4B25-8AD2-B6248AEEFD86}" srcOrd="2" destOrd="0" parTransId="{6E04E4CB-E9F9-4999-8245-6C89EEA601C3}" sibTransId="{57AAC0F2-45B9-4AAD-A429-B74B8AB20656}"/>
    <dgm:cxn modelId="{73376D31-03ED-4F0A-921C-B4531B55A176}" type="presOf" srcId="{C3B3D49E-FCD3-4FA3-BAD9-B2000B5EEF0C}" destId="{2C2138D7-6D46-4C14-BA4D-986CFCC4BC0A}" srcOrd="0" destOrd="0" presId="urn:microsoft.com/office/officeart/2005/8/layout/hList1"/>
    <dgm:cxn modelId="{2167C542-FE68-42E1-8511-CB03832031F6}" type="presOf" srcId="{8634E637-2D4B-4D41-8F07-9B55584D6208}" destId="{C882CB48-4493-4BF7-9BDB-575F722CB289}" srcOrd="0" destOrd="1" presId="urn:microsoft.com/office/officeart/2005/8/layout/hList1"/>
    <dgm:cxn modelId="{A5DFEF52-4DFB-49F0-BE5A-59AE6E5A46D0}" type="presOf" srcId="{02DB16D6-247C-44D0-8B4E-38D7D150BFF7}" destId="{A5C9ACA0-D664-4CA2-9F7B-226A591B0FD6}" srcOrd="0" destOrd="0" presId="urn:microsoft.com/office/officeart/2005/8/layout/hList1"/>
    <dgm:cxn modelId="{B328324C-31B6-4872-8CF5-1FB8DED59D9F}" srcId="{C3B3D49E-FCD3-4FA3-BAD9-B2000B5EEF0C}" destId="{DCEA9D0D-3750-4B1A-A7C4-70BE1E7F1452}" srcOrd="0" destOrd="0" parTransId="{83DA8203-8217-4AD6-BCBB-A6DB13A06FB4}" sibTransId="{0B5BFB2D-529D-46EC-9504-5AB6950654C3}"/>
    <dgm:cxn modelId="{EC603C1D-C05A-4F6F-AB33-B658AC5E8F01}" srcId="{A9052224-9E23-4611-B118-29566F2DBEEB}" destId="{C3B3D49E-FCD3-4FA3-BAD9-B2000B5EEF0C}" srcOrd="0" destOrd="0" parTransId="{E1A53AA2-4443-4DFA-8E41-1B1FC75A6C21}" sibTransId="{BF0D56EA-14ED-4872-A5AC-BECE57B763B8}"/>
    <dgm:cxn modelId="{184B84C3-2CF9-4488-BB79-6DB6F1B2509E}" type="presOf" srcId="{B0FFC90E-A31B-46C3-AA43-912875DCD65B}" destId="{A5C9ACA0-D664-4CA2-9F7B-226A591B0FD6}" srcOrd="0" destOrd="2" presId="urn:microsoft.com/office/officeart/2005/8/layout/hList1"/>
    <dgm:cxn modelId="{D05C8B6D-A9D2-4D47-AA50-3A6792F42DF4}" srcId="{C3B3D49E-FCD3-4FA3-BAD9-B2000B5EEF0C}" destId="{9524F460-BC02-42FE-B577-FDB10BECAF0C}" srcOrd="4" destOrd="0" parTransId="{CC893C12-7B84-424C-879F-CB9468E180D3}" sibTransId="{5A035F67-8AFD-492F-9C6D-20230C96B845}"/>
    <dgm:cxn modelId="{C8E765E7-32D6-40DB-8920-AD7068B5BFED}" srcId="{C3B3D49E-FCD3-4FA3-BAD9-B2000B5EEF0C}" destId="{BE02E92F-1E31-4634-BF27-28208C34F2FE}" srcOrd="2" destOrd="0" parTransId="{D28817B2-10D2-47A0-B327-CA8A8A2609E2}" sibTransId="{A21C423D-EA83-44A5-A2F8-38BB3409E2FD}"/>
    <dgm:cxn modelId="{197D9B5E-CBC9-4CAA-947A-0BA4B134F098}" srcId="{84F06AAE-5604-4C41-9486-FE764FFB4383}" destId="{34F8C370-79A9-41AF-B23E-0E58238C016C}" srcOrd="3" destOrd="0" parTransId="{8D6A76F7-CBA7-49F8-8AB3-683C870C63ED}" sibTransId="{0A188351-1D00-49A9-864B-FC387557F898}"/>
    <dgm:cxn modelId="{06DC365C-457B-4B6A-8456-2DA49E5EA842}" type="presOf" srcId="{7A44B455-9528-4719-B02C-E242F9FAC8DA}" destId="{0724A05D-8F70-4D9C-9A3A-CEC9E18E72F2}" srcOrd="0" destOrd="5" presId="urn:microsoft.com/office/officeart/2005/8/layout/hList1"/>
    <dgm:cxn modelId="{91563B9E-7CB4-47C8-B0E1-02030911E662}" type="presParOf" srcId="{33165655-7CA8-4E2B-AC3D-EB7DFC58181C}" destId="{CD3FAA4A-657B-48B5-B1CE-E1502E306ED1}" srcOrd="0" destOrd="0" presId="urn:microsoft.com/office/officeart/2005/8/layout/hList1"/>
    <dgm:cxn modelId="{B65A760A-73A4-4855-9399-C5ACAD67CA3B}" type="presParOf" srcId="{CD3FAA4A-657B-48B5-B1CE-E1502E306ED1}" destId="{2C2138D7-6D46-4C14-BA4D-986CFCC4BC0A}" srcOrd="0" destOrd="0" presId="urn:microsoft.com/office/officeart/2005/8/layout/hList1"/>
    <dgm:cxn modelId="{55B3C141-BBA5-4A96-8EA3-A85AA45B986E}" type="presParOf" srcId="{CD3FAA4A-657B-48B5-B1CE-E1502E306ED1}" destId="{0724A05D-8F70-4D9C-9A3A-CEC9E18E72F2}" srcOrd="1" destOrd="0" presId="urn:microsoft.com/office/officeart/2005/8/layout/hList1"/>
    <dgm:cxn modelId="{0D9378C9-41D6-4A6B-85A5-6C78764F9198}" type="presParOf" srcId="{33165655-7CA8-4E2B-AC3D-EB7DFC58181C}" destId="{8B4E246F-A9DD-4BCA-871B-E4E113233200}" srcOrd="1" destOrd="0" presId="urn:microsoft.com/office/officeart/2005/8/layout/hList1"/>
    <dgm:cxn modelId="{D27ABB3F-EC13-4B11-885B-5D26634C1954}" type="presParOf" srcId="{33165655-7CA8-4E2B-AC3D-EB7DFC58181C}" destId="{CF1A2C48-23BA-4C0C-84F1-7D817CD31C1D}" srcOrd="2" destOrd="0" presId="urn:microsoft.com/office/officeart/2005/8/layout/hList1"/>
    <dgm:cxn modelId="{4B12E18C-6448-49C1-9A44-153D353F677C}" type="presParOf" srcId="{CF1A2C48-23BA-4C0C-84F1-7D817CD31C1D}" destId="{EC924514-E0AC-4D54-8238-63AD0F43A282}" srcOrd="0" destOrd="0" presId="urn:microsoft.com/office/officeart/2005/8/layout/hList1"/>
    <dgm:cxn modelId="{F14B3896-8CAE-48BB-B1AE-74B3AADDA169}" type="presParOf" srcId="{CF1A2C48-23BA-4C0C-84F1-7D817CD31C1D}" destId="{A5C9ACA0-D664-4CA2-9F7B-226A591B0FD6}" srcOrd="1" destOrd="0" presId="urn:microsoft.com/office/officeart/2005/8/layout/hList1"/>
    <dgm:cxn modelId="{13A2DC4A-2EBE-454E-A676-278FB76232EA}" type="presParOf" srcId="{33165655-7CA8-4E2B-AC3D-EB7DFC58181C}" destId="{FB9FC0F4-BC3D-4BE1-8F43-CF4E42EBF224}" srcOrd="3" destOrd="0" presId="urn:microsoft.com/office/officeart/2005/8/layout/hList1"/>
    <dgm:cxn modelId="{231DC4C9-749A-49C7-A535-FA1C77466E12}" type="presParOf" srcId="{33165655-7CA8-4E2B-AC3D-EB7DFC58181C}" destId="{5541C41F-0FAC-4812-A51A-DB379359C033}" srcOrd="4" destOrd="0" presId="urn:microsoft.com/office/officeart/2005/8/layout/hList1"/>
    <dgm:cxn modelId="{3E693F84-8463-4BAF-9C47-73E9D841322F}" type="presParOf" srcId="{5541C41F-0FAC-4812-A51A-DB379359C033}" destId="{35D06FD8-46A8-4A84-BC48-8C68B08AF87C}" srcOrd="0" destOrd="0" presId="urn:microsoft.com/office/officeart/2005/8/layout/hList1"/>
    <dgm:cxn modelId="{87780DF7-2FC6-43DD-86F1-81B7E4CE418C}" type="presParOf" srcId="{5541C41F-0FAC-4812-A51A-DB379359C033}" destId="{C882CB48-4493-4BF7-9BDB-575F722CB28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323E4-4C37-46E4-A601-52A2C3C240C4}">
      <dsp:nvSpPr>
        <dsp:cNvPr id="0" name=""/>
        <dsp:cNvSpPr/>
      </dsp:nvSpPr>
      <dsp:spPr>
        <a:xfrm>
          <a:off x="1320531" y="0"/>
          <a:ext cx="3292973" cy="329297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b="1" kern="1200" dirty="0" smtClean="0"/>
            <a:t>Artificial Intelligence </a:t>
          </a:r>
          <a:endParaRPr lang="en-CA" sz="1400" b="1" kern="1200" dirty="0"/>
        </a:p>
      </dsp:txBody>
      <dsp:txXfrm>
        <a:off x="2391570" y="164648"/>
        <a:ext cx="1150894" cy="493945"/>
      </dsp:txXfrm>
    </dsp:sp>
    <dsp:sp modelId="{818A5729-2D2C-4EDE-A832-D57B8DF17880}">
      <dsp:nvSpPr>
        <dsp:cNvPr id="0" name=""/>
        <dsp:cNvSpPr/>
      </dsp:nvSpPr>
      <dsp:spPr>
        <a:xfrm>
          <a:off x="1732153" y="823243"/>
          <a:ext cx="2469729" cy="2469729"/>
        </a:xfrm>
        <a:prstGeom prst="ellips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b="1" kern="1200" dirty="0" smtClean="0"/>
            <a:t>Machine Learning</a:t>
          </a:r>
          <a:endParaRPr lang="en-CA" sz="1400" b="1" kern="1200" dirty="0"/>
        </a:p>
      </dsp:txBody>
      <dsp:txXfrm>
        <a:off x="2391570" y="977601"/>
        <a:ext cx="1150894" cy="463074"/>
      </dsp:txXfrm>
    </dsp:sp>
    <dsp:sp modelId="{5AE4C8BC-097D-482A-ADA1-27367542F39A}">
      <dsp:nvSpPr>
        <dsp:cNvPr id="0" name=""/>
        <dsp:cNvSpPr/>
      </dsp:nvSpPr>
      <dsp:spPr>
        <a:xfrm>
          <a:off x="2143774" y="1646486"/>
          <a:ext cx="1646486" cy="1646486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b="1" kern="1200" dirty="0" smtClean="0"/>
            <a:t>Deep Learning</a:t>
          </a:r>
          <a:endParaRPr lang="en-CA" sz="1400" b="1" kern="1200" dirty="0"/>
        </a:p>
      </dsp:txBody>
      <dsp:txXfrm>
        <a:off x="2384897" y="2058108"/>
        <a:ext cx="1164241" cy="8232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2138D7-6D46-4C14-BA4D-986CFCC4BC0A}">
      <dsp:nvSpPr>
        <dsp:cNvPr id="0" name=""/>
        <dsp:cNvSpPr/>
      </dsp:nvSpPr>
      <dsp:spPr>
        <a:xfrm>
          <a:off x="2671" y="113065"/>
          <a:ext cx="2604432" cy="720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  <a:sp3d extrusionH="28000" prstMaterial="matte"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500" kern="1200" dirty="0" smtClean="0"/>
            <a:t>Classification</a:t>
          </a:r>
          <a:endParaRPr lang="en-CA" sz="2500" kern="1200" dirty="0"/>
        </a:p>
      </dsp:txBody>
      <dsp:txXfrm>
        <a:off x="2671" y="113065"/>
        <a:ext cx="2604432" cy="720000"/>
      </dsp:txXfrm>
    </dsp:sp>
    <dsp:sp modelId="{0724A05D-8F70-4D9C-9A3A-CEC9E18E72F2}">
      <dsp:nvSpPr>
        <dsp:cNvPr id="0" name=""/>
        <dsp:cNvSpPr/>
      </dsp:nvSpPr>
      <dsp:spPr>
        <a:xfrm>
          <a:off x="0" y="865757"/>
          <a:ext cx="2604432" cy="41175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kern="1200" dirty="0" smtClean="0"/>
            <a:t>Discrete outputs 0,1</a:t>
          </a:r>
          <a:endParaRPr lang="en-CA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Support Vector Machines </a:t>
          </a:r>
          <a:endParaRPr lang="en-CA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Naïve Bayes</a:t>
          </a:r>
          <a:endParaRPr lang="en-CA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Random forest</a:t>
          </a:r>
          <a:endParaRPr lang="en-CA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K Nearest Neighbours</a:t>
          </a:r>
          <a:endParaRPr lang="en-CA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Logistic regression</a:t>
          </a:r>
          <a:endParaRPr lang="en-CA" sz="2500" b="1" kern="1200" dirty="0"/>
        </a:p>
      </dsp:txBody>
      <dsp:txXfrm>
        <a:off x="0" y="865757"/>
        <a:ext cx="2604432" cy="4117500"/>
      </dsp:txXfrm>
    </dsp:sp>
    <dsp:sp modelId="{EC924514-E0AC-4D54-8238-63AD0F43A282}">
      <dsp:nvSpPr>
        <dsp:cNvPr id="0" name=""/>
        <dsp:cNvSpPr/>
      </dsp:nvSpPr>
      <dsp:spPr>
        <a:xfrm>
          <a:off x="2971724" y="113065"/>
          <a:ext cx="2604432" cy="720000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  <a:sp3d extrusionH="28000" prstMaterial="matte"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500" kern="1200" dirty="0" smtClean="0"/>
            <a:t>Regression</a:t>
          </a:r>
          <a:endParaRPr lang="en-CA" sz="2500" kern="1200" dirty="0"/>
        </a:p>
      </dsp:txBody>
      <dsp:txXfrm>
        <a:off x="2971724" y="113065"/>
        <a:ext cx="2604432" cy="720000"/>
      </dsp:txXfrm>
    </dsp:sp>
    <dsp:sp modelId="{A5C9ACA0-D664-4CA2-9F7B-226A591B0FD6}">
      <dsp:nvSpPr>
        <dsp:cNvPr id="0" name=""/>
        <dsp:cNvSpPr/>
      </dsp:nvSpPr>
      <dsp:spPr>
        <a:xfrm>
          <a:off x="2971724" y="833065"/>
          <a:ext cx="2604432" cy="4117500"/>
        </a:xfrm>
        <a:prstGeom prst="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kern="1200" dirty="0" smtClean="0"/>
            <a:t>Predicting continuous values such as temperature</a:t>
          </a:r>
          <a:endParaRPr lang="en-CA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Simple Linear Regression </a:t>
          </a:r>
          <a:endParaRPr lang="en-CA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Multiple Linear Regression</a:t>
          </a:r>
          <a:endParaRPr lang="en-CA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Polynomial Regression </a:t>
          </a:r>
          <a:endParaRPr lang="en-CA" sz="2500" b="1" kern="1200" dirty="0"/>
        </a:p>
      </dsp:txBody>
      <dsp:txXfrm>
        <a:off x="2971724" y="833065"/>
        <a:ext cx="2604432" cy="4117500"/>
      </dsp:txXfrm>
    </dsp:sp>
    <dsp:sp modelId="{35D06FD8-46A8-4A84-BC48-8C68B08AF87C}">
      <dsp:nvSpPr>
        <dsp:cNvPr id="0" name=""/>
        <dsp:cNvSpPr/>
      </dsp:nvSpPr>
      <dsp:spPr>
        <a:xfrm>
          <a:off x="5940777" y="113065"/>
          <a:ext cx="2604432" cy="720000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  <a:sp3d extrusionH="28000" prstMaterial="matte"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500" kern="1200" dirty="0" smtClean="0"/>
            <a:t>Clustering</a:t>
          </a:r>
          <a:endParaRPr lang="en-CA" sz="2500" kern="1200" dirty="0"/>
        </a:p>
      </dsp:txBody>
      <dsp:txXfrm>
        <a:off x="5940777" y="113065"/>
        <a:ext cx="2604432" cy="720000"/>
      </dsp:txXfrm>
    </dsp:sp>
    <dsp:sp modelId="{C882CB48-4493-4BF7-9BDB-575F722CB289}">
      <dsp:nvSpPr>
        <dsp:cNvPr id="0" name=""/>
        <dsp:cNvSpPr/>
      </dsp:nvSpPr>
      <dsp:spPr>
        <a:xfrm>
          <a:off x="5940777" y="833065"/>
          <a:ext cx="2604432" cy="4117500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kern="1200" dirty="0" smtClean="0"/>
            <a:t>No labelled data </a:t>
          </a:r>
          <a:endParaRPr lang="en-CA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kern="1200" dirty="0" smtClean="0"/>
            <a:t>Finding Patterns in data is  required</a:t>
          </a:r>
          <a:endParaRPr lang="en-CA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kern="1200" dirty="0" smtClean="0"/>
            <a:t>Market segmentation</a:t>
          </a:r>
          <a:endParaRPr lang="en-CA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K-Means Clustering</a:t>
          </a:r>
          <a:endParaRPr lang="en-CA" sz="2500" b="1" kern="1200" dirty="0"/>
        </a:p>
      </dsp:txBody>
      <dsp:txXfrm>
        <a:off x="5940777" y="833065"/>
        <a:ext cx="2604432" cy="411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227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650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86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619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4993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962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5574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6667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jpeg"/><Relationship Id="rId4" Type="http://schemas.openxmlformats.org/officeDocument/2006/relationships/image" Target="../media/image1.jpeg"/><Relationship Id="rId9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73" y="1613980"/>
            <a:ext cx="10820400" cy="4525963"/>
          </a:xfrm>
        </p:spPr>
        <p:txBody>
          <a:bodyPr>
            <a:normAutofit/>
          </a:bodyPr>
          <a:lstStyle/>
          <a:p>
            <a:r>
              <a:rPr lang="en-CA" sz="2000" dirty="0" smtClean="0"/>
              <a:t>Artificial Intelligence/Machine learning does not only mean robots or Sci-Fi movies!</a:t>
            </a:r>
          </a:p>
          <a:p>
            <a:r>
              <a:rPr lang="en-CA" sz="2000" dirty="0" smtClean="0"/>
              <a:t>Machine learning applications are everywhere!</a:t>
            </a:r>
          </a:p>
          <a:p>
            <a:r>
              <a:rPr lang="en-CA" sz="2000" dirty="0" smtClean="0"/>
              <a:t>Google search engine, amazon recommender systems, Facebook facial recognition (tagging), Siri</a:t>
            </a:r>
          </a:p>
          <a:p>
            <a:pPr marL="0" indent="0">
              <a:buNone/>
            </a:pPr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69209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 AND ARTIFICIAL INTELLIGENCE: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INTRODUCTION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2050" name="Picture 2" descr="Image result for machine lear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046" y="2939543"/>
            <a:ext cx="4419600" cy="353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face recognit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971" y="2944467"/>
            <a:ext cx="1597241" cy="133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google search engi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520" y="4345441"/>
            <a:ext cx="1756917" cy="104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amaz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437" y="4670281"/>
            <a:ext cx="1948389" cy="58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siri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9" r="18701"/>
          <a:stretch/>
        </p:blipFill>
        <p:spPr bwMode="auto">
          <a:xfrm>
            <a:off x="8811234" y="2926843"/>
            <a:ext cx="1664592" cy="133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spam email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393" y="5524295"/>
            <a:ext cx="1606472" cy="106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self driving car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101" y="5386781"/>
            <a:ext cx="1830725" cy="122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715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20962"/>
            <a:ext cx="11035368" cy="4525963"/>
          </a:xfrm>
        </p:spPr>
        <p:txBody>
          <a:bodyPr>
            <a:normAutofit/>
          </a:bodyPr>
          <a:lstStyle/>
          <a:p>
            <a:r>
              <a:rPr lang="en-CA" sz="2000" dirty="0"/>
              <a:t>Machine learning is </a:t>
            </a:r>
            <a:r>
              <a:rPr lang="en-CA" sz="2000" dirty="0" smtClean="0"/>
              <a:t>the study of algorithms that teach </a:t>
            </a:r>
            <a:r>
              <a:rPr lang="en-CA" sz="2000" dirty="0"/>
              <a:t>computers to </a:t>
            </a:r>
            <a:r>
              <a:rPr lang="en-CA" sz="2000" dirty="0" smtClean="0"/>
              <a:t>learn from experience.</a:t>
            </a:r>
          </a:p>
          <a:p>
            <a:r>
              <a:rPr lang="en-CA" sz="2000" dirty="0" smtClean="0"/>
              <a:t>Through experience (more training data), computers can continuously improve their performance.</a:t>
            </a:r>
          </a:p>
          <a:p>
            <a:pPr marL="0" indent="0">
              <a:buNone/>
            </a:pPr>
            <a:r>
              <a:rPr lang="en-CA" sz="2000" dirty="0" smtClean="0"/>
              <a:t> </a:t>
            </a:r>
          </a:p>
          <a:p>
            <a:endParaRPr lang="en-CA" sz="2000" dirty="0" smtClean="0"/>
          </a:p>
          <a:p>
            <a:endParaRPr lang="en-CA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69209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 AND ARTIFICIAL INTELLIGENCE: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PROCESS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57600" y="28489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pSp>
        <p:nvGrpSpPr>
          <p:cNvPr id="6" name="Group 5"/>
          <p:cNvGrpSpPr/>
          <p:nvPr/>
        </p:nvGrpSpPr>
        <p:grpSpPr>
          <a:xfrm>
            <a:off x="2560370" y="3115059"/>
            <a:ext cx="2027544" cy="2023190"/>
            <a:chOff x="1437462" y="2610442"/>
            <a:chExt cx="1834854" cy="1830914"/>
          </a:xfrm>
        </p:grpSpPr>
        <p:sp>
          <p:nvSpPr>
            <p:cNvPr id="8" name="Freeform 84"/>
            <p:cNvSpPr>
              <a:spLocks/>
            </p:cNvSpPr>
            <p:nvPr/>
          </p:nvSpPr>
          <p:spPr bwMode="auto">
            <a:xfrm>
              <a:off x="1437462" y="2610442"/>
              <a:ext cx="1834854" cy="1830914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rgbClr val="016AA3"/>
            </a:solidFill>
            <a:ln>
              <a:noFill/>
            </a:ln>
            <a:effectLst>
              <a:outerShdw blurRad="50800" dist="25400" dir="10800000" algn="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87"/>
            <p:cNvSpPr>
              <a:spLocks noChangeArrowheads="1"/>
            </p:cNvSpPr>
            <p:nvPr/>
          </p:nvSpPr>
          <p:spPr bwMode="auto">
            <a:xfrm>
              <a:off x="1710450" y="2882255"/>
              <a:ext cx="1288877" cy="1287287"/>
            </a:xfrm>
            <a:prstGeom prst="ellipse">
              <a:avLst/>
            </a:prstGeom>
            <a:solidFill>
              <a:srgbClr val="015685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87"/>
            <p:cNvSpPr>
              <a:spLocks noChangeArrowheads="1"/>
            </p:cNvSpPr>
            <p:nvPr/>
          </p:nvSpPr>
          <p:spPr bwMode="auto">
            <a:xfrm>
              <a:off x="1822295" y="2993961"/>
              <a:ext cx="1065187" cy="10638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Arc 10"/>
          <p:cNvSpPr>
            <a:spLocks noChangeArrowheads="1"/>
          </p:cNvSpPr>
          <p:nvPr/>
        </p:nvSpPr>
        <p:spPr bwMode="auto">
          <a:xfrm>
            <a:off x="2312586" y="2866655"/>
            <a:ext cx="2523113" cy="2520000"/>
          </a:xfrm>
          <a:prstGeom prst="arc">
            <a:avLst>
              <a:gd name="adj1" fmla="val 13742682"/>
              <a:gd name="adj2" fmla="val 18423165"/>
            </a:avLst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999395" y="3115060"/>
            <a:ext cx="2027545" cy="2023190"/>
            <a:chOff x="1437463" y="2610443"/>
            <a:chExt cx="1834855" cy="1830914"/>
          </a:xfrm>
        </p:grpSpPr>
        <p:sp>
          <p:nvSpPr>
            <p:cNvPr id="13" name="Freeform 84"/>
            <p:cNvSpPr>
              <a:spLocks/>
            </p:cNvSpPr>
            <p:nvPr/>
          </p:nvSpPr>
          <p:spPr bwMode="auto">
            <a:xfrm>
              <a:off x="1437463" y="2610443"/>
              <a:ext cx="1834855" cy="1830914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rgbClr val="46B688"/>
            </a:solidFill>
            <a:ln>
              <a:noFill/>
            </a:ln>
            <a:effectLst>
              <a:outerShdw blurRad="50800" dist="25400" dir="10800000" algn="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87"/>
            <p:cNvSpPr>
              <a:spLocks noChangeArrowheads="1"/>
            </p:cNvSpPr>
            <p:nvPr/>
          </p:nvSpPr>
          <p:spPr bwMode="auto">
            <a:xfrm>
              <a:off x="1710450" y="2882256"/>
              <a:ext cx="1288877" cy="1287287"/>
            </a:xfrm>
            <a:prstGeom prst="ellipse">
              <a:avLst/>
            </a:prstGeom>
            <a:solidFill>
              <a:srgbClr val="38906C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87"/>
            <p:cNvSpPr>
              <a:spLocks noChangeArrowheads="1"/>
            </p:cNvSpPr>
            <p:nvPr/>
          </p:nvSpPr>
          <p:spPr bwMode="auto">
            <a:xfrm>
              <a:off x="1822295" y="2993961"/>
              <a:ext cx="1065187" cy="10638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38420" y="3115059"/>
            <a:ext cx="2027544" cy="2023190"/>
            <a:chOff x="1437462" y="2610442"/>
            <a:chExt cx="1834854" cy="1830914"/>
          </a:xfrm>
        </p:grpSpPr>
        <p:sp>
          <p:nvSpPr>
            <p:cNvPr id="17" name="Freeform 84"/>
            <p:cNvSpPr>
              <a:spLocks/>
            </p:cNvSpPr>
            <p:nvPr/>
          </p:nvSpPr>
          <p:spPr bwMode="auto">
            <a:xfrm>
              <a:off x="1437462" y="2610442"/>
              <a:ext cx="1834854" cy="1830914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rgbClr val="FEA34F"/>
            </a:solidFill>
            <a:ln>
              <a:noFill/>
            </a:ln>
            <a:effectLst>
              <a:outerShdw blurRad="50800" dist="25400" dir="10800000" algn="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87"/>
            <p:cNvSpPr>
              <a:spLocks noChangeArrowheads="1"/>
            </p:cNvSpPr>
            <p:nvPr/>
          </p:nvSpPr>
          <p:spPr bwMode="auto">
            <a:xfrm>
              <a:off x="1710450" y="2882255"/>
              <a:ext cx="1288877" cy="1287287"/>
            </a:xfrm>
            <a:prstGeom prst="ellipse">
              <a:avLst/>
            </a:prstGeom>
            <a:solidFill>
              <a:srgbClr val="FE8D26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87"/>
            <p:cNvSpPr>
              <a:spLocks noChangeArrowheads="1"/>
            </p:cNvSpPr>
            <p:nvPr/>
          </p:nvSpPr>
          <p:spPr bwMode="auto">
            <a:xfrm>
              <a:off x="1822295" y="2993961"/>
              <a:ext cx="1065187" cy="10638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77445" y="3115059"/>
            <a:ext cx="2027544" cy="2023190"/>
            <a:chOff x="1437462" y="2610442"/>
            <a:chExt cx="1834854" cy="1830914"/>
          </a:xfrm>
        </p:grpSpPr>
        <p:sp>
          <p:nvSpPr>
            <p:cNvPr id="21" name="Freeform 84"/>
            <p:cNvSpPr>
              <a:spLocks/>
            </p:cNvSpPr>
            <p:nvPr/>
          </p:nvSpPr>
          <p:spPr bwMode="auto">
            <a:xfrm>
              <a:off x="1437462" y="2610442"/>
              <a:ext cx="1834854" cy="1830914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ffectLst>
              <a:outerShdw blurRad="50800" dist="25400" dir="10800000" algn="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87"/>
            <p:cNvSpPr>
              <a:spLocks noChangeArrowheads="1"/>
            </p:cNvSpPr>
            <p:nvPr/>
          </p:nvSpPr>
          <p:spPr bwMode="auto">
            <a:xfrm>
              <a:off x="1710450" y="2882255"/>
              <a:ext cx="1288877" cy="1287287"/>
            </a:xfrm>
            <a:prstGeom prst="ellipse">
              <a:avLst/>
            </a:prstGeom>
            <a:solidFill>
              <a:srgbClr val="7C7C7C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87"/>
            <p:cNvSpPr>
              <a:spLocks noChangeArrowheads="1"/>
            </p:cNvSpPr>
            <p:nvPr/>
          </p:nvSpPr>
          <p:spPr bwMode="auto">
            <a:xfrm>
              <a:off x="1822295" y="2993961"/>
              <a:ext cx="1065187" cy="10638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16471" y="3115059"/>
            <a:ext cx="2027544" cy="2023190"/>
            <a:chOff x="1437462" y="2610442"/>
            <a:chExt cx="1834854" cy="1830914"/>
          </a:xfrm>
        </p:grpSpPr>
        <p:sp>
          <p:nvSpPr>
            <p:cNvPr id="26" name="Freeform 84"/>
            <p:cNvSpPr>
              <a:spLocks/>
            </p:cNvSpPr>
            <p:nvPr/>
          </p:nvSpPr>
          <p:spPr bwMode="auto">
            <a:xfrm>
              <a:off x="1437462" y="2610442"/>
              <a:ext cx="1834854" cy="1830914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rgbClr val="016AA3"/>
            </a:solidFill>
            <a:ln>
              <a:noFill/>
            </a:ln>
            <a:effectLst>
              <a:outerShdw blurRad="50800" dist="25400" dir="10800000" algn="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87"/>
            <p:cNvSpPr>
              <a:spLocks noChangeArrowheads="1"/>
            </p:cNvSpPr>
            <p:nvPr/>
          </p:nvSpPr>
          <p:spPr bwMode="auto">
            <a:xfrm>
              <a:off x="1710450" y="2882255"/>
              <a:ext cx="1288877" cy="1287287"/>
            </a:xfrm>
            <a:prstGeom prst="ellipse">
              <a:avLst/>
            </a:prstGeom>
            <a:solidFill>
              <a:srgbClr val="015685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87"/>
            <p:cNvSpPr>
              <a:spLocks noChangeArrowheads="1"/>
            </p:cNvSpPr>
            <p:nvPr/>
          </p:nvSpPr>
          <p:spPr bwMode="auto">
            <a:xfrm>
              <a:off x="1822295" y="2993961"/>
              <a:ext cx="1065187" cy="10638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Arc 28"/>
          <p:cNvSpPr>
            <a:spLocks noChangeArrowheads="1"/>
          </p:cNvSpPr>
          <p:nvPr/>
        </p:nvSpPr>
        <p:spPr bwMode="auto">
          <a:xfrm flipV="1">
            <a:off x="3751611" y="2866655"/>
            <a:ext cx="2523113" cy="2520000"/>
          </a:xfrm>
          <a:prstGeom prst="arc">
            <a:avLst>
              <a:gd name="adj1" fmla="val 13742682"/>
              <a:gd name="adj2" fmla="val 18423165"/>
            </a:avLst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rc 29"/>
          <p:cNvSpPr>
            <a:spLocks noChangeArrowheads="1"/>
          </p:cNvSpPr>
          <p:nvPr/>
        </p:nvSpPr>
        <p:spPr bwMode="auto">
          <a:xfrm>
            <a:off x="5190636" y="2866655"/>
            <a:ext cx="2523113" cy="2520000"/>
          </a:xfrm>
          <a:prstGeom prst="arc">
            <a:avLst>
              <a:gd name="adj1" fmla="val 13742682"/>
              <a:gd name="adj2" fmla="val 18423165"/>
            </a:avLst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rc 30"/>
          <p:cNvSpPr>
            <a:spLocks noChangeArrowheads="1"/>
          </p:cNvSpPr>
          <p:nvPr/>
        </p:nvSpPr>
        <p:spPr bwMode="auto">
          <a:xfrm flipV="1">
            <a:off x="6629661" y="2866655"/>
            <a:ext cx="2523113" cy="2520000"/>
          </a:xfrm>
          <a:prstGeom prst="arc">
            <a:avLst>
              <a:gd name="adj1" fmla="val 13742682"/>
              <a:gd name="adj2" fmla="val 18423165"/>
            </a:avLst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rc 31"/>
          <p:cNvSpPr>
            <a:spLocks noChangeArrowheads="1"/>
          </p:cNvSpPr>
          <p:nvPr/>
        </p:nvSpPr>
        <p:spPr bwMode="auto">
          <a:xfrm>
            <a:off x="8068687" y="2866655"/>
            <a:ext cx="2523113" cy="2520000"/>
          </a:xfrm>
          <a:prstGeom prst="arc">
            <a:avLst>
              <a:gd name="adj1" fmla="val 13742682"/>
              <a:gd name="adj2" fmla="val 18423165"/>
            </a:avLst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3574142" y="2590800"/>
            <a:ext cx="0" cy="274789"/>
          </a:xfrm>
          <a:prstGeom prst="line">
            <a:avLst/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4" name="Group 33"/>
          <p:cNvGrpSpPr/>
          <p:nvPr/>
        </p:nvGrpSpPr>
        <p:grpSpPr>
          <a:xfrm>
            <a:off x="2708547" y="2133600"/>
            <a:ext cx="1731191" cy="381192"/>
            <a:chOff x="857762" y="1255897"/>
            <a:chExt cx="1731191" cy="381192"/>
          </a:xfrm>
        </p:grpSpPr>
        <p:sp>
          <p:nvSpPr>
            <p:cNvPr id="35" name="TextBox 34"/>
            <p:cNvSpPr txBox="1"/>
            <p:nvPr/>
          </p:nvSpPr>
          <p:spPr>
            <a:xfrm>
              <a:off x="857762" y="1452423"/>
              <a:ext cx="1731191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smtClean="0"/>
                <a:t>Feed training data</a:t>
              </a:r>
              <a:endParaRPr 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36584" y="1255897"/>
              <a:ext cx="573546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16AA3"/>
                  </a:solidFill>
                </a:rPr>
                <a:t>STEP 1</a:t>
              </a:r>
              <a:endParaRPr lang="en-US" sz="1200" b="1" dirty="0">
                <a:solidFill>
                  <a:srgbClr val="016AA3"/>
                </a:solidFill>
              </a:endParaRPr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6452192" y="2590800"/>
            <a:ext cx="0" cy="274789"/>
          </a:xfrm>
          <a:prstGeom prst="line">
            <a:avLst/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Connector 37"/>
          <p:cNvCxnSpPr/>
          <p:nvPr/>
        </p:nvCxnSpPr>
        <p:spPr>
          <a:xfrm>
            <a:off x="9330243" y="2590800"/>
            <a:ext cx="0" cy="274789"/>
          </a:xfrm>
          <a:prstGeom prst="line">
            <a:avLst/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Connector 38"/>
          <p:cNvCxnSpPr/>
          <p:nvPr/>
        </p:nvCxnSpPr>
        <p:spPr>
          <a:xfrm>
            <a:off x="5013167" y="5386655"/>
            <a:ext cx="0" cy="274789"/>
          </a:xfrm>
          <a:prstGeom prst="line">
            <a:avLst/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Connector 39"/>
          <p:cNvCxnSpPr/>
          <p:nvPr/>
        </p:nvCxnSpPr>
        <p:spPr>
          <a:xfrm>
            <a:off x="7891217" y="5386655"/>
            <a:ext cx="0" cy="274789"/>
          </a:xfrm>
          <a:prstGeom prst="line">
            <a:avLst/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" name="Group 40"/>
          <p:cNvGrpSpPr/>
          <p:nvPr/>
        </p:nvGrpSpPr>
        <p:grpSpPr>
          <a:xfrm>
            <a:off x="5586597" y="2133600"/>
            <a:ext cx="1731191" cy="381192"/>
            <a:chOff x="857762" y="1255897"/>
            <a:chExt cx="1731191" cy="381192"/>
          </a:xfrm>
        </p:grpSpPr>
        <p:sp>
          <p:nvSpPr>
            <p:cNvPr id="42" name="TextBox 41"/>
            <p:cNvSpPr txBox="1"/>
            <p:nvPr/>
          </p:nvSpPr>
          <p:spPr>
            <a:xfrm>
              <a:off x="857762" y="1452423"/>
              <a:ext cx="1731191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Find patterns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36584" y="1255897"/>
              <a:ext cx="573546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EA34F"/>
                  </a:solidFill>
                </a:rPr>
                <a:t>STEP 3</a:t>
              </a:r>
              <a:endParaRPr lang="en-US" sz="1200" b="1" dirty="0">
                <a:solidFill>
                  <a:srgbClr val="FEA34F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464648" y="2133600"/>
            <a:ext cx="1731191" cy="381192"/>
            <a:chOff x="857762" y="1255897"/>
            <a:chExt cx="1731191" cy="381192"/>
          </a:xfrm>
        </p:grpSpPr>
        <p:sp>
          <p:nvSpPr>
            <p:cNvPr id="45" name="TextBox 44"/>
            <p:cNvSpPr txBox="1"/>
            <p:nvPr/>
          </p:nvSpPr>
          <p:spPr>
            <a:xfrm>
              <a:off x="857762" y="1452423"/>
              <a:ext cx="1731191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Learn from experience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36584" y="1255897"/>
              <a:ext cx="573546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16AA3"/>
                  </a:solidFill>
                </a:rPr>
                <a:t>STEP 5</a:t>
              </a:r>
              <a:endParaRPr lang="en-US" sz="1200" b="1" dirty="0">
                <a:solidFill>
                  <a:srgbClr val="016AA3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147572" y="5756925"/>
            <a:ext cx="1731191" cy="381192"/>
            <a:chOff x="857762" y="1255897"/>
            <a:chExt cx="1731191" cy="381192"/>
          </a:xfrm>
        </p:grpSpPr>
        <p:sp>
          <p:nvSpPr>
            <p:cNvPr id="48" name="TextBox 47"/>
            <p:cNvSpPr txBox="1"/>
            <p:nvPr/>
          </p:nvSpPr>
          <p:spPr>
            <a:xfrm>
              <a:off x="857762" y="1452423"/>
              <a:ext cx="1731191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smtClean="0"/>
                <a:t>Analyze Data</a:t>
              </a:r>
              <a:endParaRPr lang="en-US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36584" y="1255897"/>
              <a:ext cx="573546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6B688"/>
                  </a:solidFill>
                </a:rPr>
                <a:t>STEP 2</a:t>
              </a:r>
              <a:endParaRPr lang="en-US" sz="1200" b="1" dirty="0">
                <a:solidFill>
                  <a:srgbClr val="46B688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025622" y="5756925"/>
            <a:ext cx="2451270" cy="381192"/>
            <a:chOff x="857762" y="1255897"/>
            <a:chExt cx="2451270" cy="381192"/>
          </a:xfrm>
        </p:grpSpPr>
        <p:sp>
          <p:nvSpPr>
            <p:cNvPr id="51" name="TextBox 50"/>
            <p:cNvSpPr txBox="1"/>
            <p:nvPr/>
          </p:nvSpPr>
          <p:spPr>
            <a:xfrm>
              <a:off x="857762" y="1452423"/>
              <a:ext cx="2451270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smtClean="0"/>
                <a:t>Perform prediction/Make </a:t>
              </a:r>
              <a:r>
                <a:rPr lang="en-US" sz="1200" dirty="0"/>
                <a:t>a decision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436584" y="1255897"/>
              <a:ext cx="573546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AAAAAA"/>
                  </a:solidFill>
                </a:rPr>
                <a:t>STEP 4</a:t>
              </a:r>
              <a:endParaRPr lang="en-US" sz="1200" b="1" dirty="0">
                <a:solidFill>
                  <a:srgbClr val="AAAAAA"/>
                </a:solidFill>
              </a:endParaRPr>
            </a:p>
          </p:txBody>
        </p:sp>
      </p:grpSp>
      <p:sp>
        <p:nvSpPr>
          <p:cNvPr id="53" name="Freeform 1496"/>
          <p:cNvSpPr>
            <a:spLocks noEditPoints="1"/>
          </p:cNvSpPr>
          <p:nvPr/>
        </p:nvSpPr>
        <p:spPr bwMode="auto">
          <a:xfrm>
            <a:off x="3463811" y="3982985"/>
            <a:ext cx="220663" cy="287338"/>
          </a:xfrm>
          <a:custGeom>
            <a:avLst/>
            <a:gdLst>
              <a:gd name="T0" fmla="*/ 91 w 693"/>
              <a:gd name="T1" fmla="*/ 120 h 906"/>
              <a:gd name="T2" fmla="*/ 347 w 693"/>
              <a:gd name="T3" fmla="*/ 845 h 906"/>
              <a:gd name="T4" fmla="*/ 322 w 693"/>
              <a:gd name="T5" fmla="*/ 837 h 906"/>
              <a:gd name="T6" fmla="*/ 305 w 693"/>
              <a:gd name="T7" fmla="*/ 817 h 906"/>
              <a:gd name="T8" fmla="*/ 302 w 693"/>
              <a:gd name="T9" fmla="*/ 791 h 906"/>
              <a:gd name="T10" fmla="*/ 315 w 693"/>
              <a:gd name="T11" fmla="*/ 767 h 906"/>
              <a:gd name="T12" fmla="*/ 337 w 693"/>
              <a:gd name="T13" fmla="*/ 755 h 906"/>
              <a:gd name="T14" fmla="*/ 364 w 693"/>
              <a:gd name="T15" fmla="*/ 759 h 906"/>
              <a:gd name="T16" fmla="*/ 384 w 693"/>
              <a:gd name="T17" fmla="*/ 774 h 906"/>
              <a:gd name="T18" fmla="*/ 392 w 693"/>
              <a:gd name="T19" fmla="*/ 799 h 906"/>
              <a:gd name="T20" fmla="*/ 384 w 693"/>
              <a:gd name="T21" fmla="*/ 825 h 906"/>
              <a:gd name="T22" fmla="*/ 364 w 693"/>
              <a:gd name="T23" fmla="*/ 842 h 906"/>
              <a:gd name="T24" fmla="*/ 347 w 693"/>
              <a:gd name="T25" fmla="*/ 53 h 906"/>
              <a:gd name="T26" fmla="*/ 359 w 693"/>
              <a:gd name="T27" fmla="*/ 57 h 906"/>
              <a:gd name="T28" fmla="*/ 367 w 693"/>
              <a:gd name="T29" fmla="*/ 67 h 906"/>
              <a:gd name="T30" fmla="*/ 369 w 693"/>
              <a:gd name="T31" fmla="*/ 80 h 906"/>
              <a:gd name="T32" fmla="*/ 363 w 693"/>
              <a:gd name="T33" fmla="*/ 91 h 906"/>
              <a:gd name="T34" fmla="*/ 352 w 693"/>
              <a:gd name="T35" fmla="*/ 98 h 906"/>
              <a:gd name="T36" fmla="*/ 338 w 693"/>
              <a:gd name="T37" fmla="*/ 96 h 906"/>
              <a:gd name="T38" fmla="*/ 328 w 693"/>
              <a:gd name="T39" fmla="*/ 88 h 906"/>
              <a:gd name="T40" fmla="*/ 324 w 693"/>
              <a:gd name="T41" fmla="*/ 76 h 906"/>
              <a:gd name="T42" fmla="*/ 328 w 693"/>
              <a:gd name="T43" fmla="*/ 63 h 906"/>
              <a:gd name="T44" fmla="*/ 338 w 693"/>
              <a:gd name="T45" fmla="*/ 55 h 906"/>
              <a:gd name="T46" fmla="*/ 347 w 693"/>
              <a:gd name="T47" fmla="*/ 53 h 906"/>
              <a:gd name="T48" fmla="*/ 81 w 693"/>
              <a:gd name="T49" fmla="*/ 1 h 906"/>
              <a:gd name="T50" fmla="*/ 55 w 693"/>
              <a:gd name="T51" fmla="*/ 7 h 906"/>
              <a:gd name="T52" fmla="*/ 33 w 693"/>
              <a:gd name="T53" fmla="*/ 21 h 906"/>
              <a:gd name="T54" fmla="*/ 15 w 693"/>
              <a:gd name="T55" fmla="*/ 39 h 906"/>
              <a:gd name="T56" fmla="*/ 3 w 693"/>
              <a:gd name="T57" fmla="*/ 64 h 906"/>
              <a:gd name="T58" fmla="*/ 0 w 693"/>
              <a:gd name="T59" fmla="*/ 90 h 906"/>
              <a:gd name="T60" fmla="*/ 1 w 693"/>
              <a:gd name="T61" fmla="*/ 833 h 906"/>
              <a:gd name="T62" fmla="*/ 11 w 693"/>
              <a:gd name="T63" fmla="*/ 858 h 906"/>
              <a:gd name="T64" fmla="*/ 27 w 693"/>
              <a:gd name="T65" fmla="*/ 879 h 906"/>
              <a:gd name="T66" fmla="*/ 48 w 693"/>
              <a:gd name="T67" fmla="*/ 895 h 906"/>
              <a:gd name="T68" fmla="*/ 72 w 693"/>
              <a:gd name="T69" fmla="*/ 903 h 906"/>
              <a:gd name="T70" fmla="*/ 603 w 693"/>
              <a:gd name="T71" fmla="*/ 906 h 906"/>
              <a:gd name="T72" fmla="*/ 630 w 693"/>
              <a:gd name="T73" fmla="*/ 901 h 906"/>
              <a:gd name="T74" fmla="*/ 654 w 693"/>
              <a:gd name="T75" fmla="*/ 890 h 906"/>
              <a:gd name="T76" fmla="*/ 674 w 693"/>
              <a:gd name="T77" fmla="*/ 872 h 906"/>
              <a:gd name="T78" fmla="*/ 687 w 693"/>
              <a:gd name="T79" fmla="*/ 850 h 906"/>
              <a:gd name="T80" fmla="*/ 693 w 693"/>
              <a:gd name="T81" fmla="*/ 824 h 906"/>
              <a:gd name="T82" fmla="*/ 693 w 693"/>
              <a:gd name="T83" fmla="*/ 82 h 906"/>
              <a:gd name="T84" fmla="*/ 687 w 693"/>
              <a:gd name="T85" fmla="*/ 55 h 906"/>
              <a:gd name="T86" fmla="*/ 674 w 693"/>
              <a:gd name="T87" fmla="*/ 33 h 906"/>
              <a:gd name="T88" fmla="*/ 654 w 693"/>
              <a:gd name="T89" fmla="*/ 15 h 906"/>
              <a:gd name="T90" fmla="*/ 630 w 693"/>
              <a:gd name="T91" fmla="*/ 4 h 906"/>
              <a:gd name="T92" fmla="*/ 603 w 693"/>
              <a:gd name="T93" fmla="*/ 0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93" h="906">
                <a:moveTo>
                  <a:pt x="603" y="724"/>
                </a:moveTo>
                <a:lnTo>
                  <a:pt x="91" y="724"/>
                </a:lnTo>
                <a:lnTo>
                  <a:pt x="91" y="120"/>
                </a:lnTo>
                <a:lnTo>
                  <a:pt x="603" y="120"/>
                </a:lnTo>
                <a:lnTo>
                  <a:pt x="603" y="724"/>
                </a:lnTo>
                <a:close/>
                <a:moveTo>
                  <a:pt x="347" y="845"/>
                </a:moveTo>
                <a:lnTo>
                  <a:pt x="337" y="844"/>
                </a:lnTo>
                <a:lnTo>
                  <a:pt x="330" y="842"/>
                </a:lnTo>
                <a:lnTo>
                  <a:pt x="322" y="837"/>
                </a:lnTo>
                <a:lnTo>
                  <a:pt x="315" y="832"/>
                </a:lnTo>
                <a:lnTo>
                  <a:pt x="310" y="825"/>
                </a:lnTo>
                <a:lnTo>
                  <a:pt x="305" y="817"/>
                </a:lnTo>
                <a:lnTo>
                  <a:pt x="302" y="809"/>
                </a:lnTo>
                <a:lnTo>
                  <a:pt x="302" y="799"/>
                </a:lnTo>
                <a:lnTo>
                  <a:pt x="302" y="791"/>
                </a:lnTo>
                <a:lnTo>
                  <a:pt x="305" y="782"/>
                </a:lnTo>
                <a:lnTo>
                  <a:pt x="310" y="774"/>
                </a:lnTo>
                <a:lnTo>
                  <a:pt x="315" y="767"/>
                </a:lnTo>
                <a:lnTo>
                  <a:pt x="322" y="762"/>
                </a:lnTo>
                <a:lnTo>
                  <a:pt x="330" y="759"/>
                </a:lnTo>
                <a:lnTo>
                  <a:pt x="337" y="755"/>
                </a:lnTo>
                <a:lnTo>
                  <a:pt x="347" y="754"/>
                </a:lnTo>
                <a:lnTo>
                  <a:pt x="356" y="755"/>
                </a:lnTo>
                <a:lnTo>
                  <a:pt x="364" y="759"/>
                </a:lnTo>
                <a:lnTo>
                  <a:pt x="372" y="762"/>
                </a:lnTo>
                <a:lnTo>
                  <a:pt x="378" y="767"/>
                </a:lnTo>
                <a:lnTo>
                  <a:pt x="384" y="774"/>
                </a:lnTo>
                <a:lnTo>
                  <a:pt x="388" y="782"/>
                </a:lnTo>
                <a:lnTo>
                  <a:pt x="392" y="791"/>
                </a:lnTo>
                <a:lnTo>
                  <a:pt x="392" y="799"/>
                </a:lnTo>
                <a:lnTo>
                  <a:pt x="392" y="809"/>
                </a:lnTo>
                <a:lnTo>
                  <a:pt x="388" y="817"/>
                </a:lnTo>
                <a:lnTo>
                  <a:pt x="384" y="825"/>
                </a:lnTo>
                <a:lnTo>
                  <a:pt x="378" y="832"/>
                </a:lnTo>
                <a:lnTo>
                  <a:pt x="372" y="837"/>
                </a:lnTo>
                <a:lnTo>
                  <a:pt x="364" y="842"/>
                </a:lnTo>
                <a:lnTo>
                  <a:pt x="356" y="844"/>
                </a:lnTo>
                <a:lnTo>
                  <a:pt x="347" y="845"/>
                </a:lnTo>
                <a:close/>
                <a:moveTo>
                  <a:pt x="347" y="53"/>
                </a:moveTo>
                <a:lnTo>
                  <a:pt x="352" y="53"/>
                </a:lnTo>
                <a:lnTo>
                  <a:pt x="356" y="55"/>
                </a:lnTo>
                <a:lnTo>
                  <a:pt x="359" y="57"/>
                </a:lnTo>
                <a:lnTo>
                  <a:pt x="363" y="59"/>
                </a:lnTo>
                <a:lnTo>
                  <a:pt x="366" y="63"/>
                </a:lnTo>
                <a:lnTo>
                  <a:pt x="367" y="67"/>
                </a:lnTo>
                <a:lnTo>
                  <a:pt x="369" y="70"/>
                </a:lnTo>
                <a:lnTo>
                  <a:pt x="369" y="76"/>
                </a:lnTo>
                <a:lnTo>
                  <a:pt x="369" y="80"/>
                </a:lnTo>
                <a:lnTo>
                  <a:pt x="367" y="85"/>
                </a:lnTo>
                <a:lnTo>
                  <a:pt x="366" y="88"/>
                </a:lnTo>
                <a:lnTo>
                  <a:pt x="363" y="91"/>
                </a:lnTo>
                <a:lnTo>
                  <a:pt x="359" y="95"/>
                </a:lnTo>
                <a:lnTo>
                  <a:pt x="356" y="96"/>
                </a:lnTo>
                <a:lnTo>
                  <a:pt x="352" y="98"/>
                </a:lnTo>
                <a:lnTo>
                  <a:pt x="347" y="98"/>
                </a:lnTo>
                <a:lnTo>
                  <a:pt x="342" y="98"/>
                </a:lnTo>
                <a:lnTo>
                  <a:pt x="338" y="96"/>
                </a:lnTo>
                <a:lnTo>
                  <a:pt x="334" y="95"/>
                </a:lnTo>
                <a:lnTo>
                  <a:pt x="331" y="91"/>
                </a:lnTo>
                <a:lnTo>
                  <a:pt x="328" y="88"/>
                </a:lnTo>
                <a:lnTo>
                  <a:pt x="326" y="85"/>
                </a:lnTo>
                <a:lnTo>
                  <a:pt x="324" y="80"/>
                </a:lnTo>
                <a:lnTo>
                  <a:pt x="324" y="76"/>
                </a:lnTo>
                <a:lnTo>
                  <a:pt x="324" y="70"/>
                </a:lnTo>
                <a:lnTo>
                  <a:pt x="326" y="67"/>
                </a:lnTo>
                <a:lnTo>
                  <a:pt x="328" y="63"/>
                </a:lnTo>
                <a:lnTo>
                  <a:pt x="331" y="59"/>
                </a:lnTo>
                <a:lnTo>
                  <a:pt x="334" y="57"/>
                </a:lnTo>
                <a:lnTo>
                  <a:pt x="338" y="55"/>
                </a:lnTo>
                <a:lnTo>
                  <a:pt x="342" y="54"/>
                </a:lnTo>
                <a:lnTo>
                  <a:pt x="347" y="53"/>
                </a:lnTo>
                <a:lnTo>
                  <a:pt x="347" y="53"/>
                </a:lnTo>
                <a:close/>
                <a:moveTo>
                  <a:pt x="603" y="0"/>
                </a:moveTo>
                <a:lnTo>
                  <a:pt x="91" y="0"/>
                </a:lnTo>
                <a:lnTo>
                  <a:pt x="81" y="1"/>
                </a:lnTo>
                <a:lnTo>
                  <a:pt x="72" y="2"/>
                </a:lnTo>
                <a:lnTo>
                  <a:pt x="63" y="4"/>
                </a:lnTo>
                <a:lnTo>
                  <a:pt x="55" y="7"/>
                </a:lnTo>
                <a:lnTo>
                  <a:pt x="48" y="11"/>
                </a:lnTo>
                <a:lnTo>
                  <a:pt x="40" y="15"/>
                </a:lnTo>
                <a:lnTo>
                  <a:pt x="33" y="21"/>
                </a:lnTo>
                <a:lnTo>
                  <a:pt x="27" y="26"/>
                </a:lnTo>
                <a:lnTo>
                  <a:pt x="21" y="33"/>
                </a:lnTo>
                <a:lnTo>
                  <a:pt x="15" y="39"/>
                </a:lnTo>
                <a:lnTo>
                  <a:pt x="11" y="47"/>
                </a:lnTo>
                <a:lnTo>
                  <a:pt x="7" y="55"/>
                </a:lnTo>
                <a:lnTo>
                  <a:pt x="3" y="64"/>
                </a:lnTo>
                <a:lnTo>
                  <a:pt x="1" y="73"/>
                </a:lnTo>
                <a:lnTo>
                  <a:pt x="0" y="82"/>
                </a:lnTo>
                <a:lnTo>
                  <a:pt x="0" y="90"/>
                </a:lnTo>
                <a:lnTo>
                  <a:pt x="0" y="815"/>
                </a:lnTo>
                <a:lnTo>
                  <a:pt x="0" y="824"/>
                </a:lnTo>
                <a:lnTo>
                  <a:pt x="1" y="833"/>
                </a:lnTo>
                <a:lnTo>
                  <a:pt x="3" y="842"/>
                </a:lnTo>
                <a:lnTo>
                  <a:pt x="7" y="850"/>
                </a:lnTo>
                <a:lnTo>
                  <a:pt x="11" y="858"/>
                </a:lnTo>
                <a:lnTo>
                  <a:pt x="15" y="866"/>
                </a:lnTo>
                <a:lnTo>
                  <a:pt x="21" y="872"/>
                </a:lnTo>
                <a:lnTo>
                  <a:pt x="27" y="879"/>
                </a:lnTo>
                <a:lnTo>
                  <a:pt x="33" y="885"/>
                </a:lnTo>
                <a:lnTo>
                  <a:pt x="40" y="890"/>
                </a:lnTo>
                <a:lnTo>
                  <a:pt x="48" y="895"/>
                </a:lnTo>
                <a:lnTo>
                  <a:pt x="55" y="898"/>
                </a:lnTo>
                <a:lnTo>
                  <a:pt x="63" y="901"/>
                </a:lnTo>
                <a:lnTo>
                  <a:pt x="72" y="903"/>
                </a:lnTo>
                <a:lnTo>
                  <a:pt x="81" y="905"/>
                </a:lnTo>
                <a:lnTo>
                  <a:pt x="91" y="906"/>
                </a:lnTo>
                <a:lnTo>
                  <a:pt x="603" y="906"/>
                </a:lnTo>
                <a:lnTo>
                  <a:pt x="613" y="905"/>
                </a:lnTo>
                <a:lnTo>
                  <a:pt x="622" y="903"/>
                </a:lnTo>
                <a:lnTo>
                  <a:pt x="630" y="901"/>
                </a:lnTo>
                <a:lnTo>
                  <a:pt x="638" y="898"/>
                </a:lnTo>
                <a:lnTo>
                  <a:pt x="646" y="895"/>
                </a:lnTo>
                <a:lnTo>
                  <a:pt x="654" y="890"/>
                </a:lnTo>
                <a:lnTo>
                  <a:pt x="660" y="885"/>
                </a:lnTo>
                <a:lnTo>
                  <a:pt x="667" y="879"/>
                </a:lnTo>
                <a:lnTo>
                  <a:pt x="674" y="872"/>
                </a:lnTo>
                <a:lnTo>
                  <a:pt x="678" y="866"/>
                </a:lnTo>
                <a:lnTo>
                  <a:pt x="682" y="858"/>
                </a:lnTo>
                <a:lnTo>
                  <a:pt x="687" y="850"/>
                </a:lnTo>
                <a:lnTo>
                  <a:pt x="690" y="842"/>
                </a:lnTo>
                <a:lnTo>
                  <a:pt x="692" y="833"/>
                </a:lnTo>
                <a:lnTo>
                  <a:pt x="693" y="824"/>
                </a:lnTo>
                <a:lnTo>
                  <a:pt x="693" y="815"/>
                </a:lnTo>
                <a:lnTo>
                  <a:pt x="693" y="90"/>
                </a:lnTo>
                <a:lnTo>
                  <a:pt x="693" y="82"/>
                </a:lnTo>
                <a:lnTo>
                  <a:pt x="692" y="73"/>
                </a:lnTo>
                <a:lnTo>
                  <a:pt x="690" y="64"/>
                </a:lnTo>
                <a:lnTo>
                  <a:pt x="687" y="55"/>
                </a:lnTo>
                <a:lnTo>
                  <a:pt x="682" y="47"/>
                </a:lnTo>
                <a:lnTo>
                  <a:pt x="678" y="39"/>
                </a:lnTo>
                <a:lnTo>
                  <a:pt x="674" y="33"/>
                </a:lnTo>
                <a:lnTo>
                  <a:pt x="667" y="26"/>
                </a:lnTo>
                <a:lnTo>
                  <a:pt x="660" y="21"/>
                </a:lnTo>
                <a:lnTo>
                  <a:pt x="654" y="15"/>
                </a:lnTo>
                <a:lnTo>
                  <a:pt x="646" y="11"/>
                </a:lnTo>
                <a:lnTo>
                  <a:pt x="638" y="7"/>
                </a:lnTo>
                <a:lnTo>
                  <a:pt x="630" y="4"/>
                </a:lnTo>
                <a:lnTo>
                  <a:pt x="622" y="2"/>
                </a:lnTo>
                <a:lnTo>
                  <a:pt x="613" y="1"/>
                </a:lnTo>
                <a:lnTo>
                  <a:pt x="603" y="0"/>
                </a:lnTo>
                <a:lnTo>
                  <a:pt x="603" y="0"/>
                </a:lnTo>
                <a:close/>
              </a:path>
            </a:pathLst>
          </a:custGeom>
          <a:solidFill>
            <a:srgbClr val="016AA3"/>
          </a:solidFill>
          <a:ln>
            <a:noFill/>
          </a:ln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4840694" y="3962309"/>
            <a:ext cx="320632" cy="297478"/>
            <a:chOff x="9879013" y="2500313"/>
            <a:chExt cx="285750" cy="265113"/>
          </a:xfrm>
          <a:solidFill>
            <a:srgbClr val="AAAAAA"/>
          </a:solidFill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grpSpPr>
        <p:sp>
          <p:nvSpPr>
            <p:cNvPr id="74" name="Freeform 3859"/>
            <p:cNvSpPr>
              <a:spLocks noEditPoints="1"/>
            </p:cNvSpPr>
            <p:nvPr/>
          </p:nvSpPr>
          <p:spPr bwMode="auto">
            <a:xfrm>
              <a:off x="10031413" y="2500313"/>
              <a:ext cx="133350" cy="265113"/>
            </a:xfrm>
            <a:custGeom>
              <a:avLst/>
              <a:gdLst>
                <a:gd name="T0" fmla="*/ 156 w 420"/>
                <a:gd name="T1" fmla="*/ 795 h 832"/>
                <a:gd name="T2" fmla="*/ 95 w 420"/>
                <a:gd name="T3" fmla="*/ 761 h 832"/>
                <a:gd name="T4" fmla="*/ 51 w 420"/>
                <a:gd name="T5" fmla="*/ 708 h 832"/>
                <a:gd name="T6" fmla="*/ 31 w 420"/>
                <a:gd name="T7" fmla="*/ 640 h 832"/>
                <a:gd name="T8" fmla="*/ 38 w 420"/>
                <a:gd name="T9" fmla="*/ 576 h 832"/>
                <a:gd name="T10" fmla="*/ 73 w 420"/>
                <a:gd name="T11" fmla="*/ 517 h 832"/>
                <a:gd name="T12" fmla="*/ 128 w 420"/>
                <a:gd name="T13" fmla="*/ 469 h 832"/>
                <a:gd name="T14" fmla="*/ 186 w 420"/>
                <a:gd name="T15" fmla="*/ 446 h 832"/>
                <a:gd name="T16" fmla="*/ 224 w 420"/>
                <a:gd name="T17" fmla="*/ 444 h 832"/>
                <a:gd name="T18" fmla="*/ 263 w 420"/>
                <a:gd name="T19" fmla="*/ 451 h 832"/>
                <a:gd name="T20" fmla="*/ 300 w 420"/>
                <a:gd name="T21" fmla="*/ 470 h 832"/>
                <a:gd name="T22" fmla="*/ 344 w 420"/>
                <a:gd name="T23" fmla="*/ 505 h 832"/>
                <a:gd name="T24" fmla="*/ 378 w 420"/>
                <a:gd name="T25" fmla="*/ 556 h 832"/>
                <a:gd name="T26" fmla="*/ 390 w 420"/>
                <a:gd name="T27" fmla="*/ 609 h 832"/>
                <a:gd name="T28" fmla="*/ 383 w 420"/>
                <a:gd name="T29" fmla="*/ 676 h 832"/>
                <a:gd name="T30" fmla="*/ 350 w 420"/>
                <a:gd name="T31" fmla="*/ 737 h 832"/>
                <a:gd name="T32" fmla="*/ 296 w 420"/>
                <a:gd name="T33" fmla="*/ 781 h 832"/>
                <a:gd name="T34" fmla="*/ 228 w 420"/>
                <a:gd name="T35" fmla="*/ 802 h 832"/>
                <a:gd name="T36" fmla="*/ 388 w 420"/>
                <a:gd name="T37" fmla="*/ 508 h 832"/>
                <a:gd name="T38" fmla="*/ 208 w 420"/>
                <a:gd name="T39" fmla="*/ 178 h 832"/>
                <a:gd name="T40" fmla="*/ 145 w 420"/>
                <a:gd name="T41" fmla="*/ 20 h 832"/>
                <a:gd name="T42" fmla="*/ 109 w 420"/>
                <a:gd name="T43" fmla="*/ 4 h 832"/>
                <a:gd name="T44" fmla="*/ 66 w 420"/>
                <a:gd name="T45" fmla="*/ 0 h 832"/>
                <a:gd name="T46" fmla="*/ 27 w 420"/>
                <a:gd name="T47" fmla="*/ 11 h 832"/>
                <a:gd name="T48" fmla="*/ 2 w 420"/>
                <a:gd name="T49" fmla="*/ 28 h 832"/>
                <a:gd name="T50" fmla="*/ 0 w 420"/>
                <a:gd name="T51" fmla="*/ 263 h 832"/>
                <a:gd name="T52" fmla="*/ 55 w 420"/>
                <a:gd name="T53" fmla="*/ 273 h 832"/>
                <a:gd name="T54" fmla="*/ 97 w 420"/>
                <a:gd name="T55" fmla="*/ 293 h 832"/>
                <a:gd name="T56" fmla="*/ 125 w 420"/>
                <a:gd name="T57" fmla="*/ 320 h 832"/>
                <a:gd name="T58" fmla="*/ 135 w 420"/>
                <a:gd name="T59" fmla="*/ 352 h 832"/>
                <a:gd name="T60" fmla="*/ 131 w 420"/>
                <a:gd name="T61" fmla="*/ 362 h 832"/>
                <a:gd name="T62" fmla="*/ 120 w 420"/>
                <a:gd name="T63" fmla="*/ 367 h 832"/>
                <a:gd name="T64" fmla="*/ 109 w 420"/>
                <a:gd name="T65" fmla="*/ 362 h 832"/>
                <a:gd name="T66" fmla="*/ 105 w 420"/>
                <a:gd name="T67" fmla="*/ 352 h 832"/>
                <a:gd name="T68" fmla="*/ 97 w 420"/>
                <a:gd name="T69" fmla="*/ 333 h 832"/>
                <a:gd name="T70" fmla="*/ 76 w 420"/>
                <a:gd name="T71" fmla="*/ 315 h 832"/>
                <a:gd name="T72" fmla="*/ 0 w 420"/>
                <a:gd name="T73" fmla="*/ 293 h 832"/>
                <a:gd name="T74" fmla="*/ 2 w 420"/>
                <a:gd name="T75" fmla="*/ 648 h 832"/>
                <a:gd name="T76" fmla="*/ 27 w 420"/>
                <a:gd name="T77" fmla="*/ 725 h 832"/>
                <a:gd name="T78" fmla="*/ 78 w 420"/>
                <a:gd name="T79" fmla="*/ 786 h 832"/>
                <a:gd name="T80" fmla="*/ 149 w 420"/>
                <a:gd name="T81" fmla="*/ 823 h 832"/>
                <a:gd name="T82" fmla="*/ 221 w 420"/>
                <a:gd name="T83" fmla="*/ 832 h 832"/>
                <a:gd name="T84" fmla="*/ 272 w 420"/>
                <a:gd name="T85" fmla="*/ 823 h 832"/>
                <a:gd name="T86" fmla="*/ 344 w 420"/>
                <a:gd name="T87" fmla="*/ 785 h 832"/>
                <a:gd name="T88" fmla="*/ 396 w 420"/>
                <a:gd name="T89" fmla="*/ 723 h 832"/>
                <a:gd name="T90" fmla="*/ 418 w 420"/>
                <a:gd name="T91" fmla="*/ 654 h 832"/>
                <a:gd name="T92" fmla="*/ 420 w 420"/>
                <a:gd name="T93" fmla="*/ 608 h 832"/>
                <a:gd name="T94" fmla="*/ 408 w 420"/>
                <a:gd name="T95" fmla="*/ 552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0" h="832">
                  <a:moveTo>
                    <a:pt x="210" y="802"/>
                  </a:moveTo>
                  <a:lnTo>
                    <a:pt x="192" y="802"/>
                  </a:lnTo>
                  <a:lnTo>
                    <a:pt x="174" y="799"/>
                  </a:lnTo>
                  <a:lnTo>
                    <a:pt x="156" y="795"/>
                  </a:lnTo>
                  <a:lnTo>
                    <a:pt x="140" y="788"/>
                  </a:lnTo>
                  <a:lnTo>
                    <a:pt x="124" y="781"/>
                  </a:lnTo>
                  <a:lnTo>
                    <a:pt x="109" y="772"/>
                  </a:lnTo>
                  <a:lnTo>
                    <a:pt x="95" y="761"/>
                  </a:lnTo>
                  <a:lnTo>
                    <a:pt x="82" y="749"/>
                  </a:lnTo>
                  <a:lnTo>
                    <a:pt x="71" y="737"/>
                  </a:lnTo>
                  <a:lnTo>
                    <a:pt x="61" y="723"/>
                  </a:lnTo>
                  <a:lnTo>
                    <a:pt x="51" y="708"/>
                  </a:lnTo>
                  <a:lnTo>
                    <a:pt x="44" y="693"/>
                  </a:lnTo>
                  <a:lnTo>
                    <a:pt x="38" y="676"/>
                  </a:lnTo>
                  <a:lnTo>
                    <a:pt x="33" y="658"/>
                  </a:lnTo>
                  <a:lnTo>
                    <a:pt x="31" y="640"/>
                  </a:lnTo>
                  <a:lnTo>
                    <a:pt x="30" y="622"/>
                  </a:lnTo>
                  <a:lnTo>
                    <a:pt x="31" y="607"/>
                  </a:lnTo>
                  <a:lnTo>
                    <a:pt x="34" y="592"/>
                  </a:lnTo>
                  <a:lnTo>
                    <a:pt x="38" y="576"/>
                  </a:lnTo>
                  <a:lnTo>
                    <a:pt x="45" y="561"/>
                  </a:lnTo>
                  <a:lnTo>
                    <a:pt x="52" y="546"/>
                  </a:lnTo>
                  <a:lnTo>
                    <a:pt x="62" y="531"/>
                  </a:lnTo>
                  <a:lnTo>
                    <a:pt x="73" y="517"/>
                  </a:lnTo>
                  <a:lnTo>
                    <a:pt x="85" y="503"/>
                  </a:lnTo>
                  <a:lnTo>
                    <a:pt x="97" y="490"/>
                  </a:lnTo>
                  <a:lnTo>
                    <a:pt x="112" y="479"/>
                  </a:lnTo>
                  <a:lnTo>
                    <a:pt x="128" y="469"/>
                  </a:lnTo>
                  <a:lnTo>
                    <a:pt x="144" y="460"/>
                  </a:lnTo>
                  <a:lnTo>
                    <a:pt x="161" y="454"/>
                  </a:lnTo>
                  <a:lnTo>
                    <a:pt x="178" y="448"/>
                  </a:lnTo>
                  <a:lnTo>
                    <a:pt x="186" y="446"/>
                  </a:lnTo>
                  <a:lnTo>
                    <a:pt x="196" y="445"/>
                  </a:lnTo>
                  <a:lnTo>
                    <a:pt x="205" y="444"/>
                  </a:lnTo>
                  <a:lnTo>
                    <a:pt x="214" y="444"/>
                  </a:lnTo>
                  <a:lnTo>
                    <a:pt x="224" y="444"/>
                  </a:lnTo>
                  <a:lnTo>
                    <a:pt x="234" y="445"/>
                  </a:lnTo>
                  <a:lnTo>
                    <a:pt x="243" y="447"/>
                  </a:lnTo>
                  <a:lnTo>
                    <a:pt x="253" y="449"/>
                  </a:lnTo>
                  <a:lnTo>
                    <a:pt x="263" y="451"/>
                  </a:lnTo>
                  <a:lnTo>
                    <a:pt x="272" y="456"/>
                  </a:lnTo>
                  <a:lnTo>
                    <a:pt x="281" y="459"/>
                  </a:lnTo>
                  <a:lnTo>
                    <a:pt x="291" y="464"/>
                  </a:lnTo>
                  <a:lnTo>
                    <a:pt x="300" y="470"/>
                  </a:lnTo>
                  <a:lnTo>
                    <a:pt x="309" y="475"/>
                  </a:lnTo>
                  <a:lnTo>
                    <a:pt x="317" y="481"/>
                  </a:lnTo>
                  <a:lnTo>
                    <a:pt x="327" y="489"/>
                  </a:lnTo>
                  <a:lnTo>
                    <a:pt x="344" y="505"/>
                  </a:lnTo>
                  <a:lnTo>
                    <a:pt x="360" y="522"/>
                  </a:lnTo>
                  <a:lnTo>
                    <a:pt x="367" y="534"/>
                  </a:lnTo>
                  <a:lnTo>
                    <a:pt x="373" y="545"/>
                  </a:lnTo>
                  <a:lnTo>
                    <a:pt x="378" y="556"/>
                  </a:lnTo>
                  <a:lnTo>
                    <a:pt x="383" y="569"/>
                  </a:lnTo>
                  <a:lnTo>
                    <a:pt x="386" y="582"/>
                  </a:lnTo>
                  <a:lnTo>
                    <a:pt x="388" y="595"/>
                  </a:lnTo>
                  <a:lnTo>
                    <a:pt x="390" y="609"/>
                  </a:lnTo>
                  <a:lnTo>
                    <a:pt x="390" y="622"/>
                  </a:lnTo>
                  <a:lnTo>
                    <a:pt x="389" y="640"/>
                  </a:lnTo>
                  <a:lnTo>
                    <a:pt x="387" y="658"/>
                  </a:lnTo>
                  <a:lnTo>
                    <a:pt x="383" y="676"/>
                  </a:lnTo>
                  <a:lnTo>
                    <a:pt x="376" y="693"/>
                  </a:lnTo>
                  <a:lnTo>
                    <a:pt x="369" y="708"/>
                  </a:lnTo>
                  <a:lnTo>
                    <a:pt x="359" y="723"/>
                  </a:lnTo>
                  <a:lnTo>
                    <a:pt x="350" y="737"/>
                  </a:lnTo>
                  <a:lnTo>
                    <a:pt x="338" y="749"/>
                  </a:lnTo>
                  <a:lnTo>
                    <a:pt x="325" y="761"/>
                  </a:lnTo>
                  <a:lnTo>
                    <a:pt x="311" y="772"/>
                  </a:lnTo>
                  <a:lnTo>
                    <a:pt x="296" y="781"/>
                  </a:lnTo>
                  <a:lnTo>
                    <a:pt x="280" y="788"/>
                  </a:lnTo>
                  <a:lnTo>
                    <a:pt x="264" y="795"/>
                  </a:lnTo>
                  <a:lnTo>
                    <a:pt x="247" y="799"/>
                  </a:lnTo>
                  <a:lnTo>
                    <a:pt x="228" y="802"/>
                  </a:lnTo>
                  <a:lnTo>
                    <a:pt x="210" y="802"/>
                  </a:lnTo>
                  <a:close/>
                  <a:moveTo>
                    <a:pt x="390" y="515"/>
                  </a:moveTo>
                  <a:lnTo>
                    <a:pt x="389" y="511"/>
                  </a:lnTo>
                  <a:lnTo>
                    <a:pt x="388" y="508"/>
                  </a:lnTo>
                  <a:lnTo>
                    <a:pt x="269" y="240"/>
                  </a:lnTo>
                  <a:lnTo>
                    <a:pt x="268" y="238"/>
                  </a:lnTo>
                  <a:lnTo>
                    <a:pt x="266" y="236"/>
                  </a:lnTo>
                  <a:lnTo>
                    <a:pt x="208" y="178"/>
                  </a:lnTo>
                  <a:lnTo>
                    <a:pt x="154" y="31"/>
                  </a:lnTo>
                  <a:lnTo>
                    <a:pt x="153" y="28"/>
                  </a:lnTo>
                  <a:lnTo>
                    <a:pt x="151" y="26"/>
                  </a:lnTo>
                  <a:lnTo>
                    <a:pt x="145" y="20"/>
                  </a:lnTo>
                  <a:lnTo>
                    <a:pt x="137" y="15"/>
                  </a:lnTo>
                  <a:lnTo>
                    <a:pt x="129" y="11"/>
                  </a:lnTo>
                  <a:lnTo>
                    <a:pt x="119" y="6"/>
                  </a:lnTo>
                  <a:lnTo>
                    <a:pt x="109" y="4"/>
                  </a:lnTo>
                  <a:lnTo>
                    <a:pt x="100" y="2"/>
                  </a:lnTo>
                  <a:lnTo>
                    <a:pt x="89" y="0"/>
                  </a:lnTo>
                  <a:lnTo>
                    <a:pt x="77" y="0"/>
                  </a:lnTo>
                  <a:lnTo>
                    <a:pt x="66" y="0"/>
                  </a:lnTo>
                  <a:lnTo>
                    <a:pt x="56" y="2"/>
                  </a:lnTo>
                  <a:lnTo>
                    <a:pt x="45" y="4"/>
                  </a:lnTo>
                  <a:lnTo>
                    <a:pt x="35" y="6"/>
                  </a:lnTo>
                  <a:lnTo>
                    <a:pt x="27" y="11"/>
                  </a:lnTo>
                  <a:lnTo>
                    <a:pt x="18" y="15"/>
                  </a:lnTo>
                  <a:lnTo>
                    <a:pt x="11" y="20"/>
                  </a:lnTo>
                  <a:lnTo>
                    <a:pt x="4" y="26"/>
                  </a:lnTo>
                  <a:lnTo>
                    <a:pt x="2" y="28"/>
                  </a:lnTo>
                  <a:lnTo>
                    <a:pt x="1" y="31"/>
                  </a:lnTo>
                  <a:lnTo>
                    <a:pt x="0" y="33"/>
                  </a:lnTo>
                  <a:lnTo>
                    <a:pt x="0" y="36"/>
                  </a:lnTo>
                  <a:lnTo>
                    <a:pt x="0" y="263"/>
                  </a:lnTo>
                  <a:lnTo>
                    <a:pt x="14" y="265"/>
                  </a:lnTo>
                  <a:lnTo>
                    <a:pt x="28" y="267"/>
                  </a:lnTo>
                  <a:lnTo>
                    <a:pt x="42" y="270"/>
                  </a:lnTo>
                  <a:lnTo>
                    <a:pt x="55" y="273"/>
                  </a:lnTo>
                  <a:lnTo>
                    <a:pt x="66" y="278"/>
                  </a:lnTo>
                  <a:lnTo>
                    <a:pt x="77" y="282"/>
                  </a:lnTo>
                  <a:lnTo>
                    <a:pt x="88" y="287"/>
                  </a:lnTo>
                  <a:lnTo>
                    <a:pt x="97" y="293"/>
                  </a:lnTo>
                  <a:lnTo>
                    <a:pt x="106" y="299"/>
                  </a:lnTo>
                  <a:lnTo>
                    <a:pt x="114" y="306"/>
                  </a:lnTo>
                  <a:lnTo>
                    <a:pt x="120" y="312"/>
                  </a:lnTo>
                  <a:lnTo>
                    <a:pt x="125" y="320"/>
                  </a:lnTo>
                  <a:lnTo>
                    <a:pt x="130" y="327"/>
                  </a:lnTo>
                  <a:lnTo>
                    <a:pt x="133" y="336"/>
                  </a:lnTo>
                  <a:lnTo>
                    <a:pt x="134" y="343"/>
                  </a:lnTo>
                  <a:lnTo>
                    <a:pt x="135" y="352"/>
                  </a:lnTo>
                  <a:lnTo>
                    <a:pt x="135" y="355"/>
                  </a:lnTo>
                  <a:lnTo>
                    <a:pt x="134" y="358"/>
                  </a:lnTo>
                  <a:lnTo>
                    <a:pt x="133" y="360"/>
                  </a:lnTo>
                  <a:lnTo>
                    <a:pt x="131" y="362"/>
                  </a:lnTo>
                  <a:lnTo>
                    <a:pt x="129" y="365"/>
                  </a:lnTo>
                  <a:lnTo>
                    <a:pt x="125" y="366"/>
                  </a:lnTo>
                  <a:lnTo>
                    <a:pt x="123" y="367"/>
                  </a:lnTo>
                  <a:lnTo>
                    <a:pt x="120" y="367"/>
                  </a:lnTo>
                  <a:lnTo>
                    <a:pt x="117" y="367"/>
                  </a:lnTo>
                  <a:lnTo>
                    <a:pt x="115" y="366"/>
                  </a:lnTo>
                  <a:lnTo>
                    <a:pt x="111" y="365"/>
                  </a:lnTo>
                  <a:lnTo>
                    <a:pt x="109" y="362"/>
                  </a:lnTo>
                  <a:lnTo>
                    <a:pt x="107" y="360"/>
                  </a:lnTo>
                  <a:lnTo>
                    <a:pt x="106" y="358"/>
                  </a:lnTo>
                  <a:lnTo>
                    <a:pt x="105" y="355"/>
                  </a:lnTo>
                  <a:lnTo>
                    <a:pt x="105" y="352"/>
                  </a:lnTo>
                  <a:lnTo>
                    <a:pt x="105" y="347"/>
                  </a:lnTo>
                  <a:lnTo>
                    <a:pt x="103" y="342"/>
                  </a:lnTo>
                  <a:lnTo>
                    <a:pt x="101" y="338"/>
                  </a:lnTo>
                  <a:lnTo>
                    <a:pt x="97" y="333"/>
                  </a:lnTo>
                  <a:lnTo>
                    <a:pt x="93" y="328"/>
                  </a:lnTo>
                  <a:lnTo>
                    <a:pt x="89" y="324"/>
                  </a:lnTo>
                  <a:lnTo>
                    <a:pt x="82" y="320"/>
                  </a:lnTo>
                  <a:lnTo>
                    <a:pt x="76" y="315"/>
                  </a:lnTo>
                  <a:lnTo>
                    <a:pt x="61" y="308"/>
                  </a:lnTo>
                  <a:lnTo>
                    <a:pt x="43" y="301"/>
                  </a:lnTo>
                  <a:lnTo>
                    <a:pt x="22" y="297"/>
                  </a:lnTo>
                  <a:lnTo>
                    <a:pt x="0" y="293"/>
                  </a:lnTo>
                  <a:lnTo>
                    <a:pt x="0" y="626"/>
                  </a:lnTo>
                  <a:lnTo>
                    <a:pt x="0" y="626"/>
                  </a:lnTo>
                  <a:lnTo>
                    <a:pt x="0" y="627"/>
                  </a:lnTo>
                  <a:lnTo>
                    <a:pt x="2" y="648"/>
                  </a:lnTo>
                  <a:lnTo>
                    <a:pt x="5" y="669"/>
                  </a:lnTo>
                  <a:lnTo>
                    <a:pt x="11" y="688"/>
                  </a:lnTo>
                  <a:lnTo>
                    <a:pt x="18" y="707"/>
                  </a:lnTo>
                  <a:lnTo>
                    <a:pt x="27" y="725"/>
                  </a:lnTo>
                  <a:lnTo>
                    <a:pt x="37" y="742"/>
                  </a:lnTo>
                  <a:lnTo>
                    <a:pt x="49" y="758"/>
                  </a:lnTo>
                  <a:lnTo>
                    <a:pt x="63" y="772"/>
                  </a:lnTo>
                  <a:lnTo>
                    <a:pt x="78" y="786"/>
                  </a:lnTo>
                  <a:lnTo>
                    <a:pt x="94" y="798"/>
                  </a:lnTo>
                  <a:lnTo>
                    <a:pt x="111" y="807"/>
                  </a:lnTo>
                  <a:lnTo>
                    <a:pt x="130" y="816"/>
                  </a:lnTo>
                  <a:lnTo>
                    <a:pt x="149" y="823"/>
                  </a:lnTo>
                  <a:lnTo>
                    <a:pt x="168" y="829"/>
                  </a:lnTo>
                  <a:lnTo>
                    <a:pt x="189" y="831"/>
                  </a:lnTo>
                  <a:lnTo>
                    <a:pt x="210" y="832"/>
                  </a:lnTo>
                  <a:lnTo>
                    <a:pt x="221" y="832"/>
                  </a:lnTo>
                  <a:lnTo>
                    <a:pt x="232" y="831"/>
                  </a:lnTo>
                  <a:lnTo>
                    <a:pt x="242" y="830"/>
                  </a:lnTo>
                  <a:lnTo>
                    <a:pt x="253" y="828"/>
                  </a:lnTo>
                  <a:lnTo>
                    <a:pt x="272" y="823"/>
                  </a:lnTo>
                  <a:lnTo>
                    <a:pt x="292" y="816"/>
                  </a:lnTo>
                  <a:lnTo>
                    <a:pt x="311" y="807"/>
                  </a:lnTo>
                  <a:lnTo>
                    <a:pt x="328" y="797"/>
                  </a:lnTo>
                  <a:lnTo>
                    <a:pt x="344" y="785"/>
                  </a:lnTo>
                  <a:lnTo>
                    <a:pt x="359" y="771"/>
                  </a:lnTo>
                  <a:lnTo>
                    <a:pt x="372" y="756"/>
                  </a:lnTo>
                  <a:lnTo>
                    <a:pt x="385" y="740"/>
                  </a:lnTo>
                  <a:lnTo>
                    <a:pt x="396" y="723"/>
                  </a:lnTo>
                  <a:lnTo>
                    <a:pt x="404" y="704"/>
                  </a:lnTo>
                  <a:lnTo>
                    <a:pt x="411" y="685"/>
                  </a:lnTo>
                  <a:lnTo>
                    <a:pt x="416" y="665"/>
                  </a:lnTo>
                  <a:lnTo>
                    <a:pt x="418" y="654"/>
                  </a:lnTo>
                  <a:lnTo>
                    <a:pt x="419" y="643"/>
                  </a:lnTo>
                  <a:lnTo>
                    <a:pt x="420" y="633"/>
                  </a:lnTo>
                  <a:lnTo>
                    <a:pt x="420" y="622"/>
                  </a:lnTo>
                  <a:lnTo>
                    <a:pt x="420" y="608"/>
                  </a:lnTo>
                  <a:lnTo>
                    <a:pt x="418" y="593"/>
                  </a:lnTo>
                  <a:lnTo>
                    <a:pt x="416" y="579"/>
                  </a:lnTo>
                  <a:lnTo>
                    <a:pt x="413" y="565"/>
                  </a:lnTo>
                  <a:lnTo>
                    <a:pt x="408" y="552"/>
                  </a:lnTo>
                  <a:lnTo>
                    <a:pt x="403" y="539"/>
                  </a:lnTo>
                  <a:lnTo>
                    <a:pt x="397" y="526"/>
                  </a:lnTo>
                  <a:lnTo>
                    <a:pt x="390" y="5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860"/>
            <p:cNvSpPr>
              <a:spLocks noEditPoints="1"/>
            </p:cNvSpPr>
            <p:nvPr/>
          </p:nvSpPr>
          <p:spPr bwMode="auto">
            <a:xfrm>
              <a:off x="9879013" y="2500313"/>
              <a:ext cx="133350" cy="265113"/>
            </a:xfrm>
            <a:custGeom>
              <a:avLst/>
              <a:gdLst>
                <a:gd name="T0" fmla="*/ 382 w 421"/>
                <a:gd name="T1" fmla="*/ 676 h 832"/>
                <a:gd name="T2" fmla="*/ 349 w 421"/>
                <a:gd name="T3" fmla="*/ 737 h 832"/>
                <a:gd name="T4" fmla="*/ 296 w 421"/>
                <a:gd name="T5" fmla="*/ 781 h 832"/>
                <a:gd name="T6" fmla="*/ 229 w 421"/>
                <a:gd name="T7" fmla="*/ 802 h 832"/>
                <a:gd name="T8" fmla="*/ 157 w 421"/>
                <a:gd name="T9" fmla="*/ 795 h 832"/>
                <a:gd name="T10" fmla="*/ 96 w 421"/>
                <a:gd name="T11" fmla="*/ 761 h 832"/>
                <a:gd name="T12" fmla="*/ 52 w 421"/>
                <a:gd name="T13" fmla="*/ 708 h 832"/>
                <a:gd name="T14" fmla="*/ 30 w 421"/>
                <a:gd name="T15" fmla="*/ 640 h 832"/>
                <a:gd name="T16" fmla="*/ 35 w 421"/>
                <a:gd name="T17" fmla="*/ 582 h 832"/>
                <a:gd name="T18" fmla="*/ 53 w 421"/>
                <a:gd name="T19" fmla="*/ 534 h 832"/>
                <a:gd name="T20" fmla="*/ 103 w 421"/>
                <a:gd name="T21" fmla="*/ 481 h 832"/>
                <a:gd name="T22" fmla="*/ 139 w 421"/>
                <a:gd name="T23" fmla="*/ 459 h 832"/>
                <a:gd name="T24" fmla="*/ 177 w 421"/>
                <a:gd name="T25" fmla="*/ 447 h 832"/>
                <a:gd name="T26" fmla="*/ 216 w 421"/>
                <a:gd name="T27" fmla="*/ 444 h 832"/>
                <a:gd name="T28" fmla="*/ 260 w 421"/>
                <a:gd name="T29" fmla="*/ 454 h 832"/>
                <a:gd name="T30" fmla="*/ 322 w 421"/>
                <a:gd name="T31" fmla="*/ 490 h 832"/>
                <a:gd name="T32" fmla="*/ 368 w 421"/>
                <a:gd name="T33" fmla="*/ 546 h 832"/>
                <a:gd name="T34" fmla="*/ 390 w 421"/>
                <a:gd name="T35" fmla="*/ 607 h 832"/>
                <a:gd name="T36" fmla="*/ 332 w 421"/>
                <a:gd name="T37" fmla="*/ 0 h 832"/>
                <a:gd name="T38" fmla="*/ 292 w 421"/>
                <a:gd name="T39" fmla="*/ 11 h 832"/>
                <a:gd name="T40" fmla="*/ 267 w 421"/>
                <a:gd name="T41" fmla="*/ 28 h 832"/>
                <a:gd name="T42" fmla="*/ 153 w 421"/>
                <a:gd name="T43" fmla="*/ 238 h 832"/>
                <a:gd name="T44" fmla="*/ 30 w 421"/>
                <a:gd name="T45" fmla="*/ 514 h 832"/>
                <a:gd name="T46" fmla="*/ 8 w 421"/>
                <a:gd name="T47" fmla="*/ 565 h 832"/>
                <a:gd name="T48" fmla="*/ 0 w 421"/>
                <a:gd name="T49" fmla="*/ 622 h 832"/>
                <a:gd name="T50" fmla="*/ 5 w 421"/>
                <a:gd name="T51" fmla="*/ 665 h 832"/>
                <a:gd name="T52" fmla="*/ 36 w 421"/>
                <a:gd name="T53" fmla="*/ 740 h 832"/>
                <a:gd name="T54" fmla="*/ 93 w 421"/>
                <a:gd name="T55" fmla="*/ 797 h 832"/>
                <a:gd name="T56" fmla="*/ 168 w 421"/>
                <a:gd name="T57" fmla="*/ 828 h 832"/>
                <a:gd name="T58" fmla="*/ 211 w 421"/>
                <a:gd name="T59" fmla="*/ 832 h 832"/>
                <a:gd name="T60" fmla="*/ 291 w 421"/>
                <a:gd name="T61" fmla="*/ 816 h 832"/>
                <a:gd name="T62" fmla="*/ 358 w 421"/>
                <a:gd name="T63" fmla="*/ 772 h 832"/>
                <a:gd name="T64" fmla="*/ 403 w 421"/>
                <a:gd name="T65" fmla="*/ 708 h 832"/>
                <a:gd name="T66" fmla="*/ 421 w 421"/>
                <a:gd name="T67" fmla="*/ 627 h 832"/>
                <a:gd name="T68" fmla="*/ 398 w 421"/>
                <a:gd name="T69" fmla="*/ 297 h 832"/>
                <a:gd name="T70" fmla="*/ 337 w 421"/>
                <a:gd name="T71" fmla="*/ 320 h 832"/>
                <a:gd name="T72" fmla="*/ 320 w 421"/>
                <a:gd name="T73" fmla="*/ 338 h 832"/>
                <a:gd name="T74" fmla="*/ 316 w 421"/>
                <a:gd name="T75" fmla="*/ 355 h 832"/>
                <a:gd name="T76" fmla="*/ 309 w 421"/>
                <a:gd name="T77" fmla="*/ 365 h 832"/>
                <a:gd name="T78" fmla="*/ 297 w 421"/>
                <a:gd name="T79" fmla="*/ 367 h 832"/>
                <a:gd name="T80" fmla="*/ 288 w 421"/>
                <a:gd name="T81" fmla="*/ 360 h 832"/>
                <a:gd name="T82" fmla="*/ 286 w 421"/>
                <a:gd name="T83" fmla="*/ 343 h 832"/>
                <a:gd name="T84" fmla="*/ 301 w 421"/>
                <a:gd name="T85" fmla="*/ 312 h 832"/>
                <a:gd name="T86" fmla="*/ 333 w 421"/>
                <a:gd name="T87" fmla="*/ 287 h 832"/>
                <a:gd name="T88" fmla="*/ 379 w 421"/>
                <a:gd name="T89" fmla="*/ 270 h 832"/>
                <a:gd name="T90" fmla="*/ 421 w 421"/>
                <a:gd name="T91" fmla="*/ 36 h 832"/>
                <a:gd name="T92" fmla="*/ 417 w 421"/>
                <a:gd name="T93" fmla="*/ 26 h 832"/>
                <a:gd name="T94" fmla="*/ 384 w 421"/>
                <a:gd name="T95" fmla="*/ 6 h 832"/>
                <a:gd name="T96" fmla="*/ 343 w 421"/>
                <a:gd name="T97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1" h="832">
                  <a:moveTo>
                    <a:pt x="391" y="622"/>
                  </a:moveTo>
                  <a:lnTo>
                    <a:pt x="390" y="640"/>
                  </a:lnTo>
                  <a:lnTo>
                    <a:pt x="386" y="658"/>
                  </a:lnTo>
                  <a:lnTo>
                    <a:pt x="382" y="676"/>
                  </a:lnTo>
                  <a:lnTo>
                    <a:pt x="377" y="693"/>
                  </a:lnTo>
                  <a:lnTo>
                    <a:pt x="369" y="708"/>
                  </a:lnTo>
                  <a:lnTo>
                    <a:pt x="360" y="723"/>
                  </a:lnTo>
                  <a:lnTo>
                    <a:pt x="349" y="737"/>
                  </a:lnTo>
                  <a:lnTo>
                    <a:pt x="338" y="749"/>
                  </a:lnTo>
                  <a:lnTo>
                    <a:pt x="325" y="761"/>
                  </a:lnTo>
                  <a:lnTo>
                    <a:pt x="311" y="772"/>
                  </a:lnTo>
                  <a:lnTo>
                    <a:pt x="296" y="781"/>
                  </a:lnTo>
                  <a:lnTo>
                    <a:pt x="280" y="788"/>
                  </a:lnTo>
                  <a:lnTo>
                    <a:pt x="264" y="795"/>
                  </a:lnTo>
                  <a:lnTo>
                    <a:pt x="247" y="799"/>
                  </a:lnTo>
                  <a:lnTo>
                    <a:pt x="229" y="802"/>
                  </a:lnTo>
                  <a:lnTo>
                    <a:pt x="211" y="802"/>
                  </a:lnTo>
                  <a:lnTo>
                    <a:pt x="192" y="802"/>
                  </a:lnTo>
                  <a:lnTo>
                    <a:pt x="174" y="799"/>
                  </a:lnTo>
                  <a:lnTo>
                    <a:pt x="157" y="795"/>
                  </a:lnTo>
                  <a:lnTo>
                    <a:pt x="140" y="788"/>
                  </a:lnTo>
                  <a:lnTo>
                    <a:pt x="125" y="781"/>
                  </a:lnTo>
                  <a:lnTo>
                    <a:pt x="110" y="772"/>
                  </a:lnTo>
                  <a:lnTo>
                    <a:pt x="96" y="761"/>
                  </a:lnTo>
                  <a:lnTo>
                    <a:pt x="83" y="749"/>
                  </a:lnTo>
                  <a:lnTo>
                    <a:pt x="71" y="737"/>
                  </a:lnTo>
                  <a:lnTo>
                    <a:pt x="60" y="723"/>
                  </a:lnTo>
                  <a:lnTo>
                    <a:pt x="52" y="708"/>
                  </a:lnTo>
                  <a:lnTo>
                    <a:pt x="44" y="693"/>
                  </a:lnTo>
                  <a:lnTo>
                    <a:pt x="38" y="676"/>
                  </a:lnTo>
                  <a:lnTo>
                    <a:pt x="34" y="658"/>
                  </a:lnTo>
                  <a:lnTo>
                    <a:pt x="30" y="640"/>
                  </a:lnTo>
                  <a:lnTo>
                    <a:pt x="30" y="622"/>
                  </a:lnTo>
                  <a:lnTo>
                    <a:pt x="30" y="609"/>
                  </a:lnTo>
                  <a:lnTo>
                    <a:pt x="33" y="595"/>
                  </a:lnTo>
                  <a:lnTo>
                    <a:pt x="35" y="582"/>
                  </a:lnTo>
                  <a:lnTo>
                    <a:pt x="38" y="569"/>
                  </a:lnTo>
                  <a:lnTo>
                    <a:pt x="42" y="556"/>
                  </a:lnTo>
                  <a:lnTo>
                    <a:pt x="48" y="545"/>
                  </a:lnTo>
                  <a:lnTo>
                    <a:pt x="53" y="534"/>
                  </a:lnTo>
                  <a:lnTo>
                    <a:pt x="60" y="522"/>
                  </a:lnTo>
                  <a:lnTo>
                    <a:pt x="77" y="505"/>
                  </a:lnTo>
                  <a:lnTo>
                    <a:pt x="94" y="489"/>
                  </a:lnTo>
                  <a:lnTo>
                    <a:pt x="103" y="481"/>
                  </a:lnTo>
                  <a:lnTo>
                    <a:pt x="112" y="475"/>
                  </a:lnTo>
                  <a:lnTo>
                    <a:pt x="121" y="470"/>
                  </a:lnTo>
                  <a:lnTo>
                    <a:pt x="130" y="464"/>
                  </a:lnTo>
                  <a:lnTo>
                    <a:pt x="139" y="459"/>
                  </a:lnTo>
                  <a:lnTo>
                    <a:pt x="148" y="456"/>
                  </a:lnTo>
                  <a:lnTo>
                    <a:pt x="158" y="451"/>
                  </a:lnTo>
                  <a:lnTo>
                    <a:pt x="168" y="449"/>
                  </a:lnTo>
                  <a:lnTo>
                    <a:pt x="177" y="447"/>
                  </a:lnTo>
                  <a:lnTo>
                    <a:pt x="187" y="445"/>
                  </a:lnTo>
                  <a:lnTo>
                    <a:pt x="197" y="444"/>
                  </a:lnTo>
                  <a:lnTo>
                    <a:pt x="206" y="444"/>
                  </a:lnTo>
                  <a:lnTo>
                    <a:pt x="216" y="444"/>
                  </a:lnTo>
                  <a:lnTo>
                    <a:pt x="225" y="445"/>
                  </a:lnTo>
                  <a:lnTo>
                    <a:pt x="234" y="446"/>
                  </a:lnTo>
                  <a:lnTo>
                    <a:pt x="243" y="448"/>
                  </a:lnTo>
                  <a:lnTo>
                    <a:pt x="260" y="454"/>
                  </a:lnTo>
                  <a:lnTo>
                    <a:pt x="277" y="460"/>
                  </a:lnTo>
                  <a:lnTo>
                    <a:pt x="293" y="469"/>
                  </a:lnTo>
                  <a:lnTo>
                    <a:pt x="308" y="479"/>
                  </a:lnTo>
                  <a:lnTo>
                    <a:pt x="322" y="490"/>
                  </a:lnTo>
                  <a:lnTo>
                    <a:pt x="336" y="503"/>
                  </a:lnTo>
                  <a:lnTo>
                    <a:pt x="348" y="517"/>
                  </a:lnTo>
                  <a:lnTo>
                    <a:pt x="359" y="531"/>
                  </a:lnTo>
                  <a:lnTo>
                    <a:pt x="368" y="546"/>
                  </a:lnTo>
                  <a:lnTo>
                    <a:pt x="376" y="561"/>
                  </a:lnTo>
                  <a:lnTo>
                    <a:pt x="382" y="576"/>
                  </a:lnTo>
                  <a:lnTo>
                    <a:pt x="386" y="592"/>
                  </a:lnTo>
                  <a:lnTo>
                    <a:pt x="390" y="607"/>
                  </a:lnTo>
                  <a:lnTo>
                    <a:pt x="391" y="622"/>
                  </a:lnTo>
                  <a:lnTo>
                    <a:pt x="391" y="622"/>
                  </a:lnTo>
                  <a:close/>
                  <a:moveTo>
                    <a:pt x="343" y="0"/>
                  </a:moveTo>
                  <a:lnTo>
                    <a:pt x="332" y="0"/>
                  </a:lnTo>
                  <a:lnTo>
                    <a:pt x="321" y="2"/>
                  </a:lnTo>
                  <a:lnTo>
                    <a:pt x="310" y="4"/>
                  </a:lnTo>
                  <a:lnTo>
                    <a:pt x="301" y="6"/>
                  </a:lnTo>
                  <a:lnTo>
                    <a:pt x="292" y="11"/>
                  </a:lnTo>
                  <a:lnTo>
                    <a:pt x="284" y="15"/>
                  </a:lnTo>
                  <a:lnTo>
                    <a:pt x="276" y="20"/>
                  </a:lnTo>
                  <a:lnTo>
                    <a:pt x="270" y="26"/>
                  </a:lnTo>
                  <a:lnTo>
                    <a:pt x="267" y="28"/>
                  </a:lnTo>
                  <a:lnTo>
                    <a:pt x="266" y="31"/>
                  </a:lnTo>
                  <a:lnTo>
                    <a:pt x="213" y="178"/>
                  </a:lnTo>
                  <a:lnTo>
                    <a:pt x="155" y="236"/>
                  </a:lnTo>
                  <a:lnTo>
                    <a:pt x="153" y="238"/>
                  </a:lnTo>
                  <a:lnTo>
                    <a:pt x="152" y="240"/>
                  </a:lnTo>
                  <a:lnTo>
                    <a:pt x="31" y="510"/>
                  </a:lnTo>
                  <a:lnTo>
                    <a:pt x="31" y="513"/>
                  </a:lnTo>
                  <a:lnTo>
                    <a:pt x="30" y="514"/>
                  </a:lnTo>
                  <a:lnTo>
                    <a:pt x="24" y="525"/>
                  </a:lnTo>
                  <a:lnTo>
                    <a:pt x="18" y="538"/>
                  </a:lnTo>
                  <a:lnTo>
                    <a:pt x="12" y="551"/>
                  </a:lnTo>
                  <a:lnTo>
                    <a:pt x="8" y="565"/>
                  </a:lnTo>
                  <a:lnTo>
                    <a:pt x="5" y="579"/>
                  </a:lnTo>
                  <a:lnTo>
                    <a:pt x="3" y="593"/>
                  </a:lnTo>
                  <a:lnTo>
                    <a:pt x="0" y="607"/>
                  </a:lnTo>
                  <a:lnTo>
                    <a:pt x="0" y="622"/>
                  </a:lnTo>
                  <a:lnTo>
                    <a:pt x="0" y="633"/>
                  </a:lnTo>
                  <a:lnTo>
                    <a:pt x="1" y="643"/>
                  </a:lnTo>
                  <a:lnTo>
                    <a:pt x="3" y="654"/>
                  </a:lnTo>
                  <a:lnTo>
                    <a:pt x="5" y="665"/>
                  </a:lnTo>
                  <a:lnTo>
                    <a:pt x="9" y="685"/>
                  </a:lnTo>
                  <a:lnTo>
                    <a:pt x="16" y="704"/>
                  </a:lnTo>
                  <a:lnTo>
                    <a:pt x="25" y="723"/>
                  </a:lnTo>
                  <a:lnTo>
                    <a:pt x="36" y="740"/>
                  </a:lnTo>
                  <a:lnTo>
                    <a:pt x="48" y="756"/>
                  </a:lnTo>
                  <a:lnTo>
                    <a:pt x="62" y="771"/>
                  </a:lnTo>
                  <a:lnTo>
                    <a:pt x="77" y="785"/>
                  </a:lnTo>
                  <a:lnTo>
                    <a:pt x="93" y="797"/>
                  </a:lnTo>
                  <a:lnTo>
                    <a:pt x="110" y="807"/>
                  </a:lnTo>
                  <a:lnTo>
                    <a:pt x="128" y="816"/>
                  </a:lnTo>
                  <a:lnTo>
                    <a:pt x="147" y="823"/>
                  </a:lnTo>
                  <a:lnTo>
                    <a:pt x="168" y="828"/>
                  </a:lnTo>
                  <a:lnTo>
                    <a:pt x="178" y="830"/>
                  </a:lnTo>
                  <a:lnTo>
                    <a:pt x="189" y="831"/>
                  </a:lnTo>
                  <a:lnTo>
                    <a:pt x="200" y="832"/>
                  </a:lnTo>
                  <a:lnTo>
                    <a:pt x="211" y="832"/>
                  </a:lnTo>
                  <a:lnTo>
                    <a:pt x="232" y="831"/>
                  </a:lnTo>
                  <a:lnTo>
                    <a:pt x="252" y="829"/>
                  </a:lnTo>
                  <a:lnTo>
                    <a:pt x="272" y="823"/>
                  </a:lnTo>
                  <a:lnTo>
                    <a:pt x="291" y="816"/>
                  </a:lnTo>
                  <a:lnTo>
                    <a:pt x="309" y="807"/>
                  </a:lnTo>
                  <a:lnTo>
                    <a:pt x="326" y="798"/>
                  </a:lnTo>
                  <a:lnTo>
                    <a:pt x="343" y="786"/>
                  </a:lnTo>
                  <a:lnTo>
                    <a:pt x="358" y="772"/>
                  </a:lnTo>
                  <a:lnTo>
                    <a:pt x="370" y="758"/>
                  </a:lnTo>
                  <a:lnTo>
                    <a:pt x="383" y="742"/>
                  </a:lnTo>
                  <a:lnTo>
                    <a:pt x="394" y="725"/>
                  </a:lnTo>
                  <a:lnTo>
                    <a:pt x="403" y="708"/>
                  </a:lnTo>
                  <a:lnTo>
                    <a:pt x="410" y="688"/>
                  </a:lnTo>
                  <a:lnTo>
                    <a:pt x="415" y="669"/>
                  </a:lnTo>
                  <a:lnTo>
                    <a:pt x="419" y="648"/>
                  </a:lnTo>
                  <a:lnTo>
                    <a:pt x="421" y="627"/>
                  </a:lnTo>
                  <a:lnTo>
                    <a:pt x="421" y="626"/>
                  </a:lnTo>
                  <a:lnTo>
                    <a:pt x="421" y="626"/>
                  </a:lnTo>
                  <a:lnTo>
                    <a:pt x="421" y="293"/>
                  </a:lnTo>
                  <a:lnTo>
                    <a:pt x="398" y="297"/>
                  </a:lnTo>
                  <a:lnTo>
                    <a:pt x="377" y="301"/>
                  </a:lnTo>
                  <a:lnTo>
                    <a:pt x="360" y="308"/>
                  </a:lnTo>
                  <a:lnTo>
                    <a:pt x="344" y="315"/>
                  </a:lnTo>
                  <a:lnTo>
                    <a:pt x="337" y="320"/>
                  </a:lnTo>
                  <a:lnTo>
                    <a:pt x="332" y="324"/>
                  </a:lnTo>
                  <a:lnTo>
                    <a:pt x="328" y="328"/>
                  </a:lnTo>
                  <a:lnTo>
                    <a:pt x="323" y="333"/>
                  </a:lnTo>
                  <a:lnTo>
                    <a:pt x="320" y="338"/>
                  </a:lnTo>
                  <a:lnTo>
                    <a:pt x="318" y="342"/>
                  </a:lnTo>
                  <a:lnTo>
                    <a:pt x="316" y="347"/>
                  </a:lnTo>
                  <a:lnTo>
                    <a:pt x="316" y="352"/>
                  </a:lnTo>
                  <a:lnTo>
                    <a:pt x="316" y="355"/>
                  </a:lnTo>
                  <a:lnTo>
                    <a:pt x="315" y="358"/>
                  </a:lnTo>
                  <a:lnTo>
                    <a:pt x="312" y="360"/>
                  </a:lnTo>
                  <a:lnTo>
                    <a:pt x="311" y="362"/>
                  </a:lnTo>
                  <a:lnTo>
                    <a:pt x="309" y="365"/>
                  </a:lnTo>
                  <a:lnTo>
                    <a:pt x="306" y="366"/>
                  </a:lnTo>
                  <a:lnTo>
                    <a:pt x="304" y="367"/>
                  </a:lnTo>
                  <a:lnTo>
                    <a:pt x="301" y="367"/>
                  </a:lnTo>
                  <a:lnTo>
                    <a:pt x="297" y="367"/>
                  </a:lnTo>
                  <a:lnTo>
                    <a:pt x="294" y="366"/>
                  </a:lnTo>
                  <a:lnTo>
                    <a:pt x="292" y="365"/>
                  </a:lnTo>
                  <a:lnTo>
                    <a:pt x="290" y="362"/>
                  </a:lnTo>
                  <a:lnTo>
                    <a:pt x="288" y="360"/>
                  </a:lnTo>
                  <a:lnTo>
                    <a:pt x="287" y="358"/>
                  </a:lnTo>
                  <a:lnTo>
                    <a:pt x="286" y="355"/>
                  </a:lnTo>
                  <a:lnTo>
                    <a:pt x="286" y="352"/>
                  </a:lnTo>
                  <a:lnTo>
                    <a:pt x="286" y="343"/>
                  </a:lnTo>
                  <a:lnTo>
                    <a:pt x="288" y="336"/>
                  </a:lnTo>
                  <a:lnTo>
                    <a:pt x="291" y="327"/>
                  </a:lnTo>
                  <a:lnTo>
                    <a:pt x="295" y="320"/>
                  </a:lnTo>
                  <a:lnTo>
                    <a:pt x="301" y="312"/>
                  </a:lnTo>
                  <a:lnTo>
                    <a:pt x="307" y="306"/>
                  </a:lnTo>
                  <a:lnTo>
                    <a:pt x="315" y="299"/>
                  </a:lnTo>
                  <a:lnTo>
                    <a:pt x="323" y="293"/>
                  </a:lnTo>
                  <a:lnTo>
                    <a:pt x="333" y="287"/>
                  </a:lnTo>
                  <a:lnTo>
                    <a:pt x="344" y="282"/>
                  </a:lnTo>
                  <a:lnTo>
                    <a:pt x="354" y="278"/>
                  </a:lnTo>
                  <a:lnTo>
                    <a:pt x="366" y="273"/>
                  </a:lnTo>
                  <a:lnTo>
                    <a:pt x="379" y="270"/>
                  </a:lnTo>
                  <a:lnTo>
                    <a:pt x="392" y="267"/>
                  </a:lnTo>
                  <a:lnTo>
                    <a:pt x="406" y="265"/>
                  </a:lnTo>
                  <a:lnTo>
                    <a:pt x="421" y="263"/>
                  </a:lnTo>
                  <a:lnTo>
                    <a:pt x="421" y="36"/>
                  </a:lnTo>
                  <a:lnTo>
                    <a:pt x="421" y="33"/>
                  </a:lnTo>
                  <a:lnTo>
                    <a:pt x="420" y="31"/>
                  </a:lnTo>
                  <a:lnTo>
                    <a:pt x="419" y="28"/>
                  </a:lnTo>
                  <a:lnTo>
                    <a:pt x="417" y="26"/>
                  </a:lnTo>
                  <a:lnTo>
                    <a:pt x="410" y="20"/>
                  </a:lnTo>
                  <a:lnTo>
                    <a:pt x="403" y="15"/>
                  </a:lnTo>
                  <a:lnTo>
                    <a:pt x="394" y="11"/>
                  </a:lnTo>
                  <a:lnTo>
                    <a:pt x="384" y="6"/>
                  </a:lnTo>
                  <a:lnTo>
                    <a:pt x="375" y="4"/>
                  </a:lnTo>
                  <a:lnTo>
                    <a:pt x="365" y="2"/>
                  </a:lnTo>
                  <a:lnTo>
                    <a:pt x="354" y="0"/>
                  </a:lnTo>
                  <a:lnTo>
                    <a:pt x="343" y="0"/>
                  </a:lnTo>
                  <a:lnTo>
                    <a:pt x="3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861"/>
            <p:cNvSpPr>
              <a:spLocks/>
            </p:cNvSpPr>
            <p:nvPr/>
          </p:nvSpPr>
          <p:spPr bwMode="auto">
            <a:xfrm>
              <a:off x="9902825" y="2659063"/>
              <a:ext cx="46038" cy="46038"/>
            </a:xfrm>
            <a:custGeom>
              <a:avLst/>
              <a:gdLst>
                <a:gd name="T0" fmla="*/ 2 w 144"/>
                <a:gd name="T1" fmla="*/ 132 h 143"/>
                <a:gd name="T2" fmla="*/ 4 w 144"/>
                <a:gd name="T3" fmla="*/ 137 h 143"/>
                <a:gd name="T4" fmla="*/ 7 w 144"/>
                <a:gd name="T5" fmla="*/ 140 h 143"/>
                <a:gd name="T6" fmla="*/ 12 w 144"/>
                <a:gd name="T7" fmla="*/ 143 h 143"/>
                <a:gd name="T8" fmla="*/ 19 w 144"/>
                <a:gd name="T9" fmla="*/ 143 h 143"/>
                <a:gd name="T10" fmla="*/ 24 w 144"/>
                <a:gd name="T11" fmla="*/ 140 h 143"/>
                <a:gd name="T12" fmla="*/ 28 w 144"/>
                <a:gd name="T13" fmla="*/ 137 h 143"/>
                <a:gd name="T14" fmla="*/ 31 w 144"/>
                <a:gd name="T15" fmla="*/ 132 h 143"/>
                <a:gd name="T16" fmla="*/ 32 w 144"/>
                <a:gd name="T17" fmla="*/ 118 h 143"/>
                <a:gd name="T18" fmla="*/ 35 w 144"/>
                <a:gd name="T19" fmla="*/ 98 h 143"/>
                <a:gd name="T20" fmla="*/ 42 w 144"/>
                <a:gd name="T21" fmla="*/ 81 h 143"/>
                <a:gd name="T22" fmla="*/ 53 w 144"/>
                <a:gd name="T23" fmla="*/ 65 h 143"/>
                <a:gd name="T24" fmla="*/ 67 w 144"/>
                <a:gd name="T25" fmla="*/ 52 h 143"/>
                <a:gd name="T26" fmla="*/ 82 w 144"/>
                <a:gd name="T27" fmla="*/ 41 h 143"/>
                <a:gd name="T28" fmla="*/ 100 w 144"/>
                <a:gd name="T29" fmla="*/ 34 h 143"/>
                <a:gd name="T30" fmla="*/ 120 w 144"/>
                <a:gd name="T31" fmla="*/ 30 h 143"/>
                <a:gd name="T32" fmla="*/ 132 w 144"/>
                <a:gd name="T33" fmla="*/ 30 h 143"/>
                <a:gd name="T34" fmla="*/ 138 w 144"/>
                <a:gd name="T35" fmla="*/ 26 h 143"/>
                <a:gd name="T36" fmla="*/ 142 w 144"/>
                <a:gd name="T37" fmla="*/ 23 h 143"/>
                <a:gd name="T38" fmla="*/ 144 w 144"/>
                <a:gd name="T39" fmla="*/ 18 h 143"/>
                <a:gd name="T40" fmla="*/ 144 w 144"/>
                <a:gd name="T41" fmla="*/ 11 h 143"/>
                <a:gd name="T42" fmla="*/ 142 w 144"/>
                <a:gd name="T43" fmla="*/ 6 h 143"/>
                <a:gd name="T44" fmla="*/ 138 w 144"/>
                <a:gd name="T45" fmla="*/ 2 h 143"/>
                <a:gd name="T46" fmla="*/ 132 w 144"/>
                <a:gd name="T47" fmla="*/ 0 h 143"/>
                <a:gd name="T48" fmla="*/ 116 w 144"/>
                <a:gd name="T49" fmla="*/ 0 h 143"/>
                <a:gd name="T50" fmla="*/ 92 w 144"/>
                <a:gd name="T51" fmla="*/ 5 h 143"/>
                <a:gd name="T52" fmla="*/ 68 w 144"/>
                <a:gd name="T53" fmla="*/ 15 h 143"/>
                <a:gd name="T54" fmla="*/ 48 w 144"/>
                <a:gd name="T55" fmla="*/ 29 h 143"/>
                <a:gd name="T56" fmla="*/ 31 w 144"/>
                <a:gd name="T57" fmla="*/ 46 h 143"/>
                <a:gd name="T58" fmla="*/ 17 w 144"/>
                <a:gd name="T59" fmla="*/ 67 h 143"/>
                <a:gd name="T60" fmla="*/ 7 w 144"/>
                <a:gd name="T61" fmla="*/ 90 h 143"/>
                <a:gd name="T62" fmla="*/ 2 w 144"/>
                <a:gd name="T63" fmla="*/ 11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4" h="143">
                  <a:moveTo>
                    <a:pt x="0" y="128"/>
                  </a:moveTo>
                  <a:lnTo>
                    <a:pt x="2" y="132"/>
                  </a:lnTo>
                  <a:lnTo>
                    <a:pt x="2" y="134"/>
                  </a:lnTo>
                  <a:lnTo>
                    <a:pt x="4" y="137"/>
                  </a:lnTo>
                  <a:lnTo>
                    <a:pt x="5" y="139"/>
                  </a:lnTo>
                  <a:lnTo>
                    <a:pt x="7" y="140"/>
                  </a:lnTo>
                  <a:lnTo>
                    <a:pt x="10" y="142"/>
                  </a:lnTo>
                  <a:lnTo>
                    <a:pt x="12" y="143"/>
                  </a:lnTo>
                  <a:lnTo>
                    <a:pt x="15" y="143"/>
                  </a:lnTo>
                  <a:lnTo>
                    <a:pt x="19" y="143"/>
                  </a:lnTo>
                  <a:lnTo>
                    <a:pt x="22" y="142"/>
                  </a:lnTo>
                  <a:lnTo>
                    <a:pt x="24" y="140"/>
                  </a:lnTo>
                  <a:lnTo>
                    <a:pt x="26" y="139"/>
                  </a:lnTo>
                  <a:lnTo>
                    <a:pt x="28" y="137"/>
                  </a:lnTo>
                  <a:lnTo>
                    <a:pt x="29" y="134"/>
                  </a:lnTo>
                  <a:lnTo>
                    <a:pt x="31" y="132"/>
                  </a:lnTo>
                  <a:lnTo>
                    <a:pt x="31" y="128"/>
                  </a:lnTo>
                  <a:lnTo>
                    <a:pt x="32" y="118"/>
                  </a:lnTo>
                  <a:lnTo>
                    <a:pt x="33" y="108"/>
                  </a:lnTo>
                  <a:lnTo>
                    <a:pt x="35" y="98"/>
                  </a:lnTo>
                  <a:lnTo>
                    <a:pt x="39" y="90"/>
                  </a:lnTo>
                  <a:lnTo>
                    <a:pt x="42" y="81"/>
                  </a:lnTo>
                  <a:lnTo>
                    <a:pt x="48" y="73"/>
                  </a:lnTo>
                  <a:lnTo>
                    <a:pt x="53" y="65"/>
                  </a:lnTo>
                  <a:lnTo>
                    <a:pt x="59" y="59"/>
                  </a:lnTo>
                  <a:lnTo>
                    <a:pt x="67" y="52"/>
                  </a:lnTo>
                  <a:lnTo>
                    <a:pt x="74" y="47"/>
                  </a:lnTo>
                  <a:lnTo>
                    <a:pt x="82" y="41"/>
                  </a:lnTo>
                  <a:lnTo>
                    <a:pt x="92" y="37"/>
                  </a:lnTo>
                  <a:lnTo>
                    <a:pt x="100" y="34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6" y="29"/>
                  </a:lnTo>
                  <a:lnTo>
                    <a:pt x="138" y="26"/>
                  </a:lnTo>
                  <a:lnTo>
                    <a:pt x="140" y="25"/>
                  </a:lnTo>
                  <a:lnTo>
                    <a:pt x="142" y="23"/>
                  </a:lnTo>
                  <a:lnTo>
                    <a:pt x="143" y="20"/>
                  </a:lnTo>
                  <a:lnTo>
                    <a:pt x="144" y="18"/>
                  </a:lnTo>
                  <a:lnTo>
                    <a:pt x="144" y="15"/>
                  </a:lnTo>
                  <a:lnTo>
                    <a:pt x="144" y="11"/>
                  </a:lnTo>
                  <a:lnTo>
                    <a:pt x="143" y="8"/>
                  </a:lnTo>
                  <a:lnTo>
                    <a:pt x="142" y="6"/>
                  </a:lnTo>
                  <a:lnTo>
                    <a:pt x="140" y="4"/>
                  </a:lnTo>
                  <a:lnTo>
                    <a:pt x="138" y="2"/>
                  </a:lnTo>
                  <a:lnTo>
                    <a:pt x="136" y="1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0"/>
                  </a:lnTo>
                  <a:lnTo>
                    <a:pt x="103" y="2"/>
                  </a:lnTo>
                  <a:lnTo>
                    <a:pt x="92" y="5"/>
                  </a:lnTo>
                  <a:lnTo>
                    <a:pt x="80" y="9"/>
                  </a:lnTo>
                  <a:lnTo>
                    <a:pt x="68" y="15"/>
                  </a:lnTo>
                  <a:lnTo>
                    <a:pt x="57" y="21"/>
                  </a:lnTo>
                  <a:lnTo>
                    <a:pt x="48" y="29"/>
                  </a:lnTo>
                  <a:lnTo>
                    <a:pt x="38" y="37"/>
                  </a:lnTo>
                  <a:lnTo>
                    <a:pt x="31" y="46"/>
                  </a:lnTo>
                  <a:lnTo>
                    <a:pt x="23" y="56"/>
                  </a:lnTo>
                  <a:lnTo>
                    <a:pt x="17" y="67"/>
                  </a:lnTo>
                  <a:lnTo>
                    <a:pt x="11" y="78"/>
                  </a:lnTo>
                  <a:lnTo>
                    <a:pt x="7" y="90"/>
                  </a:lnTo>
                  <a:lnTo>
                    <a:pt x="4" y="103"/>
                  </a:lnTo>
                  <a:lnTo>
                    <a:pt x="2" y="115"/>
                  </a:lnTo>
                  <a:lnTo>
                    <a:pt x="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862"/>
            <p:cNvSpPr>
              <a:spLocks/>
            </p:cNvSpPr>
            <p:nvPr/>
          </p:nvSpPr>
          <p:spPr bwMode="auto">
            <a:xfrm>
              <a:off x="10059988" y="2659063"/>
              <a:ext cx="44450" cy="46038"/>
            </a:xfrm>
            <a:custGeom>
              <a:avLst/>
              <a:gdLst>
                <a:gd name="T0" fmla="*/ 115 w 144"/>
                <a:gd name="T1" fmla="*/ 0 h 143"/>
                <a:gd name="T2" fmla="*/ 90 w 144"/>
                <a:gd name="T3" fmla="*/ 5 h 143"/>
                <a:gd name="T4" fmla="*/ 66 w 144"/>
                <a:gd name="T5" fmla="*/ 15 h 143"/>
                <a:gd name="T6" fmla="*/ 46 w 144"/>
                <a:gd name="T7" fmla="*/ 29 h 143"/>
                <a:gd name="T8" fmla="*/ 29 w 144"/>
                <a:gd name="T9" fmla="*/ 46 h 143"/>
                <a:gd name="T10" fmla="*/ 15 w 144"/>
                <a:gd name="T11" fmla="*/ 67 h 143"/>
                <a:gd name="T12" fmla="*/ 5 w 144"/>
                <a:gd name="T13" fmla="*/ 90 h 143"/>
                <a:gd name="T14" fmla="*/ 0 w 144"/>
                <a:gd name="T15" fmla="*/ 115 h 143"/>
                <a:gd name="T16" fmla="*/ 0 w 144"/>
                <a:gd name="T17" fmla="*/ 132 h 143"/>
                <a:gd name="T18" fmla="*/ 2 w 144"/>
                <a:gd name="T19" fmla="*/ 137 h 143"/>
                <a:gd name="T20" fmla="*/ 6 w 144"/>
                <a:gd name="T21" fmla="*/ 140 h 143"/>
                <a:gd name="T22" fmla="*/ 12 w 144"/>
                <a:gd name="T23" fmla="*/ 143 h 143"/>
                <a:gd name="T24" fmla="*/ 17 w 144"/>
                <a:gd name="T25" fmla="*/ 143 h 143"/>
                <a:gd name="T26" fmla="*/ 22 w 144"/>
                <a:gd name="T27" fmla="*/ 140 h 143"/>
                <a:gd name="T28" fmla="*/ 27 w 144"/>
                <a:gd name="T29" fmla="*/ 137 h 143"/>
                <a:gd name="T30" fmla="*/ 29 w 144"/>
                <a:gd name="T31" fmla="*/ 132 h 143"/>
                <a:gd name="T32" fmla="*/ 30 w 144"/>
                <a:gd name="T33" fmla="*/ 118 h 143"/>
                <a:gd name="T34" fmla="*/ 34 w 144"/>
                <a:gd name="T35" fmla="*/ 98 h 143"/>
                <a:gd name="T36" fmla="*/ 42 w 144"/>
                <a:gd name="T37" fmla="*/ 81 h 143"/>
                <a:gd name="T38" fmla="*/ 52 w 144"/>
                <a:gd name="T39" fmla="*/ 65 h 143"/>
                <a:gd name="T40" fmla="*/ 65 w 144"/>
                <a:gd name="T41" fmla="*/ 52 h 143"/>
                <a:gd name="T42" fmla="*/ 81 w 144"/>
                <a:gd name="T43" fmla="*/ 41 h 143"/>
                <a:gd name="T44" fmla="*/ 98 w 144"/>
                <a:gd name="T45" fmla="*/ 34 h 143"/>
                <a:gd name="T46" fmla="*/ 118 w 144"/>
                <a:gd name="T47" fmla="*/ 30 h 143"/>
                <a:gd name="T48" fmla="*/ 131 w 144"/>
                <a:gd name="T49" fmla="*/ 30 h 143"/>
                <a:gd name="T50" fmla="*/ 136 w 144"/>
                <a:gd name="T51" fmla="*/ 26 h 143"/>
                <a:gd name="T52" fmla="*/ 140 w 144"/>
                <a:gd name="T53" fmla="*/ 23 h 143"/>
                <a:gd name="T54" fmla="*/ 142 w 144"/>
                <a:gd name="T55" fmla="*/ 18 h 143"/>
                <a:gd name="T56" fmla="*/ 142 w 144"/>
                <a:gd name="T57" fmla="*/ 11 h 143"/>
                <a:gd name="T58" fmla="*/ 140 w 144"/>
                <a:gd name="T59" fmla="*/ 6 h 143"/>
                <a:gd name="T60" fmla="*/ 136 w 144"/>
                <a:gd name="T61" fmla="*/ 2 h 143"/>
                <a:gd name="T62" fmla="*/ 131 w 144"/>
                <a:gd name="T63" fmla="*/ 0 h 143"/>
                <a:gd name="T64" fmla="*/ 129 w 144"/>
                <a:gd name="T6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4" h="143">
                  <a:moveTo>
                    <a:pt x="129" y="0"/>
                  </a:moveTo>
                  <a:lnTo>
                    <a:pt x="115" y="0"/>
                  </a:lnTo>
                  <a:lnTo>
                    <a:pt x="102" y="2"/>
                  </a:lnTo>
                  <a:lnTo>
                    <a:pt x="90" y="5"/>
                  </a:lnTo>
                  <a:lnTo>
                    <a:pt x="78" y="9"/>
                  </a:lnTo>
                  <a:lnTo>
                    <a:pt x="66" y="15"/>
                  </a:lnTo>
                  <a:lnTo>
                    <a:pt x="57" y="21"/>
                  </a:lnTo>
                  <a:lnTo>
                    <a:pt x="46" y="29"/>
                  </a:lnTo>
                  <a:lnTo>
                    <a:pt x="37" y="37"/>
                  </a:lnTo>
                  <a:lnTo>
                    <a:pt x="29" y="46"/>
                  </a:lnTo>
                  <a:lnTo>
                    <a:pt x="21" y="56"/>
                  </a:lnTo>
                  <a:lnTo>
                    <a:pt x="15" y="67"/>
                  </a:lnTo>
                  <a:lnTo>
                    <a:pt x="9" y="78"/>
                  </a:lnTo>
                  <a:lnTo>
                    <a:pt x="5" y="90"/>
                  </a:lnTo>
                  <a:lnTo>
                    <a:pt x="2" y="103"/>
                  </a:lnTo>
                  <a:lnTo>
                    <a:pt x="0" y="115"/>
                  </a:lnTo>
                  <a:lnTo>
                    <a:pt x="0" y="128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7"/>
                  </a:lnTo>
                  <a:lnTo>
                    <a:pt x="4" y="139"/>
                  </a:lnTo>
                  <a:lnTo>
                    <a:pt x="6" y="140"/>
                  </a:lnTo>
                  <a:lnTo>
                    <a:pt x="8" y="142"/>
                  </a:lnTo>
                  <a:lnTo>
                    <a:pt x="12" y="143"/>
                  </a:lnTo>
                  <a:lnTo>
                    <a:pt x="15" y="143"/>
                  </a:lnTo>
                  <a:lnTo>
                    <a:pt x="17" y="143"/>
                  </a:lnTo>
                  <a:lnTo>
                    <a:pt x="20" y="142"/>
                  </a:lnTo>
                  <a:lnTo>
                    <a:pt x="22" y="140"/>
                  </a:lnTo>
                  <a:lnTo>
                    <a:pt x="24" y="139"/>
                  </a:lnTo>
                  <a:lnTo>
                    <a:pt x="27" y="137"/>
                  </a:lnTo>
                  <a:lnTo>
                    <a:pt x="28" y="134"/>
                  </a:lnTo>
                  <a:lnTo>
                    <a:pt x="29" y="132"/>
                  </a:lnTo>
                  <a:lnTo>
                    <a:pt x="30" y="128"/>
                  </a:lnTo>
                  <a:lnTo>
                    <a:pt x="30" y="118"/>
                  </a:lnTo>
                  <a:lnTo>
                    <a:pt x="31" y="108"/>
                  </a:lnTo>
                  <a:lnTo>
                    <a:pt x="34" y="98"/>
                  </a:lnTo>
                  <a:lnTo>
                    <a:pt x="37" y="90"/>
                  </a:lnTo>
                  <a:lnTo>
                    <a:pt x="42" y="81"/>
                  </a:lnTo>
                  <a:lnTo>
                    <a:pt x="46" y="73"/>
                  </a:lnTo>
                  <a:lnTo>
                    <a:pt x="52" y="65"/>
                  </a:lnTo>
                  <a:lnTo>
                    <a:pt x="59" y="59"/>
                  </a:lnTo>
                  <a:lnTo>
                    <a:pt x="65" y="52"/>
                  </a:lnTo>
                  <a:lnTo>
                    <a:pt x="73" y="47"/>
                  </a:lnTo>
                  <a:lnTo>
                    <a:pt x="81" y="41"/>
                  </a:lnTo>
                  <a:lnTo>
                    <a:pt x="90" y="37"/>
                  </a:lnTo>
                  <a:lnTo>
                    <a:pt x="98" y="34"/>
                  </a:lnTo>
                  <a:lnTo>
                    <a:pt x="108" y="32"/>
                  </a:lnTo>
                  <a:lnTo>
                    <a:pt x="118" y="30"/>
                  </a:lnTo>
                  <a:lnTo>
                    <a:pt x="129" y="30"/>
                  </a:lnTo>
                  <a:lnTo>
                    <a:pt x="131" y="30"/>
                  </a:lnTo>
                  <a:lnTo>
                    <a:pt x="134" y="29"/>
                  </a:lnTo>
                  <a:lnTo>
                    <a:pt x="136" y="26"/>
                  </a:lnTo>
                  <a:lnTo>
                    <a:pt x="138" y="25"/>
                  </a:lnTo>
                  <a:lnTo>
                    <a:pt x="140" y="23"/>
                  </a:lnTo>
                  <a:lnTo>
                    <a:pt x="141" y="20"/>
                  </a:lnTo>
                  <a:lnTo>
                    <a:pt x="142" y="18"/>
                  </a:lnTo>
                  <a:lnTo>
                    <a:pt x="144" y="15"/>
                  </a:lnTo>
                  <a:lnTo>
                    <a:pt x="142" y="11"/>
                  </a:lnTo>
                  <a:lnTo>
                    <a:pt x="141" y="8"/>
                  </a:lnTo>
                  <a:lnTo>
                    <a:pt x="140" y="6"/>
                  </a:lnTo>
                  <a:lnTo>
                    <a:pt x="138" y="4"/>
                  </a:lnTo>
                  <a:lnTo>
                    <a:pt x="136" y="2"/>
                  </a:lnTo>
                  <a:lnTo>
                    <a:pt x="134" y="1"/>
                  </a:lnTo>
                  <a:lnTo>
                    <a:pt x="131" y="0"/>
                  </a:lnTo>
                  <a:lnTo>
                    <a:pt x="129" y="0"/>
                  </a:lnTo>
                  <a:lnTo>
                    <a:pt x="1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0" name="Chevron 387"/>
          <p:cNvSpPr>
            <a:spLocks noChangeAspect="1"/>
          </p:cNvSpPr>
          <p:nvPr/>
        </p:nvSpPr>
        <p:spPr>
          <a:xfrm rot="5400000">
            <a:off x="9075326" y="3846244"/>
            <a:ext cx="515795" cy="522720"/>
          </a:xfrm>
          <a:prstGeom prst="roundRect">
            <a:avLst/>
          </a:prstGeom>
          <a:solidFill>
            <a:srgbClr val="46B688"/>
          </a:solidFill>
          <a:ln w="25400">
            <a:solidFill>
              <a:schemeClr val="bg1"/>
            </a:solidFill>
          </a:ln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9189554" y="3968698"/>
            <a:ext cx="287338" cy="277813"/>
            <a:chOff x="4892675" y="2501900"/>
            <a:chExt cx="287338" cy="277813"/>
          </a:xfrm>
          <a:solidFill>
            <a:schemeClr val="bg1"/>
          </a:solidFill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grpSpPr>
        <p:sp>
          <p:nvSpPr>
            <p:cNvPr id="82" name="Freeform 300"/>
            <p:cNvSpPr>
              <a:spLocks/>
            </p:cNvSpPr>
            <p:nvPr/>
          </p:nvSpPr>
          <p:spPr bwMode="auto">
            <a:xfrm>
              <a:off x="4924425" y="2501900"/>
              <a:ext cx="227013" cy="157163"/>
            </a:xfrm>
            <a:custGeom>
              <a:avLst/>
              <a:gdLst>
                <a:gd name="T0" fmla="*/ 19 w 712"/>
                <a:gd name="T1" fmla="*/ 494 h 495"/>
                <a:gd name="T2" fmla="*/ 679 w 712"/>
                <a:gd name="T3" fmla="*/ 60 h 495"/>
                <a:gd name="T4" fmla="*/ 668 w 712"/>
                <a:gd name="T5" fmla="*/ 167 h 495"/>
                <a:gd name="T6" fmla="*/ 669 w 712"/>
                <a:gd name="T7" fmla="*/ 173 h 495"/>
                <a:gd name="T8" fmla="*/ 672 w 712"/>
                <a:gd name="T9" fmla="*/ 177 h 495"/>
                <a:gd name="T10" fmla="*/ 677 w 712"/>
                <a:gd name="T11" fmla="*/ 180 h 495"/>
                <a:gd name="T12" fmla="*/ 682 w 712"/>
                <a:gd name="T13" fmla="*/ 180 h 495"/>
                <a:gd name="T14" fmla="*/ 688 w 712"/>
                <a:gd name="T15" fmla="*/ 179 h 495"/>
                <a:gd name="T16" fmla="*/ 696 w 712"/>
                <a:gd name="T17" fmla="*/ 173 h 495"/>
                <a:gd name="T18" fmla="*/ 712 w 712"/>
                <a:gd name="T19" fmla="*/ 31 h 495"/>
                <a:gd name="T20" fmla="*/ 712 w 712"/>
                <a:gd name="T21" fmla="*/ 30 h 495"/>
                <a:gd name="T22" fmla="*/ 712 w 712"/>
                <a:gd name="T23" fmla="*/ 27 h 495"/>
                <a:gd name="T24" fmla="*/ 711 w 712"/>
                <a:gd name="T25" fmla="*/ 24 h 495"/>
                <a:gd name="T26" fmla="*/ 710 w 712"/>
                <a:gd name="T27" fmla="*/ 22 h 495"/>
                <a:gd name="T28" fmla="*/ 710 w 712"/>
                <a:gd name="T29" fmla="*/ 22 h 495"/>
                <a:gd name="T30" fmla="*/ 707 w 712"/>
                <a:gd name="T31" fmla="*/ 20 h 495"/>
                <a:gd name="T32" fmla="*/ 705 w 712"/>
                <a:gd name="T33" fmla="*/ 17 h 495"/>
                <a:gd name="T34" fmla="*/ 702 w 712"/>
                <a:gd name="T35" fmla="*/ 16 h 495"/>
                <a:gd name="T36" fmla="*/ 700 w 712"/>
                <a:gd name="T37" fmla="*/ 15 h 495"/>
                <a:gd name="T38" fmla="*/ 699 w 712"/>
                <a:gd name="T39" fmla="*/ 15 h 495"/>
                <a:gd name="T40" fmla="*/ 561 w 712"/>
                <a:gd name="T41" fmla="*/ 0 h 495"/>
                <a:gd name="T42" fmla="*/ 555 w 712"/>
                <a:gd name="T43" fmla="*/ 1 h 495"/>
                <a:gd name="T44" fmla="*/ 551 w 712"/>
                <a:gd name="T45" fmla="*/ 6 h 495"/>
                <a:gd name="T46" fmla="*/ 548 w 712"/>
                <a:gd name="T47" fmla="*/ 11 h 495"/>
                <a:gd name="T48" fmla="*/ 547 w 712"/>
                <a:gd name="T49" fmla="*/ 16 h 495"/>
                <a:gd name="T50" fmla="*/ 549 w 712"/>
                <a:gd name="T51" fmla="*/ 22 h 495"/>
                <a:gd name="T52" fmla="*/ 552 w 712"/>
                <a:gd name="T53" fmla="*/ 27 h 495"/>
                <a:gd name="T54" fmla="*/ 557 w 712"/>
                <a:gd name="T55" fmla="*/ 29 h 495"/>
                <a:gd name="T56" fmla="*/ 654 w 712"/>
                <a:gd name="T57" fmla="*/ 41 h 495"/>
                <a:gd name="T58" fmla="*/ 4 w 712"/>
                <a:gd name="T59" fmla="*/ 469 h 495"/>
                <a:gd name="T60" fmla="*/ 1 w 712"/>
                <a:gd name="T61" fmla="*/ 473 h 495"/>
                <a:gd name="T62" fmla="*/ 0 w 712"/>
                <a:gd name="T63" fmla="*/ 480 h 495"/>
                <a:gd name="T64" fmla="*/ 1 w 712"/>
                <a:gd name="T65" fmla="*/ 485 h 495"/>
                <a:gd name="T66" fmla="*/ 5 w 712"/>
                <a:gd name="T67" fmla="*/ 490 h 495"/>
                <a:gd name="T68" fmla="*/ 11 w 712"/>
                <a:gd name="T69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12" h="495">
                  <a:moveTo>
                    <a:pt x="15" y="495"/>
                  </a:moveTo>
                  <a:lnTo>
                    <a:pt x="19" y="494"/>
                  </a:lnTo>
                  <a:lnTo>
                    <a:pt x="23" y="493"/>
                  </a:lnTo>
                  <a:lnTo>
                    <a:pt x="679" y="60"/>
                  </a:lnTo>
                  <a:lnTo>
                    <a:pt x="668" y="164"/>
                  </a:lnTo>
                  <a:lnTo>
                    <a:pt x="668" y="167"/>
                  </a:lnTo>
                  <a:lnTo>
                    <a:pt x="668" y="170"/>
                  </a:lnTo>
                  <a:lnTo>
                    <a:pt x="669" y="173"/>
                  </a:lnTo>
                  <a:lnTo>
                    <a:pt x="671" y="175"/>
                  </a:lnTo>
                  <a:lnTo>
                    <a:pt x="672" y="177"/>
                  </a:lnTo>
                  <a:lnTo>
                    <a:pt x="675" y="179"/>
                  </a:lnTo>
                  <a:lnTo>
                    <a:pt x="677" y="180"/>
                  </a:lnTo>
                  <a:lnTo>
                    <a:pt x="681" y="180"/>
                  </a:lnTo>
                  <a:lnTo>
                    <a:pt x="682" y="180"/>
                  </a:lnTo>
                  <a:lnTo>
                    <a:pt x="682" y="180"/>
                  </a:lnTo>
                  <a:lnTo>
                    <a:pt x="688" y="179"/>
                  </a:lnTo>
                  <a:lnTo>
                    <a:pt x="692" y="177"/>
                  </a:lnTo>
                  <a:lnTo>
                    <a:pt x="696" y="173"/>
                  </a:lnTo>
                  <a:lnTo>
                    <a:pt x="697" y="168"/>
                  </a:lnTo>
                  <a:lnTo>
                    <a:pt x="712" y="31"/>
                  </a:lnTo>
                  <a:lnTo>
                    <a:pt x="712" y="31"/>
                  </a:lnTo>
                  <a:lnTo>
                    <a:pt x="712" y="30"/>
                  </a:lnTo>
                  <a:lnTo>
                    <a:pt x="712" y="28"/>
                  </a:lnTo>
                  <a:lnTo>
                    <a:pt x="712" y="27"/>
                  </a:lnTo>
                  <a:lnTo>
                    <a:pt x="712" y="25"/>
                  </a:lnTo>
                  <a:lnTo>
                    <a:pt x="711" y="24"/>
                  </a:lnTo>
                  <a:lnTo>
                    <a:pt x="711" y="23"/>
                  </a:lnTo>
                  <a:lnTo>
                    <a:pt x="710" y="22"/>
                  </a:lnTo>
                  <a:lnTo>
                    <a:pt x="710" y="22"/>
                  </a:lnTo>
                  <a:lnTo>
                    <a:pt x="710" y="22"/>
                  </a:lnTo>
                  <a:lnTo>
                    <a:pt x="709" y="21"/>
                  </a:lnTo>
                  <a:lnTo>
                    <a:pt x="707" y="20"/>
                  </a:lnTo>
                  <a:lnTo>
                    <a:pt x="706" y="18"/>
                  </a:lnTo>
                  <a:lnTo>
                    <a:pt x="705" y="17"/>
                  </a:lnTo>
                  <a:lnTo>
                    <a:pt x="704" y="17"/>
                  </a:lnTo>
                  <a:lnTo>
                    <a:pt x="702" y="16"/>
                  </a:lnTo>
                  <a:lnTo>
                    <a:pt x="701" y="16"/>
                  </a:lnTo>
                  <a:lnTo>
                    <a:pt x="700" y="15"/>
                  </a:lnTo>
                  <a:lnTo>
                    <a:pt x="699" y="15"/>
                  </a:lnTo>
                  <a:lnTo>
                    <a:pt x="699" y="15"/>
                  </a:lnTo>
                  <a:lnTo>
                    <a:pt x="564" y="0"/>
                  </a:lnTo>
                  <a:lnTo>
                    <a:pt x="561" y="0"/>
                  </a:lnTo>
                  <a:lnTo>
                    <a:pt x="557" y="0"/>
                  </a:lnTo>
                  <a:lnTo>
                    <a:pt x="555" y="1"/>
                  </a:lnTo>
                  <a:lnTo>
                    <a:pt x="553" y="3"/>
                  </a:lnTo>
                  <a:lnTo>
                    <a:pt x="551" y="6"/>
                  </a:lnTo>
                  <a:lnTo>
                    <a:pt x="549" y="8"/>
                  </a:lnTo>
                  <a:lnTo>
                    <a:pt x="548" y="11"/>
                  </a:lnTo>
                  <a:lnTo>
                    <a:pt x="547" y="13"/>
                  </a:lnTo>
                  <a:lnTo>
                    <a:pt x="547" y="16"/>
                  </a:lnTo>
                  <a:lnTo>
                    <a:pt x="548" y="20"/>
                  </a:lnTo>
                  <a:lnTo>
                    <a:pt x="549" y="22"/>
                  </a:lnTo>
                  <a:lnTo>
                    <a:pt x="550" y="25"/>
                  </a:lnTo>
                  <a:lnTo>
                    <a:pt x="552" y="27"/>
                  </a:lnTo>
                  <a:lnTo>
                    <a:pt x="554" y="28"/>
                  </a:lnTo>
                  <a:lnTo>
                    <a:pt x="557" y="29"/>
                  </a:lnTo>
                  <a:lnTo>
                    <a:pt x="561" y="30"/>
                  </a:lnTo>
                  <a:lnTo>
                    <a:pt x="654" y="41"/>
                  </a:lnTo>
                  <a:lnTo>
                    <a:pt x="6" y="467"/>
                  </a:lnTo>
                  <a:lnTo>
                    <a:pt x="4" y="469"/>
                  </a:lnTo>
                  <a:lnTo>
                    <a:pt x="2" y="471"/>
                  </a:lnTo>
                  <a:lnTo>
                    <a:pt x="1" y="473"/>
                  </a:lnTo>
                  <a:lnTo>
                    <a:pt x="0" y="477"/>
                  </a:lnTo>
                  <a:lnTo>
                    <a:pt x="0" y="480"/>
                  </a:lnTo>
                  <a:lnTo>
                    <a:pt x="0" y="482"/>
                  </a:lnTo>
                  <a:lnTo>
                    <a:pt x="1" y="485"/>
                  </a:lnTo>
                  <a:lnTo>
                    <a:pt x="2" y="488"/>
                  </a:lnTo>
                  <a:lnTo>
                    <a:pt x="5" y="490"/>
                  </a:lnTo>
                  <a:lnTo>
                    <a:pt x="8" y="493"/>
                  </a:lnTo>
                  <a:lnTo>
                    <a:pt x="11" y="494"/>
                  </a:lnTo>
                  <a:lnTo>
                    <a:pt x="15" y="4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01"/>
            <p:cNvSpPr>
              <a:spLocks/>
            </p:cNvSpPr>
            <p:nvPr/>
          </p:nvSpPr>
          <p:spPr bwMode="auto">
            <a:xfrm>
              <a:off x="4892675" y="2587625"/>
              <a:ext cx="287338" cy="192088"/>
            </a:xfrm>
            <a:custGeom>
              <a:avLst/>
              <a:gdLst>
                <a:gd name="T0" fmla="*/ 843 w 903"/>
                <a:gd name="T1" fmla="*/ 572 h 602"/>
                <a:gd name="T2" fmla="*/ 842 w 903"/>
                <a:gd name="T3" fmla="*/ 12 h 602"/>
                <a:gd name="T4" fmla="*/ 840 w 903"/>
                <a:gd name="T5" fmla="*/ 7 h 602"/>
                <a:gd name="T6" fmla="*/ 835 w 903"/>
                <a:gd name="T7" fmla="*/ 3 h 602"/>
                <a:gd name="T8" fmla="*/ 830 w 903"/>
                <a:gd name="T9" fmla="*/ 1 h 602"/>
                <a:gd name="T10" fmla="*/ 707 w 903"/>
                <a:gd name="T11" fmla="*/ 0 h 602"/>
                <a:gd name="T12" fmla="*/ 701 w 903"/>
                <a:gd name="T13" fmla="*/ 2 h 602"/>
                <a:gd name="T14" fmla="*/ 696 w 903"/>
                <a:gd name="T15" fmla="*/ 5 h 602"/>
                <a:gd name="T16" fmla="*/ 693 w 903"/>
                <a:gd name="T17" fmla="*/ 9 h 602"/>
                <a:gd name="T18" fmla="*/ 692 w 903"/>
                <a:gd name="T19" fmla="*/ 16 h 602"/>
                <a:gd name="T20" fmla="*/ 632 w 903"/>
                <a:gd name="T21" fmla="*/ 572 h 602"/>
                <a:gd name="T22" fmla="*/ 632 w 903"/>
                <a:gd name="T23" fmla="*/ 163 h 602"/>
                <a:gd name="T24" fmla="*/ 629 w 903"/>
                <a:gd name="T25" fmla="*/ 157 h 602"/>
                <a:gd name="T26" fmla="*/ 625 w 903"/>
                <a:gd name="T27" fmla="*/ 153 h 602"/>
                <a:gd name="T28" fmla="*/ 620 w 903"/>
                <a:gd name="T29" fmla="*/ 151 h 602"/>
                <a:gd name="T30" fmla="*/ 496 w 903"/>
                <a:gd name="T31" fmla="*/ 151 h 602"/>
                <a:gd name="T32" fmla="*/ 490 w 903"/>
                <a:gd name="T33" fmla="*/ 152 h 602"/>
                <a:gd name="T34" fmla="*/ 486 w 903"/>
                <a:gd name="T35" fmla="*/ 155 h 602"/>
                <a:gd name="T36" fmla="*/ 482 w 903"/>
                <a:gd name="T37" fmla="*/ 159 h 602"/>
                <a:gd name="T38" fmla="*/ 481 w 903"/>
                <a:gd name="T39" fmla="*/ 166 h 602"/>
                <a:gd name="T40" fmla="*/ 421 w 903"/>
                <a:gd name="T41" fmla="*/ 572 h 602"/>
                <a:gd name="T42" fmla="*/ 420 w 903"/>
                <a:gd name="T43" fmla="*/ 313 h 602"/>
                <a:gd name="T44" fmla="*/ 418 w 903"/>
                <a:gd name="T45" fmla="*/ 307 h 602"/>
                <a:gd name="T46" fmla="*/ 414 w 903"/>
                <a:gd name="T47" fmla="*/ 304 h 602"/>
                <a:gd name="T48" fmla="*/ 408 w 903"/>
                <a:gd name="T49" fmla="*/ 302 h 602"/>
                <a:gd name="T50" fmla="*/ 285 w 903"/>
                <a:gd name="T51" fmla="*/ 301 h 602"/>
                <a:gd name="T52" fmla="*/ 280 w 903"/>
                <a:gd name="T53" fmla="*/ 302 h 602"/>
                <a:gd name="T54" fmla="*/ 274 w 903"/>
                <a:gd name="T55" fmla="*/ 305 h 602"/>
                <a:gd name="T56" fmla="*/ 271 w 903"/>
                <a:gd name="T57" fmla="*/ 311 h 602"/>
                <a:gd name="T58" fmla="*/ 270 w 903"/>
                <a:gd name="T59" fmla="*/ 316 h 602"/>
                <a:gd name="T60" fmla="*/ 210 w 903"/>
                <a:gd name="T61" fmla="*/ 572 h 602"/>
                <a:gd name="T62" fmla="*/ 210 w 903"/>
                <a:gd name="T63" fmla="*/ 464 h 602"/>
                <a:gd name="T64" fmla="*/ 208 w 903"/>
                <a:gd name="T65" fmla="*/ 459 h 602"/>
                <a:gd name="T66" fmla="*/ 204 w 903"/>
                <a:gd name="T67" fmla="*/ 454 h 602"/>
                <a:gd name="T68" fmla="*/ 198 w 903"/>
                <a:gd name="T69" fmla="*/ 452 h 602"/>
                <a:gd name="T70" fmla="*/ 75 w 903"/>
                <a:gd name="T71" fmla="*/ 452 h 602"/>
                <a:gd name="T72" fmla="*/ 69 w 903"/>
                <a:gd name="T73" fmla="*/ 453 h 602"/>
                <a:gd name="T74" fmla="*/ 64 w 903"/>
                <a:gd name="T75" fmla="*/ 457 h 602"/>
                <a:gd name="T76" fmla="*/ 61 w 903"/>
                <a:gd name="T77" fmla="*/ 461 h 602"/>
                <a:gd name="T78" fmla="*/ 60 w 903"/>
                <a:gd name="T79" fmla="*/ 467 h 602"/>
                <a:gd name="T80" fmla="*/ 15 w 903"/>
                <a:gd name="T81" fmla="*/ 572 h 602"/>
                <a:gd name="T82" fmla="*/ 8 w 903"/>
                <a:gd name="T83" fmla="*/ 573 h 602"/>
                <a:gd name="T84" fmla="*/ 4 w 903"/>
                <a:gd name="T85" fmla="*/ 577 h 602"/>
                <a:gd name="T86" fmla="*/ 1 w 903"/>
                <a:gd name="T87" fmla="*/ 581 h 602"/>
                <a:gd name="T88" fmla="*/ 0 w 903"/>
                <a:gd name="T89" fmla="*/ 587 h 602"/>
                <a:gd name="T90" fmla="*/ 1 w 903"/>
                <a:gd name="T91" fmla="*/ 593 h 602"/>
                <a:gd name="T92" fmla="*/ 4 w 903"/>
                <a:gd name="T93" fmla="*/ 598 h 602"/>
                <a:gd name="T94" fmla="*/ 8 w 903"/>
                <a:gd name="T95" fmla="*/ 601 h 602"/>
                <a:gd name="T96" fmla="*/ 15 w 903"/>
                <a:gd name="T97" fmla="*/ 602 h 602"/>
                <a:gd name="T98" fmla="*/ 195 w 903"/>
                <a:gd name="T99" fmla="*/ 602 h 602"/>
                <a:gd name="T100" fmla="*/ 406 w 903"/>
                <a:gd name="T101" fmla="*/ 602 h 602"/>
                <a:gd name="T102" fmla="*/ 617 w 903"/>
                <a:gd name="T103" fmla="*/ 602 h 602"/>
                <a:gd name="T104" fmla="*/ 828 w 903"/>
                <a:gd name="T105" fmla="*/ 602 h 602"/>
                <a:gd name="T106" fmla="*/ 891 w 903"/>
                <a:gd name="T107" fmla="*/ 602 h 602"/>
                <a:gd name="T108" fmla="*/ 896 w 903"/>
                <a:gd name="T109" fmla="*/ 600 h 602"/>
                <a:gd name="T110" fmla="*/ 900 w 903"/>
                <a:gd name="T111" fmla="*/ 596 h 602"/>
                <a:gd name="T112" fmla="*/ 902 w 903"/>
                <a:gd name="T113" fmla="*/ 591 h 602"/>
                <a:gd name="T114" fmla="*/ 902 w 903"/>
                <a:gd name="T115" fmla="*/ 584 h 602"/>
                <a:gd name="T116" fmla="*/ 900 w 903"/>
                <a:gd name="T117" fmla="*/ 579 h 602"/>
                <a:gd name="T118" fmla="*/ 896 w 903"/>
                <a:gd name="T119" fmla="*/ 575 h 602"/>
                <a:gd name="T120" fmla="*/ 891 w 903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3" h="602">
                  <a:moveTo>
                    <a:pt x="888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2" y="12"/>
                  </a:lnTo>
                  <a:lnTo>
                    <a:pt x="842" y="9"/>
                  </a:lnTo>
                  <a:lnTo>
                    <a:pt x="840" y="7"/>
                  </a:lnTo>
                  <a:lnTo>
                    <a:pt x="839" y="5"/>
                  </a:lnTo>
                  <a:lnTo>
                    <a:pt x="835" y="3"/>
                  </a:lnTo>
                  <a:lnTo>
                    <a:pt x="833" y="2"/>
                  </a:lnTo>
                  <a:lnTo>
                    <a:pt x="830" y="1"/>
                  </a:lnTo>
                  <a:lnTo>
                    <a:pt x="828" y="1"/>
                  </a:lnTo>
                  <a:lnTo>
                    <a:pt x="707" y="0"/>
                  </a:lnTo>
                  <a:lnTo>
                    <a:pt x="704" y="1"/>
                  </a:lnTo>
                  <a:lnTo>
                    <a:pt x="701" y="2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5" y="7"/>
                  </a:lnTo>
                  <a:lnTo>
                    <a:pt x="693" y="9"/>
                  </a:lnTo>
                  <a:lnTo>
                    <a:pt x="693" y="12"/>
                  </a:lnTo>
                  <a:lnTo>
                    <a:pt x="692" y="16"/>
                  </a:lnTo>
                  <a:lnTo>
                    <a:pt x="692" y="572"/>
                  </a:lnTo>
                  <a:lnTo>
                    <a:pt x="632" y="572"/>
                  </a:lnTo>
                  <a:lnTo>
                    <a:pt x="632" y="166"/>
                  </a:lnTo>
                  <a:lnTo>
                    <a:pt x="632" y="163"/>
                  </a:lnTo>
                  <a:lnTo>
                    <a:pt x="630" y="159"/>
                  </a:lnTo>
                  <a:lnTo>
                    <a:pt x="629" y="157"/>
                  </a:lnTo>
                  <a:lnTo>
                    <a:pt x="627" y="155"/>
                  </a:lnTo>
                  <a:lnTo>
                    <a:pt x="625" y="153"/>
                  </a:lnTo>
                  <a:lnTo>
                    <a:pt x="623" y="152"/>
                  </a:lnTo>
                  <a:lnTo>
                    <a:pt x="620" y="151"/>
                  </a:lnTo>
                  <a:lnTo>
                    <a:pt x="617" y="151"/>
                  </a:lnTo>
                  <a:lnTo>
                    <a:pt x="496" y="151"/>
                  </a:lnTo>
                  <a:lnTo>
                    <a:pt x="493" y="151"/>
                  </a:lnTo>
                  <a:lnTo>
                    <a:pt x="490" y="152"/>
                  </a:lnTo>
                  <a:lnTo>
                    <a:pt x="488" y="153"/>
                  </a:lnTo>
                  <a:lnTo>
                    <a:pt x="486" y="155"/>
                  </a:lnTo>
                  <a:lnTo>
                    <a:pt x="484" y="157"/>
                  </a:lnTo>
                  <a:lnTo>
                    <a:pt x="482" y="159"/>
                  </a:lnTo>
                  <a:lnTo>
                    <a:pt x="481" y="163"/>
                  </a:lnTo>
                  <a:lnTo>
                    <a:pt x="481" y="166"/>
                  </a:lnTo>
                  <a:lnTo>
                    <a:pt x="481" y="572"/>
                  </a:lnTo>
                  <a:lnTo>
                    <a:pt x="421" y="572"/>
                  </a:lnTo>
                  <a:lnTo>
                    <a:pt x="421" y="316"/>
                  </a:lnTo>
                  <a:lnTo>
                    <a:pt x="420" y="313"/>
                  </a:lnTo>
                  <a:lnTo>
                    <a:pt x="420" y="311"/>
                  </a:lnTo>
                  <a:lnTo>
                    <a:pt x="418" y="307"/>
                  </a:lnTo>
                  <a:lnTo>
                    <a:pt x="417" y="305"/>
                  </a:lnTo>
                  <a:lnTo>
                    <a:pt x="414" y="304"/>
                  </a:lnTo>
                  <a:lnTo>
                    <a:pt x="412" y="302"/>
                  </a:lnTo>
                  <a:lnTo>
                    <a:pt x="408" y="302"/>
                  </a:lnTo>
                  <a:lnTo>
                    <a:pt x="406" y="301"/>
                  </a:lnTo>
                  <a:lnTo>
                    <a:pt x="285" y="301"/>
                  </a:lnTo>
                  <a:lnTo>
                    <a:pt x="283" y="302"/>
                  </a:lnTo>
                  <a:lnTo>
                    <a:pt x="280" y="302"/>
                  </a:lnTo>
                  <a:lnTo>
                    <a:pt x="278" y="304"/>
                  </a:lnTo>
                  <a:lnTo>
                    <a:pt x="274" y="305"/>
                  </a:lnTo>
                  <a:lnTo>
                    <a:pt x="273" y="307"/>
                  </a:lnTo>
                  <a:lnTo>
                    <a:pt x="271" y="311"/>
                  </a:lnTo>
                  <a:lnTo>
                    <a:pt x="271" y="313"/>
                  </a:lnTo>
                  <a:lnTo>
                    <a:pt x="270" y="316"/>
                  </a:lnTo>
                  <a:lnTo>
                    <a:pt x="270" y="572"/>
                  </a:lnTo>
                  <a:lnTo>
                    <a:pt x="210" y="572"/>
                  </a:lnTo>
                  <a:lnTo>
                    <a:pt x="210" y="467"/>
                  </a:lnTo>
                  <a:lnTo>
                    <a:pt x="210" y="464"/>
                  </a:lnTo>
                  <a:lnTo>
                    <a:pt x="209" y="461"/>
                  </a:lnTo>
                  <a:lnTo>
                    <a:pt x="208" y="459"/>
                  </a:lnTo>
                  <a:lnTo>
                    <a:pt x="206" y="457"/>
                  </a:lnTo>
                  <a:lnTo>
                    <a:pt x="204" y="454"/>
                  </a:lnTo>
                  <a:lnTo>
                    <a:pt x="201" y="453"/>
                  </a:lnTo>
                  <a:lnTo>
                    <a:pt x="198" y="452"/>
                  </a:lnTo>
                  <a:lnTo>
                    <a:pt x="195" y="452"/>
                  </a:lnTo>
                  <a:lnTo>
                    <a:pt x="75" y="452"/>
                  </a:lnTo>
                  <a:lnTo>
                    <a:pt x="72" y="452"/>
                  </a:lnTo>
                  <a:lnTo>
                    <a:pt x="69" y="453"/>
                  </a:lnTo>
                  <a:lnTo>
                    <a:pt x="66" y="454"/>
                  </a:lnTo>
                  <a:lnTo>
                    <a:pt x="64" y="457"/>
                  </a:lnTo>
                  <a:lnTo>
                    <a:pt x="62" y="459"/>
                  </a:lnTo>
                  <a:lnTo>
                    <a:pt x="61" y="461"/>
                  </a:lnTo>
                  <a:lnTo>
                    <a:pt x="60" y="464"/>
                  </a:lnTo>
                  <a:lnTo>
                    <a:pt x="60" y="467"/>
                  </a:lnTo>
                  <a:lnTo>
                    <a:pt x="60" y="572"/>
                  </a:lnTo>
                  <a:lnTo>
                    <a:pt x="15" y="572"/>
                  </a:lnTo>
                  <a:lnTo>
                    <a:pt x="12" y="572"/>
                  </a:lnTo>
                  <a:lnTo>
                    <a:pt x="8" y="573"/>
                  </a:lnTo>
                  <a:lnTo>
                    <a:pt x="6" y="575"/>
                  </a:lnTo>
                  <a:lnTo>
                    <a:pt x="4" y="577"/>
                  </a:lnTo>
                  <a:lnTo>
                    <a:pt x="2" y="579"/>
                  </a:lnTo>
                  <a:lnTo>
                    <a:pt x="1" y="581"/>
                  </a:lnTo>
                  <a:lnTo>
                    <a:pt x="0" y="584"/>
                  </a:lnTo>
                  <a:lnTo>
                    <a:pt x="0" y="587"/>
                  </a:lnTo>
                  <a:lnTo>
                    <a:pt x="0" y="591"/>
                  </a:lnTo>
                  <a:lnTo>
                    <a:pt x="1" y="593"/>
                  </a:lnTo>
                  <a:lnTo>
                    <a:pt x="2" y="596"/>
                  </a:lnTo>
                  <a:lnTo>
                    <a:pt x="4" y="598"/>
                  </a:lnTo>
                  <a:lnTo>
                    <a:pt x="6" y="600"/>
                  </a:lnTo>
                  <a:lnTo>
                    <a:pt x="8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75" y="602"/>
                  </a:lnTo>
                  <a:lnTo>
                    <a:pt x="195" y="602"/>
                  </a:lnTo>
                  <a:lnTo>
                    <a:pt x="285" y="602"/>
                  </a:lnTo>
                  <a:lnTo>
                    <a:pt x="406" y="602"/>
                  </a:lnTo>
                  <a:lnTo>
                    <a:pt x="496" y="602"/>
                  </a:lnTo>
                  <a:lnTo>
                    <a:pt x="617" y="602"/>
                  </a:lnTo>
                  <a:lnTo>
                    <a:pt x="707" y="602"/>
                  </a:lnTo>
                  <a:lnTo>
                    <a:pt x="828" y="602"/>
                  </a:lnTo>
                  <a:lnTo>
                    <a:pt x="888" y="602"/>
                  </a:lnTo>
                  <a:lnTo>
                    <a:pt x="891" y="602"/>
                  </a:lnTo>
                  <a:lnTo>
                    <a:pt x="893" y="601"/>
                  </a:lnTo>
                  <a:lnTo>
                    <a:pt x="896" y="600"/>
                  </a:lnTo>
                  <a:lnTo>
                    <a:pt x="899" y="598"/>
                  </a:lnTo>
                  <a:lnTo>
                    <a:pt x="900" y="596"/>
                  </a:lnTo>
                  <a:lnTo>
                    <a:pt x="902" y="593"/>
                  </a:lnTo>
                  <a:lnTo>
                    <a:pt x="902" y="591"/>
                  </a:lnTo>
                  <a:lnTo>
                    <a:pt x="903" y="587"/>
                  </a:lnTo>
                  <a:lnTo>
                    <a:pt x="902" y="584"/>
                  </a:lnTo>
                  <a:lnTo>
                    <a:pt x="902" y="581"/>
                  </a:lnTo>
                  <a:lnTo>
                    <a:pt x="900" y="579"/>
                  </a:lnTo>
                  <a:lnTo>
                    <a:pt x="899" y="577"/>
                  </a:lnTo>
                  <a:lnTo>
                    <a:pt x="896" y="575"/>
                  </a:lnTo>
                  <a:lnTo>
                    <a:pt x="893" y="573"/>
                  </a:lnTo>
                  <a:lnTo>
                    <a:pt x="891" y="572"/>
                  </a:lnTo>
                  <a:lnTo>
                    <a:pt x="888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4" name="Freeform 3091"/>
          <p:cNvSpPr>
            <a:spLocks noEditPoints="1"/>
          </p:cNvSpPr>
          <p:nvPr/>
        </p:nvSpPr>
        <p:spPr bwMode="auto">
          <a:xfrm>
            <a:off x="6285526" y="3909670"/>
            <a:ext cx="312740" cy="312740"/>
          </a:xfrm>
          <a:custGeom>
            <a:avLst/>
            <a:gdLst>
              <a:gd name="T0" fmla="*/ 175 w 360"/>
              <a:gd name="T1" fmla="*/ 322 h 359"/>
              <a:gd name="T2" fmla="*/ 166 w 360"/>
              <a:gd name="T3" fmla="*/ 319 h 359"/>
              <a:gd name="T4" fmla="*/ 161 w 360"/>
              <a:gd name="T5" fmla="*/ 313 h 359"/>
              <a:gd name="T6" fmla="*/ 157 w 360"/>
              <a:gd name="T7" fmla="*/ 303 h 359"/>
              <a:gd name="T8" fmla="*/ 157 w 360"/>
              <a:gd name="T9" fmla="*/ 294 h 359"/>
              <a:gd name="T10" fmla="*/ 161 w 360"/>
              <a:gd name="T11" fmla="*/ 286 h 359"/>
              <a:gd name="T12" fmla="*/ 166 w 360"/>
              <a:gd name="T13" fmla="*/ 280 h 359"/>
              <a:gd name="T14" fmla="*/ 175 w 360"/>
              <a:gd name="T15" fmla="*/ 276 h 359"/>
              <a:gd name="T16" fmla="*/ 184 w 360"/>
              <a:gd name="T17" fmla="*/ 276 h 359"/>
              <a:gd name="T18" fmla="*/ 194 w 360"/>
              <a:gd name="T19" fmla="*/ 280 h 359"/>
              <a:gd name="T20" fmla="*/ 200 w 360"/>
              <a:gd name="T21" fmla="*/ 286 h 359"/>
              <a:gd name="T22" fmla="*/ 203 w 360"/>
              <a:gd name="T23" fmla="*/ 294 h 359"/>
              <a:gd name="T24" fmla="*/ 203 w 360"/>
              <a:gd name="T25" fmla="*/ 303 h 359"/>
              <a:gd name="T26" fmla="*/ 200 w 360"/>
              <a:gd name="T27" fmla="*/ 313 h 359"/>
              <a:gd name="T28" fmla="*/ 194 w 360"/>
              <a:gd name="T29" fmla="*/ 319 h 359"/>
              <a:gd name="T30" fmla="*/ 184 w 360"/>
              <a:gd name="T31" fmla="*/ 322 h 359"/>
              <a:gd name="T32" fmla="*/ 168 w 360"/>
              <a:gd name="T33" fmla="*/ 140 h 359"/>
              <a:gd name="T34" fmla="*/ 171 w 360"/>
              <a:gd name="T35" fmla="*/ 132 h 359"/>
              <a:gd name="T36" fmla="*/ 180 w 360"/>
              <a:gd name="T37" fmla="*/ 128 h 359"/>
              <a:gd name="T38" fmla="*/ 188 w 360"/>
              <a:gd name="T39" fmla="*/ 132 h 359"/>
              <a:gd name="T40" fmla="*/ 191 w 360"/>
              <a:gd name="T41" fmla="*/ 140 h 359"/>
              <a:gd name="T42" fmla="*/ 191 w 360"/>
              <a:gd name="T43" fmla="*/ 244 h 359"/>
              <a:gd name="T44" fmla="*/ 184 w 360"/>
              <a:gd name="T45" fmla="*/ 250 h 359"/>
              <a:gd name="T46" fmla="*/ 175 w 360"/>
              <a:gd name="T47" fmla="*/ 250 h 359"/>
              <a:gd name="T48" fmla="*/ 169 w 360"/>
              <a:gd name="T49" fmla="*/ 244 h 359"/>
              <a:gd name="T50" fmla="*/ 168 w 360"/>
              <a:gd name="T51" fmla="*/ 140 h 359"/>
              <a:gd name="T52" fmla="*/ 190 w 360"/>
              <a:gd name="T53" fmla="*/ 6 h 359"/>
              <a:gd name="T54" fmla="*/ 187 w 360"/>
              <a:gd name="T55" fmla="*/ 1 h 359"/>
              <a:gd name="T56" fmla="*/ 180 w 360"/>
              <a:gd name="T57" fmla="*/ 0 h 359"/>
              <a:gd name="T58" fmla="*/ 174 w 360"/>
              <a:gd name="T59" fmla="*/ 1 h 359"/>
              <a:gd name="T60" fmla="*/ 169 w 360"/>
              <a:gd name="T61" fmla="*/ 6 h 359"/>
              <a:gd name="T62" fmla="*/ 1 w 360"/>
              <a:gd name="T63" fmla="*/ 344 h 359"/>
              <a:gd name="T64" fmla="*/ 1 w 360"/>
              <a:gd name="T65" fmla="*/ 351 h 359"/>
              <a:gd name="T66" fmla="*/ 4 w 360"/>
              <a:gd name="T67" fmla="*/ 356 h 359"/>
              <a:gd name="T68" fmla="*/ 9 w 360"/>
              <a:gd name="T69" fmla="*/ 358 h 359"/>
              <a:gd name="T70" fmla="*/ 347 w 360"/>
              <a:gd name="T71" fmla="*/ 359 h 359"/>
              <a:gd name="T72" fmla="*/ 348 w 360"/>
              <a:gd name="T73" fmla="*/ 359 h 359"/>
              <a:gd name="T74" fmla="*/ 357 w 360"/>
              <a:gd name="T75" fmla="*/ 356 h 359"/>
              <a:gd name="T76" fmla="*/ 360 w 360"/>
              <a:gd name="T77" fmla="*/ 347 h 359"/>
              <a:gd name="T78" fmla="*/ 358 w 360"/>
              <a:gd name="T79" fmla="*/ 34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60" h="359">
                <a:moveTo>
                  <a:pt x="180" y="322"/>
                </a:moveTo>
                <a:lnTo>
                  <a:pt x="175" y="322"/>
                </a:lnTo>
                <a:lnTo>
                  <a:pt x="171" y="321"/>
                </a:lnTo>
                <a:lnTo>
                  <a:pt x="166" y="319"/>
                </a:lnTo>
                <a:lnTo>
                  <a:pt x="163" y="316"/>
                </a:lnTo>
                <a:lnTo>
                  <a:pt x="161" y="313"/>
                </a:lnTo>
                <a:lnTo>
                  <a:pt x="158" y="308"/>
                </a:lnTo>
                <a:lnTo>
                  <a:pt x="157" y="303"/>
                </a:lnTo>
                <a:lnTo>
                  <a:pt x="156" y="299"/>
                </a:lnTo>
                <a:lnTo>
                  <a:pt x="157" y="294"/>
                </a:lnTo>
                <a:lnTo>
                  <a:pt x="158" y="290"/>
                </a:lnTo>
                <a:lnTo>
                  <a:pt x="161" y="286"/>
                </a:lnTo>
                <a:lnTo>
                  <a:pt x="163" y="282"/>
                </a:lnTo>
                <a:lnTo>
                  <a:pt x="166" y="280"/>
                </a:lnTo>
                <a:lnTo>
                  <a:pt x="171" y="277"/>
                </a:lnTo>
                <a:lnTo>
                  <a:pt x="175" y="276"/>
                </a:lnTo>
                <a:lnTo>
                  <a:pt x="180" y="275"/>
                </a:lnTo>
                <a:lnTo>
                  <a:pt x="184" y="276"/>
                </a:lnTo>
                <a:lnTo>
                  <a:pt x="189" y="277"/>
                </a:lnTo>
                <a:lnTo>
                  <a:pt x="194" y="280"/>
                </a:lnTo>
                <a:lnTo>
                  <a:pt x="197" y="282"/>
                </a:lnTo>
                <a:lnTo>
                  <a:pt x="200" y="286"/>
                </a:lnTo>
                <a:lnTo>
                  <a:pt x="202" y="290"/>
                </a:lnTo>
                <a:lnTo>
                  <a:pt x="203" y="294"/>
                </a:lnTo>
                <a:lnTo>
                  <a:pt x="205" y="299"/>
                </a:lnTo>
                <a:lnTo>
                  <a:pt x="203" y="303"/>
                </a:lnTo>
                <a:lnTo>
                  <a:pt x="202" y="308"/>
                </a:lnTo>
                <a:lnTo>
                  <a:pt x="200" y="313"/>
                </a:lnTo>
                <a:lnTo>
                  <a:pt x="197" y="316"/>
                </a:lnTo>
                <a:lnTo>
                  <a:pt x="194" y="319"/>
                </a:lnTo>
                <a:lnTo>
                  <a:pt x="189" y="321"/>
                </a:lnTo>
                <a:lnTo>
                  <a:pt x="184" y="322"/>
                </a:lnTo>
                <a:lnTo>
                  <a:pt x="180" y="322"/>
                </a:lnTo>
                <a:close/>
                <a:moveTo>
                  <a:pt x="168" y="140"/>
                </a:moveTo>
                <a:lnTo>
                  <a:pt x="169" y="136"/>
                </a:lnTo>
                <a:lnTo>
                  <a:pt x="171" y="132"/>
                </a:lnTo>
                <a:lnTo>
                  <a:pt x="175" y="130"/>
                </a:lnTo>
                <a:lnTo>
                  <a:pt x="180" y="128"/>
                </a:lnTo>
                <a:lnTo>
                  <a:pt x="184" y="130"/>
                </a:lnTo>
                <a:lnTo>
                  <a:pt x="188" y="132"/>
                </a:lnTo>
                <a:lnTo>
                  <a:pt x="191" y="136"/>
                </a:lnTo>
                <a:lnTo>
                  <a:pt x="191" y="140"/>
                </a:lnTo>
                <a:lnTo>
                  <a:pt x="191" y="239"/>
                </a:lnTo>
                <a:lnTo>
                  <a:pt x="191" y="244"/>
                </a:lnTo>
                <a:lnTo>
                  <a:pt x="188" y="247"/>
                </a:lnTo>
                <a:lnTo>
                  <a:pt x="184" y="250"/>
                </a:lnTo>
                <a:lnTo>
                  <a:pt x="180" y="251"/>
                </a:lnTo>
                <a:lnTo>
                  <a:pt x="175" y="250"/>
                </a:lnTo>
                <a:lnTo>
                  <a:pt x="171" y="247"/>
                </a:lnTo>
                <a:lnTo>
                  <a:pt x="169" y="244"/>
                </a:lnTo>
                <a:lnTo>
                  <a:pt x="168" y="239"/>
                </a:lnTo>
                <a:lnTo>
                  <a:pt x="168" y="140"/>
                </a:lnTo>
                <a:close/>
                <a:moveTo>
                  <a:pt x="358" y="339"/>
                </a:moveTo>
                <a:lnTo>
                  <a:pt x="190" y="6"/>
                </a:lnTo>
                <a:lnTo>
                  <a:pt x="189" y="4"/>
                </a:lnTo>
                <a:lnTo>
                  <a:pt x="187" y="1"/>
                </a:lnTo>
                <a:lnTo>
                  <a:pt x="183" y="0"/>
                </a:lnTo>
                <a:lnTo>
                  <a:pt x="180" y="0"/>
                </a:lnTo>
                <a:lnTo>
                  <a:pt x="177" y="0"/>
                </a:lnTo>
                <a:lnTo>
                  <a:pt x="174" y="1"/>
                </a:lnTo>
                <a:lnTo>
                  <a:pt x="171" y="4"/>
                </a:lnTo>
                <a:lnTo>
                  <a:pt x="169" y="6"/>
                </a:lnTo>
                <a:lnTo>
                  <a:pt x="1" y="341"/>
                </a:lnTo>
                <a:lnTo>
                  <a:pt x="1" y="344"/>
                </a:lnTo>
                <a:lnTo>
                  <a:pt x="0" y="347"/>
                </a:lnTo>
                <a:lnTo>
                  <a:pt x="1" y="351"/>
                </a:lnTo>
                <a:lnTo>
                  <a:pt x="2" y="353"/>
                </a:lnTo>
                <a:lnTo>
                  <a:pt x="4" y="356"/>
                </a:lnTo>
                <a:lnTo>
                  <a:pt x="7" y="357"/>
                </a:lnTo>
                <a:lnTo>
                  <a:pt x="9" y="358"/>
                </a:lnTo>
                <a:lnTo>
                  <a:pt x="12" y="359"/>
                </a:lnTo>
                <a:lnTo>
                  <a:pt x="347" y="359"/>
                </a:lnTo>
                <a:lnTo>
                  <a:pt x="347" y="359"/>
                </a:lnTo>
                <a:lnTo>
                  <a:pt x="348" y="359"/>
                </a:lnTo>
                <a:lnTo>
                  <a:pt x="352" y="358"/>
                </a:lnTo>
                <a:lnTo>
                  <a:pt x="357" y="356"/>
                </a:lnTo>
                <a:lnTo>
                  <a:pt x="359" y="352"/>
                </a:lnTo>
                <a:lnTo>
                  <a:pt x="360" y="347"/>
                </a:lnTo>
                <a:lnTo>
                  <a:pt x="359" y="343"/>
                </a:lnTo>
                <a:lnTo>
                  <a:pt x="358" y="340"/>
                </a:lnTo>
                <a:lnTo>
                  <a:pt x="358" y="339"/>
                </a:lnTo>
                <a:close/>
              </a:path>
            </a:pathLst>
          </a:custGeom>
          <a:solidFill>
            <a:srgbClr val="FEA34F"/>
          </a:solidFill>
          <a:ln>
            <a:noFill/>
          </a:ln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Image result for bra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905" y="3905794"/>
            <a:ext cx="576976" cy="41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55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BIG PICTURE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4708" y="1424753"/>
            <a:ext cx="2544521" cy="4953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ARTIFICIAL INTELLIGENCE</a:t>
            </a:r>
          </a:p>
          <a:p>
            <a:pPr algn="ctr"/>
            <a:r>
              <a:rPr lang="en-CA" sz="1600" dirty="0" smtClean="0"/>
              <a:t>Science that enables computers to mimic human intelligence. Subfields: Machine Learning, robotics, and computer vision</a:t>
            </a:r>
            <a:endParaRPr lang="en-CA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3752451" y="1424753"/>
            <a:ext cx="1782927" cy="4953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MACHINE </a:t>
            </a:r>
            <a:r>
              <a:rPr lang="en-CA" sz="1600" b="1" dirty="0" smtClean="0">
                <a:solidFill>
                  <a:srgbClr val="FF0000"/>
                </a:solidFill>
              </a:rPr>
              <a:t>LEARNING</a:t>
            </a:r>
          </a:p>
          <a:p>
            <a:pPr algn="ctr"/>
            <a:r>
              <a:rPr lang="en-CA" sz="1600" dirty="0"/>
              <a:t>Subset </a:t>
            </a:r>
            <a:r>
              <a:rPr lang="en-CA" sz="1600" dirty="0" smtClean="0"/>
              <a:t>of AI that enable </a:t>
            </a:r>
            <a:r>
              <a:rPr lang="en-CA" sz="1600" dirty="0"/>
              <a:t>machines to improve at tasks with experience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99543" y="1372884"/>
            <a:ext cx="3236614" cy="13716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SUPERVISED LEARNING</a:t>
            </a:r>
          </a:p>
          <a:p>
            <a:pPr algn="ctr"/>
            <a:r>
              <a:rPr lang="en-CA" sz="1600" dirty="0" smtClean="0">
                <a:solidFill>
                  <a:schemeClr val="bg1"/>
                </a:solidFill>
              </a:rPr>
              <a:t>Training </a:t>
            </a:r>
            <a:r>
              <a:rPr lang="en-CA" sz="1600" dirty="0">
                <a:solidFill>
                  <a:schemeClr val="bg1"/>
                </a:solidFill>
              </a:rPr>
              <a:t>algorithms using labeled input/output data.</a:t>
            </a:r>
          </a:p>
          <a:p>
            <a:pPr algn="ctr"/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58928" y="3296279"/>
            <a:ext cx="3277229" cy="13716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UNSUPERVISED LEARNING</a:t>
            </a:r>
          </a:p>
          <a:p>
            <a:pPr algn="ctr"/>
            <a:r>
              <a:rPr lang="en-CA" sz="1600" dirty="0" smtClean="0">
                <a:solidFill>
                  <a:schemeClr val="bg1"/>
                </a:solidFill>
              </a:rPr>
              <a:t>Training algorithms </a:t>
            </a:r>
            <a:r>
              <a:rPr lang="en-CA" sz="1600" dirty="0">
                <a:solidFill>
                  <a:schemeClr val="bg1"/>
                </a:solidFill>
              </a:rPr>
              <a:t>with no labeled data. </a:t>
            </a:r>
            <a:r>
              <a:rPr lang="en-CA" sz="1600" dirty="0" smtClean="0">
                <a:solidFill>
                  <a:schemeClr val="bg1"/>
                </a:solidFill>
              </a:rPr>
              <a:t>It attempts </a:t>
            </a:r>
            <a:r>
              <a:rPr lang="en-CA" sz="1600" dirty="0">
                <a:solidFill>
                  <a:schemeClr val="bg1"/>
                </a:solidFill>
              </a:rPr>
              <a:t>at discovering hidden </a:t>
            </a:r>
            <a:r>
              <a:rPr lang="en-CA" sz="1600" dirty="0" smtClean="0">
                <a:solidFill>
                  <a:schemeClr val="bg1"/>
                </a:solidFill>
              </a:rPr>
              <a:t>patterns on its own.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76245" y="5006153"/>
            <a:ext cx="3242593" cy="13716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REINFORCEMENT </a:t>
            </a:r>
            <a:r>
              <a:rPr lang="en-CA" sz="1600" b="1" dirty="0" smtClean="0">
                <a:solidFill>
                  <a:srgbClr val="FF0000"/>
                </a:solidFill>
              </a:rPr>
              <a:t>LEARNING</a:t>
            </a:r>
          </a:p>
          <a:p>
            <a:pPr algn="ctr"/>
            <a:r>
              <a:rPr lang="en-CA" sz="1600" dirty="0" smtClean="0">
                <a:solidFill>
                  <a:schemeClr val="bg1"/>
                </a:solidFill>
              </a:rPr>
              <a:t>Algorithm take </a:t>
            </a:r>
            <a:r>
              <a:rPr lang="en-CA" sz="1600" dirty="0">
                <a:solidFill>
                  <a:schemeClr val="bg1"/>
                </a:solidFill>
              </a:rPr>
              <a:t>actions </a:t>
            </a:r>
            <a:r>
              <a:rPr lang="en-CA" sz="1600" dirty="0" smtClean="0">
                <a:solidFill>
                  <a:schemeClr val="bg1"/>
                </a:solidFill>
              </a:rPr>
              <a:t>to </a:t>
            </a:r>
            <a:r>
              <a:rPr lang="en-CA" sz="1600" dirty="0">
                <a:solidFill>
                  <a:schemeClr val="bg1"/>
                </a:solidFill>
              </a:rPr>
              <a:t>maximize </a:t>
            </a:r>
            <a:r>
              <a:rPr lang="en-CA" sz="1600" dirty="0" smtClean="0">
                <a:solidFill>
                  <a:schemeClr val="bg1"/>
                </a:solidFill>
              </a:rPr>
              <a:t>cumulative </a:t>
            </a:r>
            <a:r>
              <a:rPr lang="en-CA" sz="1600" dirty="0">
                <a:solidFill>
                  <a:schemeClr val="bg1"/>
                </a:solidFill>
              </a:rPr>
              <a:t>reward.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974863" y="3562462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ight Arrow 13"/>
          <p:cNvSpPr/>
          <p:nvPr/>
        </p:nvSpPr>
        <p:spPr>
          <a:xfrm>
            <a:off x="5617406" y="1673726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ounded Rectangle 14"/>
          <p:cNvSpPr/>
          <p:nvPr/>
        </p:nvSpPr>
        <p:spPr>
          <a:xfrm>
            <a:off x="9980002" y="1372797"/>
            <a:ext cx="1944988" cy="53220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CLASSIFICATION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003522" y="2183553"/>
            <a:ext cx="1944988" cy="53220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REGRESSION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5608756" y="3562462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ight Arrow 17"/>
          <p:cNvSpPr/>
          <p:nvPr/>
        </p:nvSpPr>
        <p:spPr>
          <a:xfrm>
            <a:off x="5638330" y="5397543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ounded Rectangle 18"/>
          <p:cNvSpPr/>
          <p:nvPr/>
        </p:nvSpPr>
        <p:spPr>
          <a:xfrm>
            <a:off x="9980002" y="3717594"/>
            <a:ext cx="1944988" cy="53220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CLUSTERING</a:t>
            </a:r>
            <a:endParaRPr lang="en-CA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5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8116469" y="5193536"/>
            <a:ext cx="1178417" cy="26089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/>
          <p:cNvSpPr/>
          <p:nvPr/>
        </p:nvSpPr>
        <p:spPr>
          <a:xfrm>
            <a:off x="8092570" y="3234687"/>
            <a:ext cx="1195852" cy="26089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/>
          <p:cNvSpPr/>
          <p:nvPr/>
        </p:nvSpPr>
        <p:spPr>
          <a:xfrm>
            <a:off x="8107221" y="5469129"/>
            <a:ext cx="1187665" cy="26089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8107221" y="5773495"/>
            <a:ext cx="1195852" cy="2942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3221"/>
            <a:ext cx="10820400" cy="4525963"/>
          </a:xfrm>
        </p:spPr>
        <p:txBody>
          <a:bodyPr>
            <a:normAutofit/>
          </a:bodyPr>
          <a:lstStyle/>
          <a:p>
            <a:r>
              <a:rPr lang="en-CA" sz="2000" b="1" dirty="0" smtClean="0"/>
              <a:t>Supervised: </a:t>
            </a:r>
            <a:r>
              <a:rPr lang="en-CA" sz="2000" dirty="0" smtClean="0"/>
              <a:t>used to train </a:t>
            </a:r>
            <a:r>
              <a:rPr lang="en-CA" sz="2000" dirty="0"/>
              <a:t>algorithms </a:t>
            </a:r>
            <a:r>
              <a:rPr lang="en-CA" sz="2000" dirty="0" smtClean="0"/>
              <a:t>using labeled </a:t>
            </a:r>
            <a:r>
              <a:rPr lang="en-CA" sz="2000" dirty="0"/>
              <a:t>input and output </a:t>
            </a:r>
            <a:r>
              <a:rPr lang="en-CA" sz="2000" dirty="0" smtClean="0"/>
              <a:t>data.</a:t>
            </a:r>
          </a:p>
          <a:p>
            <a:r>
              <a:rPr lang="en-CA" sz="2000" dirty="0" smtClean="0"/>
              <a:t>Performance is assessed by comparing trained model prediction vs. real output.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SUPERVISED LEARNING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542397" y="4221989"/>
            <a:ext cx="1522557" cy="910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/>
              <a:t>MODEL</a:t>
            </a:r>
            <a:endParaRPr lang="en-CA" sz="1200" b="1" dirty="0"/>
          </a:p>
        </p:txBody>
      </p:sp>
      <p:sp>
        <p:nvSpPr>
          <p:cNvPr id="12" name="Right Arrow 11"/>
          <p:cNvSpPr/>
          <p:nvPr/>
        </p:nvSpPr>
        <p:spPr>
          <a:xfrm rot="10800000">
            <a:off x="7206866" y="4410689"/>
            <a:ext cx="548831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7646283" y="2009333"/>
            <a:ext cx="26944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DESIRED OUTPUT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TARGET CLASSES (LABELS)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68581" y="3234687"/>
            <a:ext cx="1962508" cy="2885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T-SHIRT/TOP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TROUSER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PULLOVER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DRESS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COAT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SANDAL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SHIRT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SNEAKER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BAG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ANKLE BOOT</a:t>
            </a:r>
            <a:endParaRPr lang="en-CA" sz="1200" b="1" dirty="0"/>
          </a:p>
        </p:txBody>
      </p:sp>
      <p:sp>
        <p:nvSpPr>
          <p:cNvPr id="15" name="Left Brace 14"/>
          <p:cNvSpPr/>
          <p:nvPr/>
        </p:nvSpPr>
        <p:spPr>
          <a:xfrm>
            <a:off x="7829882" y="2794747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Left Brace 15"/>
          <p:cNvSpPr/>
          <p:nvPr/>
        </p:nvSpPr>
        <p:spPr>
          <a:xfrm rot="10800000">
            <a:off x="8993511" y="2811660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464258"/>
            <a:ext cx="1344442" cy="127745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070" y="3431393"/>
            <a:ext cx="1344168" cy="12801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0644" y="4765445"/>
            <a:ext cx="1279478" cy="12840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1394" y="4765445"/>
            <a:ext cx="1333996" cy="1250331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4940161" y="4431520"/>
            <a:ext cx="548039" cy="503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/>
          <p:cNvSpPr/>
          <p:nvPr/>
        </p:nvSpPr>
        <p:spPr>
          <a:xfrm>
            <a:off x="3062715" y="2856120"/>
            <a:ext cx="128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 DATA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177000" y="3095174"/>
                <a:ext cx="9332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buSzPct val="12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𝑿</m:t>
                      </m:r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 _</m:t>
                      </m:r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𝒕𝒓𝒂𝒊𝒏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000" y="3095174"/>
                <a:ext cx="933269" cy="307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8387217" y="2463946"/>
            <a:ext cx="739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120000"/>
            </a:pPr>
            <a:r>
              <a:rPr lang="en-US" sz="1400" b="1" i="1" dirty="0">
                <a:solidFill>
                  <a:srgbClr val="FF0000"/>
                </a:solidFill>
                <a:latin typeface="Cambria Math" panose="02040503050406030204" pitchFamily="18" charset="0"/>
                <a:ea typeface="Arial" charset="0"/>
                <a:cs typeface="Arial" charset="0"/>
              </a:rPr>
              <a:t>y _train</a:t>
            </a:r>
          </a:p>
        </p:txBody>
      </p:sp>
    </p:spTree>
    <p:extLst>
      <p:ext uri="{BB962C8B-B14F-4D97-AF65-F5344CB8AC3E}">
        <p14:creationId xmlns:p14="http://schemas.microsoft.com/office/powerpoint/2010/main" val="258253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5" grpId="0" animBg="1"/>
      <p:bldP spid="20" grpId="0" animBg="1"/>
      <p:bldP spid="9" grpId="0" animBg="1"/>
      <p:bldP spid="12" grpId="0" animBg="1"/>
      <p:bldP spid="13" grpId="0"/>
      <p:bldP spid="14" grpId="0"/>
      <p:bldP spid="15" grpId="0" animBg="1"/>
      <p:bldP spid="16" grpId="0" animBg="1"/>
      <p:bldP spid="26" grpId="0" animBg="1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3221"/>
            <a:ext cx="11353800" cy="4525963"/>
          </a:xfrm>
        </p:spPr>
        <p:txBody>
          <a:bodyPr>
            <a:normAutofit/>
          </a:bodyPr>
          <a:lstStyle/>
          <a:p>
            <a:r>
              <a:rPr lang="en-CA" sz="2000" b="1" dirty="0" smtClean="0"/>
              <a:t>Unsupervised learning: </a:t>
            </a:r>
            <a:r>
              <a:rPr lang="en-CA" sz="2000" dirty="0" smtClean="0"/>
              <a:t>provides </a:t>
            </a:r>
            <a:r>
              <a:rPr lang="en-CA" sz="2000" dirty="0"/>
              <a:t>the algorithm with no labeled </a:t>
            </a:r>
            <a:r>
              <a:rPr lang="en-CA" sz="2000" dirty="0" smtClean="0"/>
              <a:t>data.</a:t>
            </a:r>
          </a:p>
          <a:p>
            <a:r>
              <a:rPr lang="en-CA" sz="2000" dirty="0" smtClean="0"/>
              <a:t>The algorithm attempts at discovering </a:t>
            </a:r>
            <a:r>
              <a:rPr lang="en-CA" sz="2000" dirty="0"/>
              <a:t>hidden patterns within </a:t>
            </a:r>
            <a:r>
              <a:rPr lang="en-CA" sz="2000" dirty="0" smtClean="0"/>
              <a:t>the training data.</a:t>
            </a:r>
          </a:p>
          <a:p>
            <a:r>
              <a:rPr lang="en-CA" sz="2000" dirty="0" smtClean="0"/>
              <a:t>Unsupervised </a:t>
            </a:r>
            <a:r>
              <a:rPr lang="en-CA" sz="2000" dirty="0"/>
              <a:t>learning methods can </a:t>
            </a:r>
            <a:r>
              <a:rPr lang="en-CA" sz="2000" dirty="0" smtClean="0"/>
              <a:t>analyze complex data that humans might find difficult to interpret. </a:t>
            </a:r>
          </a:p>
          <a:p>
            <a:r>
              <a:rPr lang="en-CA" sz="2000" dirty="0" smtClean="0"/>
              <a:t>No feedback!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UNSUPERVISED LEARNING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05400" y="4038600"/>
            <a:ext cx="1437927" cy="870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/>
              <a:t>MODEL</a:t>
            </a:r>
            <a:endParaRPr lang="en-CA" sz="1200" b="1" dirty="0"/>
          </a:p>
        </p:txBody>
      </p:sp>
      <p:sp>
        <p:nvSpPr>
          <p:cNvPr id="12" name="Right Arrow 11"/>
          <p:cNvSpPr/>
          <p:nvPr/>
        </p:nvSpPr>
        <p:spPr>
          <a:xfrm>
            <a:off x="6596355" y="4187013"/>
            <a:ext cx="548831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ight Arrow 25"/>
          <p:cNvSpPr/>
          <p:nvPr/>
        </p:nvSpPr>
        <p:spPr>
          <a:xfrm>
            <a:off x="4533169" y="4228197"/>
            <a:ext cx="548039" cy="503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ounded Rectangle 1"/>
          <p:cNvSpPr/>
          <p:nvPr/>
        </p:nvSpPr>
        <p:spPr>
          <a:xfrm>
            <a:off x="3745718" y="4040387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ounded Rectangle 26"/>
          <p:cNvSpPr/>
          <p:nvPr/>
        </p:nvSpPr>
        <p:spPr>
          <a:xfrm>
            <a:off x="3846163" y="4403996"/>
            <a:ext cx="173970" cy="264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ounded Rectangle 27"/>
          <p:cNvSpPr/>
          <p:nvPr/>
        </p:nvSpPr>
        <p:spPr>
          <a:xfrm>
            <a:off x="3987795" y="4138514"/>
            <a:ext cx="271623" cy="265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ounded Rectangle 28"/>
          <p:cNvSpPr/>
          <p:nvPr/>
        </p:nvSpPr>
        <p:spPr>
          <a:xfrm>
            <a:off x="3922774" y="4765304"/>
            <a:ext cx="239359" cy="6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ounded Rectangle 29"/>
          <p:cNvSpPr/>
          <p:nvPr/>
        </p:nvSpPr>
        <p:spPr>
          <a:xfrm>
            <a:off x="3217772" y="4060932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ounded Rectangle 30"/>
          <p:cNvSpPr/>
          <p:nvPr/>
        </p:nvSpPr>
        <p:spPr>
          <a:xfrm>
            <a:off x="3478627" y="3905989"/>
            <a:ext cx="228599" cy="143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ounded Rectangle 31"/>
          <p:cNvSpPr/>
          <p:nvPr/>
        </p:nvSpPr>
        <p:spPr>
          <a:xfrm>
            <a:off x="3504821" y="4154396"/>
            <a:ext cx="263245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5-Point Star 3"/>
          <p:cNvSpPr/>
          <p:nvPr/>
        </p:nvSpPr>
        <p:spPr>
          <a:xfrm>
            <a:off x="3596565" y="5080977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5-Point Star 32"/>
          <p:cNvSpPr/>
          <p:nvPr/>
        </p:nvSpPr>
        <p:spPr>
          <a:xfrm>
            <a:off x="3898118" y="4992846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5-Point Star 33"/>
          <p:cNvSpPr/>
          <p:nvPr/>
        </p:nvSpPr>
        <p:spPr>
          <a:xfrm>
            <a:off x="3310805" y="3953936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5-Point Star 34"/>
          <p:cNvSpPr/>
          <p:nvPr/>
        </p:nvSpPr>
        <p:spPr>
          <a:xfrm>
            <a:off x="3635221" y="428591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5-Point Star 35"/>
          <p:cNvSpPr/>
          <p:nvPr/>
        </p:nvSpPr>
        <p:spPr>
          <a:xfrm>
            <a:off x="4168940" y="4101216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5-Point Star 36"/>
          <p:cNvSpPr/>
          <p:nvPr/>
        </p:nvSpPr>
        <p:spPr>
          <a:xfrm>
            <a:off x="2972619" y="4541912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5-Point Star 37"/>
          <p:cNvSpPr/>
          <p:nvPr/>
        </p:nvSpPr>
        <p:spPr>
          <a:xfrm>
            <a:off x="3243441" y="3650282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3440918" y="4403996"/>
            <a:ext cx="155647" cy="26431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3649609" y="4294553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4053938" y="4565458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3489399" y="3744769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3307945" y="4305205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3785612" y="4058535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2964246" y="4194207"/>
            <a:ext cx="274395" cy="2051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ross 5"/>
          <p:cNvSpPr/>
          <p:nvPr/>
        </p:nvSpPr>
        <p:spPr>
          <a:xfrm>
            <a:off x="3596565" y="4834532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Cross 44"/>
          <p:cNvSpPr/>
          <p:nvPr/>
        </p:nvSpPr>
        <p:spPr>
          <a:xfrm>
            <a:off x="4210061" y="4781756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Cross 45"/>
          <p:cNvSpPr/>
          <p:nvPr/>
        </p:nvSpPr>
        <p:spPr>
          <a:xfrm>
            <a:off x="3075241" y="3755654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Cross 46"/>
          <p:cNvSpPr/>
          <p:nvPr/>
        </p:nvSpPr>
        <p:spPr>
          <a:xfrm>
            <a:off x="3688737" y="3702878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Cross 47"/>
          <p:cNvSpPr/>
          <p:nvPr/>
        </p:nvSpPr>
        <p:spPr>
          <a:xfrm>
            <a:off x="3293960" y="5282756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Cross 48"/>
          <p:cNvSpPr/>
          <p:nvPr/>
        </p:nvSpPr>
        <p:spPr>
          <a:xfrm>
            <a:off x="3907456" y="5229980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Cross 49"/>
          <p:cNvSpPr/>
          <p:nvPr/>
        </p:nvSpPr>
        <p:spPr>
          <a:xfrm>
            <a:off x="8229261" y="3251762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Cross 50"/>
          <p:cNvSpPr/>
          <p:nvPr/>
        </p:nvSpPr>
        <p:spPr>
          <a:xfrm>
            <a:off x="8842757" y="3198986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Cross 51"/>
          <p:cNvSpPr/>
          <p:nvPr/>
        </p:nvSpPr>
        <p:spPr>
          <a:xfrm>
            <a:off x="7864756" y="3060985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Cross 52"/>
          <p:cNvSpPr/>
          <p:nvPr/>
        </p:nvSpPr>
        <p:spPr>
          <a:xfrm>
            <a:off x="8478252" y="3008209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Cross 53"/>
          <p:cNvSpPr/>
          <p:nvPr/>
        </p:nvSpPr>
        <p:spPr>
          <a:xfrm>
            <a:off x="7926656" y="3699986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Cross 54"/>
          <p:cNvSpPr/>
          <p:nvPr/>
        </p:nvSpPr>
        <p:spPr>
          <a:xfrm>
            <a:off x="8540152" y="3647210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8214818" y="5066820"/>
            <a:ext cx="155647" cy="26431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8423509" y="4957377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8827838" y="5228282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/>
          <p:cNvSpPr/>
          <p:nvPr/>
        </p:nvSpPr>
        <p:spPr>
          <a:xfrm>
            <a:off x="8263299" y="4407593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8081845" y="4968029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Oval 60"/>
          <p:cNvSpPr/>
          <p:nvPr/>
        </p:nvSpPr>
        <p:spPr>
          <a:xfrm>
            <a:off x="8559512" y="4721359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/>
          <p:cNvSpPr/>
          <p:nvPr/>
        </p:nvSpPr>
        <p:spPr>
          <a:xfrm>
            <a:off x="7738146" y="4857031"/>
            <a:ext cx="274395" cy="2051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5-Point Star 62"/>
          <p:cNvSpPr/>
          <p:nvPr/>
        </p:nvSpPr>
        <p:spPr>
          <a:xfrm>
            <a:off x="7739403" y="638037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5-Point Star 63"/>
          <p:cNvSpPr/>
          <p:nvPr/>
        </p:nvSpPr>
        <p:spPr>
          <a:xfrm>
            <a:off x="8040956" y="6292248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5-Point Star 64"/>
          <p:cNvSpPr/>
          <p:nvPr/>
        </p:nvSpPr>
        <p:spPr>
          <a:xfrm>
            <a:off x="7432419" y="578135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5-Point Star 65"/>
          <p:cNvSpPr/>
          <p:nvPr/>
        </p:nvSpPr>
        <p:spPr>
          <a:xfrm>
            <a:off x="7756835" y="6113342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5-Point Star 66"/>
          <p:cNvSpPr/>
          <p:nvPr/>
        </p:nvSpPr>
        <p:spPr>
          <a:xfrm>
            <a:off x="8290554" y="592863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5-Point Star 67"/>
          <p:cNvSpPr/>
          <p:nvPr/>
        </p:nvSpPr>
        <p:spPr>
          <a:xfrm>
            <a:off x="7115457" y="5841314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5-Point Star 68"/>
          <p:cNvSpPr/>
          <p:nvPr/>
        </p:nvSpPr>
        <p:spPr>
          <a:xfrm>
            <a:off x="7365055" y="5477705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Rounded Rectangle 69"/>
          <p:cNvSpPr/>
          <p:nvPr/>
        </p:nvSpPr>
        <p:spPr>
          <a:xfrm>
            <a:off x="9994446" y="4185172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Rounded Rectangle 70"/>
          <p:cNvSpPr/>
          <p:nvPr/>
        </p:nvSpPr>
        <p:spPr>
          <a:xfrm>
            <a:off x="10094891" y="4548781"/>
            <a:ext cx="173970" cy="264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Rounded Rectangle 71"/>
          <p:cNvSpPr/>
          <p:nvPr/>
        </p:nvSpPr>
        <p:spPr>
          <a:xfrm>
            <a:off x="10236523" y="4283299"/>
            <a:ext cx="271623" cy="265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Rounded Rectangle 72"/>
          <p:cNvSpPr/>
          <p:nvPr/>
        </p:nvSpPr>
        <p:spPr>
          <a:xfrm>
            <a:off x="10171502" y="4910089"/>
            <a:ext cx="239359" cy="6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Rounded Rectangle 73"/>
          <p:cNvSpPr/>
          <p:nvPr/>
        </p:nvSpPr>
        <p:spPr>
          <a:xfrm>
            <a:off x="9466500" y="4205717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Rounded Rectangle 74"/>
          <p:cNvSpPr/>
          <p:nvPr/>
        </p:nvSpPr>
        <p:spPr>
          <a:xfrm>
            <a:off x="9727355" y="4050774"/>
            <a:ext cx="228599" cy="143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Rounded Rectangle 75"/>
          <p:cNvSpPr/>
          <p:nvPr/>
        </p:nvSpPr>
        <p:spPr>
          <a:xfrm>
            <a:off x="9753549" y="4299181"/>
            <a:ext cx="263245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Rectangle 76"/>
          <p:cNvSpPr/>
          <p:nvPr/>
        </p:nvSpPr>
        <p:spPr>
          <a:xfrm>
            <a:off x="2971565" y="3169744"/>
            <a:ext cx="128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 DATA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780257" y="2670598"/>
            <a:ext cx="1667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DATA CLUSTERS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53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26" grpId="0" animBg="1"/>
      <p:bldP spid="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4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6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/>
      <p:bldP spid="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339768" y="3144981"/>
            <a:ext cx="5396952" cy="3206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3221"/>
            <a:ext cx="11353800" cy="4525963"/>
          </a:xfrm>
        </p:spPr>
        <p:txBody>
          <a:bodyPr>
            <a:normAutofit/>
          </a:bodyPr>
          <a:lstStyle/>
          <a:p>
            <a:r>
              <a:rPr lang="en-CA" sz="2000" dirty="0"/>
              <a:t>Reinforcement learning allows </a:t>
            </a:r>
            <a:r>
              <a:rPr lang="en-CA" sz="2000" dirty="0" smtClean="0"/>
              <a:t>machines take </a:t>
            </a:r>
            <a:r>
              <a:rPr lang="en-CA" sz="2000" dirty="0"/>
              <a:t>actions to maximize cumulative reward.</a:t>
            </a:r>
          </a:p>
          <a:p>
            <a:r>
              <a:rPr lang="en-CA" sz="2000" dirty="0"/>
              <a:t>Reinforcement algorithms </a:t>
            </a:r>
            <a:r>
              <a:rPr lang="en-CA" sz="2000" dirty="0" smtClean="0"/>
              <a:t>learn by </a:t>
            </a:r>
            <a:r>
              <a:rPr lang="en-CA" sz="2000" dirty="0"/>
              <a:t>trial and </a:t>
            </a:r>
            <a:r>
              <a:rPr lang="en-CA" sz="2000" dirty="0" smtClean="0"/>
              <a:t>error through reward and penalty. </a:t>
            </a:r>
          </a:p>
          <a:p>
            <a:r>
              <a:rPr lang="en-CA" sz="2000" dirty="0" smtClean="0"/>
              <a:t>Two elements: </a:t>
            </a:r>
            <a:r>
              <a:rPr lang="en-CA" sz="2000" b="1" dirty="0" smtClean="0"/>
              <a:t>environment</a:t>
            </a:r>
            <a:r>
              <a:rPr lang="en-CA" sz="2000" dirty="0" smtClean="0"/>
              <a:t> </a:t>
            </a:r>
            <a:r>
              <a:rPr lang="en-CA" sz="2000" dirty="0"/>
              <a:t>and </a:t>
            </a:r>
            <a:r>
              <a:rPr lang="en-CA" sz="2000" b="1" dirty="0" smtClean="0"/>
              <a:t>learning </a:t>
            </a:r>
            <a:r>
              <a:rPr lang="en-CA" sz="2000" b="1" dirty="0"/>
              <a:t>agent</a:t>
            </a:r>
            <a:r>
              <a:rPr lang="en-CA" sz="2000" dirty="0"/>
              <a:t>. </a:t>
            </a:r>
            <a:endParaRPr lang="en-CA" sz="2000" dirty="0" smtClean="0"/>
          </a:p>
          <a:p>
            <a:r>
              <a:rPr lang="en-CA" sz="2000" dirty="0" smtClean="0"/>
              <a:t>The </a:t>
            </a:r>
            <a:r>
              <a:rPr lang="en-CA" sz="2000" dirty="0"/>
              <a:t>environment rewards the agent for correct </a:t>
            </a:r>
            <a:r>
              <a:rPr lang="en-CA" sz="2000" dirty="0" smtClean="0"/>
              <a:t>actions. </a:t>
            </a:r>
          </a:p>
          <a:p>
            <a:r>
              <a:rPr lang="en-CA" sz="2000" dirty="0" smtClean="0"/>
              <a:t>Based on the reward or penalty, agent </a:t>
            </a:r>
            <a:r>
              <a:rPr lang="en-CA" sz="2000" dirty="0"/>
              <a:t>improves its environment knowledge to </a:t>
            </a:r>
            <a:r>
              <a:rPr lang="en-CA" sz="2000" dirty="0" smtClean="0"/>
              <a:t>make better decision.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REINFORCEMENT LEARNING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4098" name="Picture 2" descr="Image result for reinforcement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274089"/>
            <a:ext cx="4267200" cy="277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776460" y="5970287"/>
            <a:ext cx="36487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/>
              <a:t>https://commons.wikimedia.org/wiki/File:Rl_agent.png</a:t>
            </a:r>
          </a:p>
        </p:txBody>
      </p:sp>
      <p:pic>
        <p:nvPicPr>
          <p:cNvPr id="4100" name="Picture 4" descr="Image result for bab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23460" y="4097854"/>
            <a:ext cx="1660719" cy="110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candle white background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060606"/>
              </a:clrFrom>
              <a:clrTo>
                <a:srgbClr val="06060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77" r="14101" b="11304"/>
          <a:stretch/>
        </p:blipFill>
        <p:spPr bwMode="auto">
          <a:xfrm>
            <a:off x="4611740" y="3543616"/>
            <a:ext cx="919683" cy="111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2137103" y="3673904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AGENT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90759" y="3124200"/>
            <a:ext cx="15616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ENVIRONMENT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Right Arrow 3"/>
          <p:cNvSpPr/>
          <p:nvPr/>
        </p:nvSpPr>
        <p:spPr>
          <a:xfrm rot="19222295">
            <a:off x="3507723" y="4131821"/>
            <a:ext cx="1061042" cy="2988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ight Arrow 26"/>
          <p:cNvSpPr/>
          <p:nvPr/>
        </p:nvSpPr>
        <p:spPr>
          <a:xfrm rot="2841010">
            <a:off x="3468722" y="5065808"/>
            <a:ext cx="1031315" cy="2988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/>
          <p:cNvSpPr/>
          <p:nvPr/>
        </p:nvSpPr>
        <p:spPr>
          <a:xfrm>
            <a:off x="3160704" y="3674439"/>
            <a:ext cx="10390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-10 Points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921556" y="4908601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+10 Points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104" name="Picture 8" descr="Image result for milk bottle bab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10031">
            <a:off x="4202127" y="4831297"/>
            <a:ext cx="1520921" cy="152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50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3221"/>
            <a:ext cx="11353800" cy="4525963"/>
          </a:xfrm>
        </p:spPr>
        <p:txBody>
          <a:bodyPr>
            <a:normAutofit/>
          </a:bodyPr>
          <a:lstStyle/>
          <a:p>
            <a:r>
              <a:rPr lang="en-CA" sz="2000" dirty="0" smtClean="0"/>
              <a:t>Deep learning is a subset of machine learning that utilizes multi-layer Artificial </a:t>
            </a:r>
            <a:r>
              <a:rPr lang="en-CA" sz="2000" dirty="0"/>
              <a:t>N</a:t>
            </a:r>
            <a:r>
              <a:rPr lang="en-CA" sz="2000" dirty="0" smtClean="0"/>
              <a:t>eural Networks.</a:t>
            </a:r>
          </a:p>
          <a:p>
            <a:r>
              <a:rPr lang="en-CA" sz="2000" dirty="0" smtClean="0"/>
              <a:t>Deep Neural </a:t>
            </a:r>
            <a:r>
              <a:rPr lang="en-CA" sz="2000" dirty="0"/>
              <a:t>Networks are inspired by </a:t>
            </a:r>
            <a:r>
              <a:rPr lang="en-CA" sz="2000" dirty="0" smtClean="0"/>
              <a:t>the human brain and mimics the operation of biological neurons</a:t>
            </a:r>
            <a:r>
              <a:rPr lang="en-CA" sz="2000" dirty="0"/>
              <a:t>.</a:t>
            </a:r>
            <a:endParaRPr lang="en-CA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DEEP LEARNING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89899951"/>
              </p:ext>
            </p:extLst>
          </p:nvPr>
        </p:nvGraphicFramePr>
        <p:xfrm>
          <a:off x="-441552" y="2221430"/>
          <a:ext cx="5934036" cy="3292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Image result for deep learni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569" y="2165717"/>
            <a:ext cx="3592372" cy="357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Left Brace 18"/>
          <p:cNvSpPr/>
          <p:nvPr/>
        </p:nvSpPr>
        <p:spPr>
          <a:xfrm>
            <a:off x="5597748" y="2165717"/>
            <a:ext cx="574159" cy="3653467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Left Brace 20"/>
          <p:cNvSpPr/>
          <p:nvPr/>
        </p:nvSpPr>
        <p:spPr>
          <a:xfrm rot="10800000">
            <a:off x="9896754" y="2220596"/>
            <a:ext cx="574159" cy="3594431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1056950" y="5694759"/>
            <a:ext cx="40598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b="1" dirty="0" smtClean="0"/>
              <a:t>Photo Credit: </a:t>
            </a:r>
            <a:r>
              <a:rPr lang="en-CA" sz="1400" dirty="0" smtClean="0"/>
              <a:t>https</a:t>
            </a:r>
            <a:r>
              <a:rPr lang="en-CA" sz="1400" dirty="0"/>
              <a:t>://pixabay.com/en/neural-network-thought-mind-mental-3816319/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34234" y="3799473"/>
            <a:ext cx="128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 DATA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532054" y="3834971"/>
            <a:ext cx="12218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TARGET OUTPUTS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362597" y="5979777"/>
            <a:ext cx="326735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03106" y="5562492"/>
            <a:ext cx="2878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DEEP (HIDDEN LAYERS)</a:t>
            </a:r>
            <a:endParaRPr 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51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19" grpId="0" animBg="1"/>
      <p:bldP spid="21" grpId="0" animBg="1"/>
      <p:bldP spid="24" grpId="0"/>
      <p:bldP spid="2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73019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WHICH TECHNIQUE SHOULD BE USED?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43223890"/>
              </p:ext>
            </p:extLst>
          </p:nvPr>
        </p:nvGraphicFramePr>
        <p:xfrm>
          <a:off x="2133600" y="658235"/>
          <a:ext cx="8547882" cy="506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738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3087</TotalTime>
  <Words>485</Words>
  <Application>Microsoft Office PowerPoint</Application>
  <PresentationFormat>Widescreen</PresentationFormat>
  <Paragraphs>107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AG</cp:lastModifiedBy>
  <cp:revision>414</cp:revision>
  <cp:lastPrinted>2015-02-18T03:35:51Z</cp:lastPrinted>
  <dcterms:created xsi:type="dcterms:W3CDTF">2006-08-16T00:00:00Z</dcterms:created>
  <dcterms:modified xsi:type="dcterms:W3CDTF">2021-02-19T03:31:10Z</dcterms:modified>
</cp:coreProperties>
</file>