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48" r:id="rId1"/>
  </p:sldMasterIdLst>
  <p:notesMasterIdLst>
    <p:notesMasterId r:id="rId6"/>
  </p:notesMasterIdLst>
  <p:sldIdLst>
    <p:sldId id="399" r:id="rId2"/>
    <p:sldId id="400" r:id="rId3"/>
    <p:sldId id="401" r:id="rId4"/>
    <p:sldId id="402" r:id="rId5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84" autoAdjust="0"/>
    <p:restoredTop sz="85731" autoAdjust="0"/>
  </p:normalViewPr>
  <p:slideViewPr>
    <p:cSldViewPr>
      <p:cViewPr varScale="1">
        <p:scale>
          <a:sx n="100" d="100"/>
          <a:sy n="100" d="100"/>
        </p:scale>
        <p:origin x="1074" y="7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4EB26B05-8AC1-4E0B-A3B8-236B9C8A91A0}" type="datetimeFigureOut">
              <a:rPr lang="en-CA" smtClean="0"/>
              <a:t>2021-02-19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170F4B42-2F75-4BBF-889F-4C6D6FF5705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885313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7875" y="1200150"/>
            <a:ext cx="5759450" cy="32400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D9BE6D-7A4E-48D8-8581-2FC97E177619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423613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7875" y="1200150"/>
            <a:ext cx="5759450" cy="32400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D9BE6D-7A4E-48D8-8581-2FC97E177619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777207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7875" y="1200150"/>
            <a:ext cx="5759450" cy="32400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D9BE6D-7A4E-48D8-8581-2FC97E177619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674506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7875" y="1200150"/>
            <a:ext cx="5759450" cy="32400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D9BE6D-7A4E-48D8-8581-2FC97E177619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790639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5A5AA-69D5-4933-A4C2-31B04EBDF0FE}" type="datetime1">
              <a:rPr lang="en-US" smtClean="0"/>
              <a:t>2/19/2021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398E5-BC60-4CD4-9104-1F07995282A6}" type="datetime1">
              <a:rPr lang="en-US" smtClean="0"/>
              <a:t>2/19/2021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436BF-9F11-40A1-9525-9D44733D4299}" type="datetime1">
              <a:rPr lang="en-US" smtClean="0"/>
              <a:t>2/19/2021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83582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19B2C-F822-4B41-BDDD-C06B398C8A0D}" type="datetime1">
              <a:rPr lang="en-US" smtClean="0"/>
              <a:t>2/19/2021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3A7D8-BC2E-4C3C-AD3E-1EC25EC7A93D}" type="datetime1">
              <a:rPr lang="en-US" smtClean="0"/>
              <a:t>2/19/2021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5FBF4-B0A3-4B72-AC23-4A5CD24F3750}" type="datetime1">
              <a:rPr lang="en-US" smtClean="0"/>
              <a:t>2/19/2021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5F765-66F6-4919-A445-096E89A7BAAB}" type="datetime1">
              <a:rPr lang="en-US" smtClean="0"/>
              <a:t>2/19/2021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A1BFB-0BCA-43B7-BD7B-39CEB48F2525}" type="datetime1">
              <a:rPr lang="en-US" smtClean="0"/>
              <a:t>2/19/2021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343F5-0288-47DD-B910-BC1133EE387E}" type="datetime1">
              <a:rPr lang="en-US" smtClean="0"/>
              <a:t>2/19/2021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7B485-DB6D-4EC3-86C8-B75072A9223B}" type="datetime1">
              <a:rPr lang="en-US" smtClean="0"/>
              <a:t>2/19/2021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407D9-D71E-483A-93A9-094E0F2BD74E}" type="datetime1">
              <a:rPr lang="en-US" smtClean="0"/>
              <a:t>2/19/2021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F486B8-69E9-40D6-90A8-99105F74591D}" type="datetime1">
              <a:rPr lang="en-US" smtClean="0"/>
              <a:t>2/19/2021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2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huji.ac.il/~shais/UnderstandingMachineLearning/understanding-machine-learning-theory-algorithms.pdf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hyperlink" Target="http://www-bcf.usc.edu/~gareth/ISL/ISLR%20Seventh%20Printing.pdf" TargetMode="Externa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1066800" y="601302"/>
            <a:ext cx="7623216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CA" sz="3200" dirty="0" smtClean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</a:rPr>
              <a:t>SUPPORT VECTOR MACHINES: </a:t>
            </a:r>
            <a:r>
              <a:rPr lang="en-CA" sz="3200" dirty="0">
                <a:solidFill>
                  <a:srgbClr val="FF0000"/>
                </a:solidFill>
                <a:latin typeface="Calibri Light" panose="020F0302020204030204"/>
              </a:rPr>
              <a:t>INTUITION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1009210" y="1380758"/>
            <a:ext cx="11092957" cy="4333270"/>
          </a:xfrm>
        </p:spPr>
        <p:txBody>
          <a:bodyPr>
            <a:normAutofit/>
          </a:bodyPr>
          <a:lstStyle/>
          <a:p>
            <a:r>
              <a:rPr lang="en-CA" sz="2000" dirty="0" smtClean="0"/>
              <a:t>Assume that you are data scientist working at a major bank in NYC. </a:t>
            </a:r>
          </a:p>
          <a:p>
            <a:r>
              <a:rPr lang="en-CA" sz="2000" dirty="0" smtClean="0"/>
              <a:t>You want to classify a new client as eligible to retire or not, customer features are: </a:t>
            </a:r>
            <a:r>
              <a:rPr lang="en-CA" sz="2000" b="1" dirty="0"/>
              <a:t>A</a:t>
            </a:r>
            <a:r>
              <a:rPr lang="en-CA" sz="2000" b="1" dirty="0" smtClean="0"/>
              <a:t>ge </a:t>
            </a:r>
            <a:r>
              <a:rPr lang="en-CA" sz="2000" dirty="0" smtClean="0"/>
              <a:t>and </a:t>
            </a:r>
            <a:r>
              <a:rPr lang="en-CA" sz="2000" b="1" dirty="0" smtClean="0"/>
              <a:t>Savings</a:t>
            </a:r>
            <a:r>
              <a:rPr lang="en-CA" sz="2000" dirty="0" smtClean="0"/>
              <a:t>.</a:t>
            </a:r>
          </a:p>
        </p:txBody>
      </p:sp>
      <p:cxnSp>
        <p:nvCxnSpPr>
          <p:cNvPr id="106" name="Straight Arrow Connector 105"/>
          <p:cNvCxnSpPr/>
          <p:nvPr/>
        </p:nvCxnSpPr>
        <p:spPr>
          <a:xfrm flipV="1">
            <a:off x="2221979" y="5855847"/>
            <a:ext cx="7899455" cy="60812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 flipH="1" flipV="1">
            <a:off x="2221979" y="2039443"/>
            <a:ext cx="19233" cy="3899442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Oval 112"/>
          <p:cNvSpPr/>
          <p:nvPr/>
        </p:nvSpPr>
        <p:spPr>
          <a:xfrm>
            <a:off x="6535903" y="3467886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5" name="Oval 114"/>
          <p:cNvSpPr/>
          <p:nvPr/>
        </p:nvSpPr>
        <p:spPr>
          <a:xfrm>
            <a:off x="7017595" y="3164887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8" name="Oval 127"/>
          <p:cNvSpPr/>
          <p:nvPr/>
        </p:nvSpPr>
        <p:spPr>
          <a:xfrm>
            <a:off x="7278528" y="3545268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9" name="Oval 128"/>
          <p:cNvSpPr/>
          <p:nvPr/>
        </p:nvSpPr>
        <p:spPr>
          <a:xfrm>
            <a:off x="8134871" y="3260838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1" name="Oval 130"/>
          <p:cNvSpPr/>
          <p:nvPr/>
        </p:nvSpPr>
        <p:spPr>
          <a:xfrm>
            <a:off x="7850672" y="2729293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2" name="Oval 131"/>
          <p:cNvSpPr/>
          <p:nvPr/>
        </p:nvSpPr>
        <p:spPr>
          <a:xfrm>
            <a:off x="7708572" y="2132655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3" name="Oval 132"/>
          <p:cNvSpPr/>
          <p:nvPr/>
        </p:nvSpPr>
        <p:spPr>
          <a:xfrm>
            <a:off x="8448152" y="2290890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4" name="Oval 133"/>
          <p:cNvSpPr/>
          <p:nvPr/>
        </p:nvSpPr>
        <p:spPr>
          <a:xfrm>
            <a:off x="8590251" y="2797095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5" name="Oval 134"/>
          <p:cNvSpPr/>
          <p:nvPr/>
        </p:nvSpPr>
        <p:spPr>
          <a:xfrm>
            <a:off x="8670654" y="3551838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6" name="Oval 135"/>
          <p:cNvSpPr/>
          <p:nvPr/>
        </p:nvSpPr>
        <p:spPr>
          <a:xfrm>
            <a:off x="7571069" y="3479148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7" name="Oval 136"/>
          <p:cNvSpPr/>
          <p:nvPr/>
        </p:nvSpPr>
        <p:spPr>
          <a:xfrm>
            <a:off x="9187730" y="3029411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8" name="Oval 137"/>
          <p:cNvSpPr/>
          <p:nvPr/>
        </p:nvSpPr>
        <p:spPr>
          <a:xfrm>
            <a:off x="9187730" y="2297373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9" name="Oval 138"/>
          <p:cNvSpPr/>
          <p:nvPr/>
        </p:nvSpPr>
        <p:spPr>
          <a:xfrm>
            <a:off x="2914959" y="4701842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0" name="Oval 139"/>
          <p:cNvSpPr/>
          <p:nvPr/>
        </p:nvSpPr>
        <p:spPr>
          <a:xfrm>
            <a:off x="3396651" y="4398843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1" name="Oval 140"/>
          <p:cNvSpPr/>
          <p:nvPr/>
        </p:nvSpPr>
        <p:spPr>
          <a:xfrm>
            <a:off x="3657584" y="4779224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2" name="Oval 141"/>
          <p:cNvSpPr/>
          <p:nvPr/>
        </p:nvSpPr>
        <p:spPr>
          <a:xfrm>
            <a:off x="4513927" y="4494794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3" name="Oval 142"/>
          <p:cNvSpPr/>
          <p:nvPr/>
        </p:nvSpPr>
        <p:spPr>
          <a:xfrm>
            <a:off x="4229728" y="3963249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4" name="Oval 143"/>
          <p:cNvSpPr/>
          <p:nvPr/>
        </p:nvSpPr>
        <p:spPr>
          <a:xfrm>
            <a:off x="4087628" y="3366611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5" name="Oval 144"/>
          <p:cNvSpPr/>
          <p:nvPr/>
        </p:nvSpPr>
        <p:spPr>
          <a:xfrm>
            <a:off x="4827208" y="3524846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6" name="Oval 145"/>
          <p:cNvSpPr/>
          <p:nvPr/>
        </p:nvSpPr>
        <p:spPr>
          <a:xfrm>
            <a:off x="4969307" y="4031051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7" name="Oval 146"/>
          <p:cNvSpPr/>
          <p:nvPr/>
        </p:nvSpPr>
        <p:spPr>
          <a:xfrm>
            <a:off x="5049710" y="4785794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8" name="Oval 147"/>
          <p:cNvSpPr/>
          <p:nvPr/>
        </p:nvSpPr>
        <p:spPr>
          <a:xfrm>
            <a:off x="4765511" y="5178496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9" name="Oval 148"/>
          <p:cNvSpPr/>
          <p:nvPr/>
        </p:nvSpPr>
        <p:spPr>
          <a:xfrm>
            <a:off x="5566786" y="4263367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0" name="Oval 149"/>
          <p:cNvSpPr/>
          <p:nvPr/>
        </p:nvSpPr>
        <p:spPr>
          <a:xfrm>
            <a:off x="5566786" y="3531329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51" name="Straight Connector 150"/>
          <p:cNvCxnSpPr/>
          <p:nvPr/>
        </p:nvCxnSpPr>
        <p:spPr>
          <a:xfrm>
            <a:off x="4945208" y="2447432"/>
            <a:ext cx="3390919" cy="3274965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/>
          <p:cNvSpPr txBox="1"/>
          <p:nvPr/>
        </p:nvSpPr>
        <p:spPr>
          <a:xfrm>
            <a:off x="5753220" y="5955268"/>
            <a:ext cx="1879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/>
              <a:t>FEATURE #1: AGE</a:t>
            </a:r>
            <a:endParaRPr lang="en-CA" b="1" dirty="0"/>
          </a:p>
        </p:txBody>
      </p:sp>
      <p:sp>
        <p:nvSpPr>
          <p:cNvPr id="153" name="TextBox 152"/>
          <p:cNvSpPr txBox="1"/>
          <p:nvPr/>
        </p:nvSpPr>
        <p:spPr>
          <a:xfrm rot="16200000">
            <a:off x="775859" y="3576917"/>
            <a:ext cx="2322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/>
              <a:t>FEATURE #2: SAVINGS</a:t>
            </a:r>
            <a:endParaRPr lang="en-CA" b="1" dirty="0"/>
          </a:p>
        </p:txBody>
      </p:sp>
      <p:cxnSp>
        <p:nvCxnSpPr>
          <p:cNvPr id="154" name="Straight Connector 153"/>
          <p:cNvCxnSpPr/>
          <p:nvPr/>
        </p:nvCxnSpPr>
        <p:spPr>
          <a:xfrm>
            <a:off x="5690204" y="2184410"/>
            <a:ext cx="1237643" cy="3634508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/>
          <p:nvPr/>
        </p:nvCxnSpPr>
        <p:spPr>
          <a:xfrm flipH="1">
            <a:off x="5924209" y="2132655"/>
            <a:ext cx="421256" cy="3717806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/>
          <p:nvPr/>
        </p:nvCxnSpPr>
        <p:spPr>
          <a:xfrm>
            <a:off x="5191212" y="2290890"/>
            <a:ext cx="1297340" cy="3606691"/>
          </a:xfrm>
          <a:prstGeom prst="line">
            <a:avLst/>
          </a:prstGeom>
          <a:ln w="5715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/>
          <p:nvPr/>
        </p:nvCxnSpPr>
        <p:spPr>
          <a:xfrm>
            <a:off x="6133750" y="2132655"/>
            <a:ext cx="1310977" cy="3680877"/>
          </a:xfrm>
          <a:prstGeom prst="line">
            <a:avLst/>
          </a:prstGeom>
          <a:ln w="5715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8" name="Group 157"/>
          <p:cNvGrpSpPr/>
          <p:nvPr/>
        </p:nvGrpSpPr>
        <p:grpSpPr>
          <a:xfrm>
            <a:off x="3317158" y="4799448"/>
            <a:ext cx="3240080" cy="1078452"/>
            <a:chOff x="2597348" y="1529440"/>
            <a:chExt cx="3240080" cy="1078452"/>
          </a:xfrm>
        </p:grpSpPr>
        <p:cxnSp>
          <p:nvCxnSpPr>
            <p:cNvPr id="159" name="Curved Connector 158"/>
            <p:cNvCxnSpPr/>
            <p:nvPr/>
          </p:nvCxnSpPr>
          <p:spPr>
            <a:xfrm flipV="1">
              <a:off x="4085629" y="1529440"/>
              <a:ext cx="1751799" cy="790747"/>
            </a:xfrm>
            <a:prstGeom prst="curvedConnector3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0" name="TextBox 159"/>
            <p:cNvSpPr txBox="1"/>
            <p:nvPr/>
          </p:nvSpPr>
          <p:spPr>
            <a:xfrm>
              <a:off x="2597348" y="2023117"/>
              <a:ext cx="158729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600" b="1" dirty="0" smtClean="0">
                  <a:solidFill>
                    <a:srgbClr val="FF0000"/>
                  </a:solidFill>
                </a:rPr>
                <a:t>MAX MARGIN </a:t>
              </a:r>
            </a:p>
            <a:p>
              <a:r>
                <a:rPr lang="en-CA" sz="1600" b="1" dirty="0" smtClean="0">
                  <a:solidFill>
                    <a:srgbClr val="FF0000"/>
                  </a:solidFill>
                </a:rPr>
                <a:t>HYPERPLANE</a:t>
              </a:r>
              <a:endParaRPr lang="en-CA" sz="16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61" name="Group 160"/>
          <p:cNvGrpSpPr/>
          <p:nvPr/>
        </p:nvGrpSpPr>
        <p:grpSpPr>
          <a:xfrm>
            <a:off x="3002932" y="2722854"/>
            <a:ext cx="3591057" cy="829283"/>
            <a:chOff x="3233664" y="700158"/>
            <a:chExt cx="3591057" cy="829283"/>
          </a:xfrm>
        </p:grpSpPr>
        <p:cxnSp>
          <p:nvCxnSpPr>
            <p:cNvPr id="162" name="Curved Connector 161"/>
            <p:cNvCxnSpPr/>
            <p:nvPr/>
          </p:nvCxnSpPr>
          <p:spPr>
            <a:xfrm>
              <a:off x="4472399" y="966111"/>
              <a:ext cx="1365029" cy="563330"/>
            </a:xfrm>
            <a:prstGeom prst="curvedConnector3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3" name="TextBox 162"/>
            <p:cNvSpPr txBox="1"/>
            <p:nvPr/>
          </p:nvSpPr>
          <p:spPr>
            <a:xfrm>
              <a:off x="3233664" y="700158"/>
              <a:ext cx="129088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600" b="1" dirty="0" smtClean="0">
                  <a:solidFill>
                    <a:srgbClr val="FF0000"/>
                  </a:solidFill>
                </a:rPr>
                <a:t>SUPPORT VECTORS</a:t>
              </a:r>
              <a:endParaRPr lang="en-CA" sz="16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164" name="Curved Connector 163"/>
            <p:cNvCxnSpPr/>
            <p:nvPr/>
          </p:nvCxnSpPr>
          <p:spPr>
            <a:xfrm>
              <a:off x="4453873" y="903612"/>
              <a:ext cx="2370848" cy="566818"/>
            </a:xfrm>
            <a:prstGeom prst="curvedConnector3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5" name="Group 164"/>
          <p:cNvGrpSpPr/>
          <p:nvPr/>
        </p:nvGrpSpPr>
        <p:grpSpPr>
          <a:xfrm>
            <a:off x="7121781" y="5040899"/>
            <a:ext cx="3119587" cy="595157"/>
            <a:chOff x="2184067" y="5187096"/>
            <a:chExt cx="3119587" cy="595157"/>
          </a:xfrm>
        </p:grpSpPr>
        <p:cxnSp>
          <p:nvCxnSpPr>
            <p:cNvPr id="166" name="Curved Connector 165"/>
            <p:cNvCxnSpPr/>
            <p:nvPr/>
          </p:nvCxnSpPr>
          <p:spPr>
            <a:xfrm rot="10800000" flipV="1">
              <a:off x="2184067" y="5335657"/>
              <a:ext cx="972130" cy="446596"/>
            </a:xfrm>
            <a:prstGeom prst="curvedConnector3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TextBox 166"/>
            <p:cNvSpPr txBox="1"/>
            <p:nvPr/>
          </p:nvSpPr>
          <p:spPr>
            <a:xfrm>
              <a:off x="3168133" y="5187096"/>
              <a:ext cx="213552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600" b="1" dirty="0" smtClean="0">
                  <a:solidFill>
                    <a:srgbClr val="FF0000"/>
                  </a:solidFill>
                </a:rPr>
                <a:t>MAXIMUM MARGIN</a:t>
              </a:r>
              <a:endParaRPr lang="en-CA" sz="1600" b="1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168" name="Straight Connector 167"/>
          <p:cNvCxnSpPr/>
          <p:nvPr/>
        </p:nvCxnSpPr>
        <p:spPr>
          <a:xfrm flipV="1">
            <a:off x="6438437" y="5495779"/>
            <a:ext cx="860267" cy="226619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6333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Scale>
                                      <p:cBhvr>
                                        <p:cTn id="30" dur="2000" fill="hold"/>
                                        <p:tgtEl>
                                          <p:spTgt spid="15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31" presetID="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Scale>
                                      <p:cBhvr>
                                        <p:cTn id="32" dur="2000" fill="hold"/>
                                        <p:tgtEl>
                                          <p:spTgt spid="11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" grpId="0" animBg="1"/>
      <p:bldP spid="15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1066800" y="601302"/>
            <a:ext cx="7623216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CA" sz="3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</a:rPr>
              <a:t>SUPPORT VECTOR MACHINES: </a:t>
            </a:r>
            <a:r>
              <a:rPr lang="en-CA" sz="3200" dirty="0">
                <a:solidFill>
                  <a:srgbClr val="FF0000"/>
                </a:solidFill>
                <a:latin typeface="Calibri Light" panose="020F0302020204030204"/>
              </a:rPr>
              <a:t>INTUITION</a:t>
            </a:r>
          </a:p>
        </p:txBody>
      </p:sp>
      <p:cxnSp>
        <p:nvCxnSpPr>
          <p:cNvPr id="51" name="Straight Arrow Connector 50"/>
          <p:cNvCxnSpPr/>
          <p:nvPr/>
        </p:nvCxnSpPr>
        <p:spPr>
          <a:xfrm flipV="1">
            <a:off x="2769159" y="5669470"/>
            <a:ext cx="7899455" cy="60812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 flipV="1">
            <a:off x="2769159" y="1853066"/>
            <a:ext cx="19233" cy="3899442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7083083" y="3281509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4" name="Oval 53"/>
          <p:cNvSpPr/>
          <p:nvPr/>
        </p:nvSpPr>
        <p:spPr>
          <a:xfrm>
            <a:off x="7564775" y="2978510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5" name="Oval 54"/>
          <p:cNvSpPr/>
          <p:nvPr/>
        </p:nvSpPr>
        <p:spPr>
          <a:xfrm>
            <a:off x="7825708" y="3358891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6" name="Oval 55"/>
          <p:cNvSpPr/>
          <p:nvPr/>
        </p:nvSpPr>
        <p:spPr>
          <a:xfrm>
            <a:off x="8682051" y="3074461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7" name="Oval 56"/>
          <p:cNvSpPr/>
          <p:nvPr/>
        </p:nvSpPr>
        <p:spPr>
          <a:xfrm>
            <a:off x="8397852" y="2542916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8" name="Oval 57"/>
          <p:cNvSpPr/>
          <p:nvPr/>
        </p:nvSpPr>
        <p:spPr>
          <a:xfrm>
            <a:off x="8255752" y="1946278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9" name="Oval 58"/>
          <p:cNvSpPr/>
          <p:nvPr/>
        </p:nvSpPr>
        <p:spPr>
          <a:xfrm>
            <a:off x="8995332" y="2104513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0" name="Oval 59"/>
          <p:cNvSpPr/>
          <p:nvPr/>
        </p:nvSpPr>
        <p:spPr>
          <a:xfrm>
            <a:off x="9137431" y="2610718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1" name="Oval 60"/>
          <p:cNvSpPr/>
          <p:nvPr/>
        </p:nvSpPr>
        <p:spPr>
          <a:xfrm>
            <a:off x="9217834" y="3365461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2" name="Oval 61"/>
          <p:cNvSpPr/>
          <p:nvPr/>
        </p:nvSpPr>
        <p:spPr>
          <a:xfrm>
            <a:off x="8118249" y="3292771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3" name="Oval 62"/>
          <p:cNvSpPr/>
          <p:nvPr/>
        </p:nvSpPr>
        <p:spPr>
          <a:xfrm>
            <a:off x="9734910" y="2843034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4" name="Oval 63"/>
          <p:cNvSpPr/>
          <p:nvPr/>
        </p:nvSpPr>
        <p:spPr>
          <a:xfrm>
            <a:off x="9734910" y="2110996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5" name="Oval 64"/>
          <p:cNvSpPr/>
          <p:nvPr/>
        </p:nvSpPr>
        <p:spPr>
          <a:xfrm>
            <a:off x="3462139" y="4515465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6" name="Oval 65"/>
          <p:cNvSpPr/>
          <p:nvPr/>
        </p:nvSpPr>
        <p:spPr>
          <a:xfrm>
            <a:off x="3943831" y="4212466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7" name="Oval 66"/>
          <p:cNvSpPr/>
          <p:nvPr/>
        </p:nvSpPr>
        <p:spPr>
          <a:xfrm>
            <a:off x="4204764" y="4592847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8" name="Oval 67"/>
          <p:cNvSpPr/>
          <p:nvPr/>
        </p:nvSpPr>
        <p:spPr>
          <a:xfrm>
            <a:off x="5061107" y="4308417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9" name="Oval 68"/>
          <p:cNvSpPr/>
          <p:nvPr/>
        </p:nvSpPr>
        <p:spPr>
          <a:xfrm>
            <a:off x="4776908" y="3776872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0" name="Oval 69"/>
          <p:cNvSpPr/>
          <p:nvPr/>
        </p:nvSpPr>
        <p:spPr>
          <a:xfrm>
            <a:off x="4634808" y="3180234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1" name="Oval 70"/>
          <p:cNvSpPr/>
          <p:nvPr/>
        </p:nvSpPr>
        <p:spPr>
          <a:xfrm>
            <a:off x="5374388" y="3338469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2" name="Oval 71"/>
          <p:cNvSpPr/>
          <p:nvPr/>
        </p:nvSpPr>
        <p:spPr>
          <a:xfrm>
            <a:off x="5516487" y="3844674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3" name="Oval 72"/>
          <p:cNvSpPr/>
          <p:nvPr/>
        </p:nvSpPr>
        <p:spPr>
          <a:xfrm>
            <a:off x="5596890" y="4599417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4" name="Oval 73"/>
          <p:cNvSpPr/>
          <p:nvPr/>
        </p:nvSpPr>
        <p:spPr>
          <a:xfrm>
            <a:off x="5312691" y="4992119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5" name="Oval 74"/>
          <p:cNvSpPr/>
          <p:nvPr/>
        </p:nvSpPr>
        <p:spPr>
          <a:xfrm>
            <a:off x="6113966" y="4076990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6" name="Oval 75"/>
          <p:cNvSpPr/>
          <p:nvPr/>
        </p:nvSpPr>
        <p:spPr>
          <a:xfrm>
            <a:off x="6113966" y="3344952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7" name="TextBox 76"/>
          <p:cNvSpPr txBox="1"/>
          <p:nvPr/>
        </p:nvSpPr>
        <p:spPr>
          <a:xfrm>
            <a:off x="6260343" y="5752023"/>
            <a:ext cx="1565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/>
              <a:t>FEATURE #1</a:t>
            </a:r>
            <a:endParaRPr lang="en-CA" b="1" dirty="0"/>
          </a:p>
        </p:txBody>
      </p:sp>
      <p:sp>
        <p:nvSpPr>
          <p:cNvPr id="78" name="TextBox 77"/>
          <p:cNvSpPr txBox="1"/>
          <p:nvPr/>
        </p:nvSpPr>
        <p:spPr>
          <a:xfrm rot="16200000">
            <a:off x="1662215" y="3093961"/>
            <a:ext cx="1565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/>
              <a:t>FEATURE #2</a:t>
            </a:r>
            <a:endParaRPr lang="en-CA" b="1" dirty="0"/>
          </a:p>
        </p:txBody>
      </p:sp>
      <p:cxnSp>
        <p:nvCxnSpPr>
          <p:cNvPr id="79" name="Straight Connector 78"/>
          <p:cNvCxnSpPr/>
          <p:nvPr/>
        </p:nvCxnSpPr>
        <p:spPr>
          <a:xfrm>
            <a:off x="5984698" y="1376986"/>
            <a:ext cx="1490329" cy="4255555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5545403" y="1455649"/>
            <a:ext cx="1490329" cy="4255555"/>
          </a:xfrm>
          <a:prstGeom prst="line">
            <a:avLst/>
          </a:prstGeom>
          <a:ln w="5715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6501578" y="1371600"/>
            <a:ext cx="1490329" cy="4255555"/>
          </a:xfrm>
          <a:prstGeom prst="line">
            <a:avLst/>
          </a:prstGeom>
          <a:ln w="5715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2" name="Picture 2" descr="Image result for cat looks like a do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0447" y="1740109"/>
            <a:ext cx="1092570" cy="1361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3" name="Curved Connector 82"/>
          <p:cNvCxnSpPr/>
          <p:nvPr/>
        </p:nvCxnSpPr>
        <p:spPr>
          <a:xfrm>
            <a:off x="4712326" y="2868625"/>
            <a:ext cx="1365029" cy="563330"/>
          </a:xfrm>
          <a:prstGeom prst="curved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urved Connector 83"/>
          <p:cNvCxnSpPr/>
          <p:nvPr/>
        </p:nvCxnSpPr>
        <p:spPr>
          <a:xfrm>
            <a:off x="4693800" y="2806126"/>
            <a:ext cx="2370848" cy="566818"/>
          </a:xfrm>
          <a:prstGeom prst="curved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urved Connector 84"/>
          <p:cNvCxnSpPr/>
          <p:nvPr/>
        </p:nvCxnSpPr>
        <p:spPr>
          <a:xfrm>
            <a:off x="2139507" y="4045205"/>
            <a:ext cx="1365029" cy="563330"/>
          </a:xfrm>
          <a:prstGeom prst="curved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urved Connector 85"/>
          <p:cNvCxnSpPr>
            <a:endCxn id="64" idx="5"/>
          </p:cNvCxnSpPr>
          <p:nvPr/>
        </p:nvCxnSpPr>
        <p:spPr>
          <a:xfrm rot="10800000">
            <a:off x="9977489" y="2367163"/>
            <a:ext cx="691126" cy="474826"/>
          </a:xfrm>
          <a:prstGeom prst="curved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7" name="Picture 6" descr="Image result for dog imag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004" y="3303285"/>
            <a:ext cx="1612398" cy="1209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" name="Picture 4" descr="Image result for cat images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9962" y="2411114"/>
            <a:ext cx="1487238" cy="1554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9582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" dur="2000" fill="hold"/>
                                        <p:tgtEl>
                                          <p:spTgt spid="7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0" presetID="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" dur="2000" fill="hold"/>
                                        <p:tgtEl>
                                          <p:spTgt spid="5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7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1066800" y="601302"/>
            <a:ext cx="9117036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CA" sz="3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</a:rPr>
              <a:t>SUPPORT VECTOR MACHINES: </a:t>
            </a:r>
            <a:r>
              <a:rPr lang="en-CA" sz="3200" dirty="0" smtClean="0">
                <a:solidFill>
                  <a:srgbClr val="FF0000"/>
                </a:solidFill>
                <a:latin typeface="Calibri Light" panose="020F0302020204030204"/>
              </a:rPr>
              <a:t>MODEL EVALUATION</a:t>
            </a:r>
            <a:endParaRPr lang="en-CA" sz="3200" dirty="0">
              <a:solidFill>
                <a:srgbClr val="FF0000"/>
              </a:solidFill>
              <a:latin typeface="Calibri Light" panose="020F0302020204030204"/>
            </a:endParaRPr>
          </a:p>
        </p:txBody>
      </p:sp>
      <p:cxnSp>
        <p:nvCxnSpPr>
          <p:cNvPr id="45" name="Straight Arrow Connector 44"/>
          <p:cNvCxnSpPr/>
          <p:nvPr/>
        </p:nvCxnSpPr>
        <p:spPr>
          <a:xfrm flipV="1">
            <a:off x="2576659" y="5596250"/>
            <a:ext cx="7899455" cy="60812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 flipV="1">
            <a:off x="2576659" y="1779846"/>
            <a:ext cx="19233" cy="3899442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6890583" y="3208289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8" name="Oval 47"/>
          <p:cNvSpPr/>
          <p:nvPr/>
        </p:nvSpPr>
        <p:spPr>
          <a:xfrm>
            <a:off x="7372275" y="2905290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9" name="Oval 48"/>
          <p:cNvSpPr/>
          <p:nvPr/>
        </p:nvSpPr>
        <p:spPr>
          <a:xfrm>
            <a:off x="7633208" y="3285671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0" name="Oval 49"/>
          <p:cNvSpPr/>
          <p:nvPr/>
        </p:nvSpPr>
        <p:spPr>
          <a:xfrm>
            <a:off x="8489551" y="3001241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9" name="Oval 88"/>
          <p:cNvSpPr/>
          <p:nvPr/>
        </p:nvSpPr>
        <p:spPr>
          <a:xfrm>
            <a:off x="8205352" y="2469696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0" name="Oval 89"/>
          <p:cNvSpPr/>
          <p:nvPr/>
        </p:nvSpPr>
        <p:spPr>
          <a:xfrm>
            <a:off x="8063252" y="1873058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1" name="Oval 90"/>
          <p:cNvSpPr/>
          <p:nvPr/>
        </p:nvSpPr>
        <p:spPr>
          <a:xfrm>
            <a:off x="8802832" y="2031293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2" name="Oval 91"/>
          <p:cNvSpPr/>
          <p:nvPr/>
        </p:nvSpPr>
        <p:spPr>
          <a:xfrm>
            <a:off x="8944931" y="2537498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3" name="Oval 92"/>
          <p:cNvSpPr/>
          <p:nvPr/>
        </p:nvSpPr>
        <p:spPr>
          <a:xfrm>
            <a:off x="9025334" y="3292241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4" name="Oval 93"/>
          <p:cNvSpPr/>
          <p:nvPr/>
        </p:nvSpPr>
        <p:spPr>
          <a:xfrm>
            <a:off x="7925749" y="3219551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5" name="Oval 94"/>
          <p:cNvSpPr/>
          <p:nvPr/>
        </p:nvSpPr>
        <p:spPr>
          <a:xfrm>
            <a:off x="9542410" y="2769814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6" name="Oval 95"/>
          <p:cNvSpPr/>
          <p:nvPr/>
        </p:nvSpPr>
        <p:spPr>
          <a:xfrm>
            <a:off x="9542410" y="2037776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7" name="Oval 96"/>
          <p:cNvSpPr/>
          <p:nvPr/>
        </p:nvSpPr>
        <p:spPr>
          <a:xfrm>
            <a:off x="3269639" y="4442245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8" name="Oval 97"/>
          <p:cNvSpPr/>
          <p:nvPr/>
        </p:nvSpPr>
        <p:spPr>
          <a:xfrm>
            <a:off x="3751331" y="4139246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9" name="Oval 98"/>
          <p:cNvSpPr/>
          <p:nvPr/>
        </p:nvSpPr>
        <p:spPr>
          <a:xfrm>
            <a:off x="4012264" y="4519627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0" name="Oval 99"/>
          <p:cNvSpPr/>
          <p:nvPr/>
        </p:nvSpPr>
        <p:spPr>
          <a:xfrm>
            <a:off x="4868607" y="4235197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1" name="Oval 100"/>
          <p:cNvSpPr/>
          <p:nvPr/>
        </p:nvSpPr>
        <p:spPr>
          <a:xfrm>
            <a:off x="4584408" y="3703652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2" name="Oval 101"/>
          <p:cNvSpPr/>
          <p:nvPr/>
        </p:nvSpPr>
        <p:spPr>
          <a:xfrm>
            <a:off x="4442308" y="3107014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3" name="Oval 102"/>
          <p:cNvSpPr/>
          <p:nvPr/>
        </p:nvSpPr>
        <p:spPr>
          <a:xfrm>
            <a:off x="5181888" y="3265249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4" name="Oval 103"/>
          <p:cNvSpPr/>
          <p:nvPr/>
        </p:nvSpPr>
        <p:spPr>
          <a:xfrm>
            <a:off x="5323987" y="3771454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5" name="Oval 104"/>
          <p:cNvSpPr/>
          <p:nvPr/>
        </p:nvSpPr>
        <p:spPr>
          <a:xfrm>
            <a:off x="5404390" y="4526197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6" name="Oval 105"/>
          <p:cNvSpPr/>
          <p:nvPr/>
        </p:nvSpPr>
        <p:spPr>
          <a:xfrm>
            <a:off x="5120191" y="4918899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7" name="Oval 106"/>
          <p:cNvSpPr/>
          <p:nvPr/>
        </p:nvSpPr>
        <p:spPr>
          <a:xfrm>
            <a:off x="5921466" y="4003770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8" name="Oval 107"/>
          <p:cNvSpPr/>
          <p:nvPr/>
        </p:nvSpPr>
        <p:spPr>
          <a:xfrm>
            <a:off x="5921466" y="3271732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9" name="TextBox 108"/>
          <p:cNvSpPr txBox="1"/>
          <p:nvPr/>
        </p:nvSpPr>
        <p:spPr>
          <a:xfrm>
            <a:off x="5566787" y="5778803"/>
            <a:ext cx="1565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/>
              <a:t>FEATURE #1</a:t>
            </a:r>
            <a:endParaRPr lang="en-CA" b="1" dirty="0"/>
          </a:p>
        </p:txBody>
      </p:sp>
      <p:sp>
        <p:nvSpPr>
          <p:cNvPr id="110" name="TextBox 109"/>
          <p:cNvSpPr txBox="1"/>
          <p:nvPr/>
        </p:nvSpPr>
        <p:spPr>
          <a:xfrm rot="16200000">
            <a:off x="1433970" y="3499263"/>
            <a:ext cx="1565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/>
              <a:t>FEATURE #2</a:t>
            </a:r>
            <a:endParaRPr lang="en-CA" b="1" dirty="0"/>
          </a:p>
        </p:txBody>
      </p:sp>
      <p:cxnSp>
        <p:nvCxnSpPr>
          <p:cNvPr id="111" name="Straight Connector 110"/>
          <p:cNvCxnSpPr/>
          <p:nvPr/>
        </p:nvCxnSpPr>
        <p:spPr>
          <a:xfrm>
            <a:off x="5792198" y="1303766"/>
            <a:ext cx="1490329" cy="4255555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5352903" y="1382429"/>
            <a:ext cx="1490329" cy="4255555"/>
          </a:xfrm>
          <a:prstGeom prst="line">
            <a:avLst/>
          </a:prstGeom>
          <a:ln w="5715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>
            <a:off x="6309078" y="1298380"/>
            <a:ext cx="1490329" cy="4255555"/>
          </a:xfrm>
          <a:prstGeom prst="line">
            <a:avLst/>
          </a:prstGeom>
          <a:ln w="5715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4" name="Group 113"/>
          <p:cNvGrpSpPr/>
          <p:nvPr/>
        </p:nvGrpSpPr>
        <p:grpSpPr>
          <a:xfrm>
            <a:off x="2586275" y="1529440"/>
            <a:ext cx="3251153" cy="1189321"/>
            <a:chOff x="2586275" y="1529440"/>
            <a:chExt cx="3251153" cy="1189321"/>
          </a:xfrm>
        </p:grpSpPr>
        <p:cxnSp>
          <p:nvCxnSpPr>
            <p:cNvPr id="115" name="Curved Connector 114"/>
            <p:cNvCxnSpPr/>
            <p:nvPr/>
          </p:nvCxnSpPr>
          <p:spPr>
            <a:xfrm flipV="1">
              <a:off x="4085629" y="1529440"/>
              <a:ext cx="1751799" cy="790747"/>
            </a:xfrm>
            <a:prstGeom prst="curvedConnector3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TextBox 115"/>
            <p:cNvSpPr txBox="1"/>
            <p:nvPr/>
          </p:nvSpPr>
          <p:spPr>
            <a:xfrm>
              <a:off x="2586275" y="1887764"/>
              <a:ext cx="194585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600" b="1" dirty="0" smtClean="0">
                  <a:solidFill>
                    <a:srgbClr val="FF0000"/>
                  </a:solidFill>
                </a:rPr>
                <a:t>TRAINED MODEL </a:t>
              </a:r>
            </a:p>
            <a:p>
              <a:r>
                <a:rPr lang="en-CA" sz="1600" b="1" dirty="0">
                  <a:solidFill>
                    <a:srgbClr val="FF0000"/>
                  </a:solidFill>
                </a:rPr>
                <a:t>(</a:t>
              </a:r>
              <a:r>
                <a:rPr lang="en-CA" sz="1600" b="1" dirty="0" smtClean="0">
                  <a:solidFill>
                    <a:srgbClr val="FF0000"/>
                  </a:solidFill>
                </a:rPr>
                <a:t>MAX MARGIN </a:t>
              </a:r>
            </a:p>
            <a:p>
              <a:r>
                <a:rPr lang="en-CA" sz="1600" b="1" dirty="0" smtClean="0">
                  <a:solidFill>
                    <a:srgbClr val="FF0000"/>
                  </a:solidFill>
                </a:rPr>
                <a:t>HYPERPLANE)</a:t>
              </a:r>
              <a:endParaRPr lang="en-CA" sz="16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117" name="Oval 116"/>
          <p:cNvSpPr/>
          <p:nvPr/>
        </p:nvSpPr>
        <p:spPr>
          <a:xfrm>
            <a:off x="7528235" y="3752055"/>
            <a:ext cx="284199" cy="300118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8" name="Oval 117"/>
          <p:cNvSpPr/>
          <p:nvPr/>
        </p:nvSpPr>
        <p:spPr>
          <a:xfrm>
            <a:off x="7746046" y="4215979"/>
            <a:ext cx="284199" cy="300118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9" name="Oval 118"/>
          <p:cNvSpPr/>
          <p:nvPr/>
        </p:nvSpPr>
        <p:spPr>
          <a:xfrm>
            <a:off x="5202844" y="2626456"/>
            <a:ext cx="284199" cy="300118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120" name="Group 119"/>
          <p:cNvGrpSpPr/>
          <p:nvPr/>
        </p:nvGrpSpPr>
        <p:grpSpPr>
          <a:xfrm>
            <a:off x="5592101" y="2785210"/>
            <a:ext cx="5697964" cy="1884476"/>
            <a:chOff x="-452431" y="492811"/>
            <a:chExt cx="5697964" cy="1884476"/>
          </a:xfrm>
        </p:grpSpPr>
        <p:cxnSp>
          <p:nvCxnSpPr>
            <p:cNvPr id="121" name="Curved Connector 120"/>
            <p:cNvCxnSpPr>
              <a:endCxn id="117" idx="6"/>
            </p:cNvCxnSpPr>
            <p:nvPr/>
          </p:nvCxnSpPr>
          <p:spPr>
            <a:xfrm rot="10800000">
              <a:off x="1767902" y="1609716"/>
              <a:ext cx="1396294" cy="520193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TextBox 121"/>
            <p:cNvSpPr txBox="1"/>
            <p:nvPr/>
          </p:nvSpPr>
          <p:spPr>
            <a:xfrm>
              <a:off x="3122901" y="2038733"/>
              <a:ext cx="212263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600" b="1" dirty="0" smtClean="0">
                  <a:solidFill>
                    <a:srgbClr val="FF0000"/>
                  </a:solidFill>
                </a:rPr>
                <a:t>TESTING DATASET</a:t>
              </a:r>
              <a:endParaRPr lang="en-CA" sz="16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123" name="Curved Connector 122"/>
            <p:cNvCxnSpPr/>
            <p:nvPr/>
          </p:nvCxnSpPr>
          <p:spPr>
            <a:xfrm rot="10800000">
              <a:off x="1921398" y="1902730"/>
              <a:ext cx="1255825" cy="347469"/>
            </a:xfrm>
            <a:prstGeom prst="curvedConnector3">
              <a:avLst>
                <a:gd name="adj1" fmla="val 67080"/>
              </a:avLst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urved Connector 123"/>
            <p:cNvCxnSpPr/>
            <p:nvPr/>
          </p:nvCxnSpPr>
          <p:spPr>
            <a:xfrm rot="10800000">
              <a:off x="-452431" y="492811"/>
              <a:ext cx="3656828" cy="1600168"/>
            </a:xfrm>
            <a:prstGeom prst="curvedConnector3">
              <a:avLst>
                <a:gd name="adj1" fmla="val 18202"/>
              </a:avLst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47159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" grpId="0" animBg="1"/>
      <p:bldP spid="118" grpId="0" animBg="1"/>
      <p:bldP spid="11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1066800" y="601302"/>
            <a:ext cx="89154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CA" sz="3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</a:rPr>
              <a:t>SUPPORT VECTOR MACHINES: </a:t>
            </a:r>
            <a:r>
              <a:rPr lang="en-CA" sz="3200" dirty="0" smtClean="0">
                <a:solidFill>
                  <a:srgbClr val="FF0000"/>
                </a:solidFill>
                <a:latin typeface="Calibri Light" panose="020F0302020204030204"/>
              </a:rPr>
              <a:t>ADDITIONAL READING MATERIAL</a:t>
            </a:r>
            <a:endParaRPr lang="en-CA" sz="3200" dirty="0">
              <a:solidFill>
                <a:srgbClr val="FF0000"/>
              </a:solidFill>
              <a:latin typeface="Calibri Light" panose="020F0302020204030204"/>
            </a:endParaRP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1066800" y="1411715"/>
            <a:ext cx="5105400" cy="3025168"/>
          </a:xfrm>
        </p:spPr>
        <p:txBody>
          <a:bodyPr>
            <a:normAutofit/>
          </a:bodyPr>
          <a:lstStyle/>
          <a:p>
            <a:r>
              <a:rPr lang="en-CA" sz="2000" dirty="0" smtClean="0"/>
              <a:t>Additional Resources, Page #202: </a:t>
            </a:r>
            <a:r>
              <a:rPr lang="en-CA" sz="2000" dirty="0" smtClean="0">
                <a:hlinkClick r:id="rId3"/>
              </a:rPr>
              <a:t>http</a:t>
            </a:r>
            <a:r>
              <a:rPr lang="en-CA" sz="2000" dirty="0">
                <a:hlinkClick r:id="rId3"/>
              </a:rPr>
              <a:t>://www.cs.huji.ac.il/~</a:t>
            </a:r>
            <a:r>
              <a:rPr lang="en-CA" sz="2000" dirty="0" smtClean="0">
                <a:hlinkClick r:id="rId3"/>
              </a:rPr>
              <a:t>shais/UnderstandingMachineLearning/understanding-machine-learning-theory-algorithms.pdf</a:t>
            </a:r>
            <a:endParaRPr lang="en-CA" sz="2000" dirty="0" smtClean="0"/>
          </a:p>
          <a:p>
            <a:endParaRPr lang="en-CA" sz="2000" dirty="0" smtClean="0"/>
          </a:p>
          <a:p>
            <a:endParaRPr lang="en-CA" sz="2000" dirty="0" smtClean="0"/>
          </a:p>
          <a:p>
            <a:endParaRPr lang="en-CA" sz="2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6057" y="2711841"/>
            <a:ext cx="2637856" cy="3733800"/>
          </a:xfrm>
          <a:prstGeom prst="rect">
            <a:avLst/>
          </a:prstGeom>
        </p:spPr>
      </p:pic>
      <p:sp>
        <p:nvSpPr>
          <p:cNvPr id="60" name="Content Placeholder 2"/>
          <p:cNvSpPr txBox="1">
            <a:spLocks/>
          </p:cNvSpPr>
          <p:nvPr/>
        </p:nvSpPr>
        <p:spPr>
          <a:xfrm>
            <a:off x="6629400" y="1411715"/>
            <a:ext cx="5105400" cy="30251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000" dirty="0" smtClean="0"/>
              <a:t>Additional Resources, Page #337: </a:t>
            </a:r>
          </a:p>
          <a:p>
            <a:r>
              <a:rPr lang="en-CA" sz="2000" dirty="0" smtClean="0">
                <a:hlinkClick r:id="rId5"/>
              </a:rPr>
              <a:t>http</a:t>
            </a:r>
            <a:r>
              <a:rPr lang="en-CA" sz="2000" dirty="0">
                <a:hlinkClick r:id="rId5"/>
              </a:rPr>
              <a:t>://</a:t>
            </a:r>
            <a:r>
              <a:rPr lang="en-CA" sz="2000" dirty="0" smtClean="0">
                <a:hlinkClick r:id="rId5"/>
              </a:rPr>
              <a:t>www-bcf.usc.edu</a:t>
            </a:r>
            <a:r>
              <a:rPr lang="en-CA" sz="2000" dirty="0">
                <a:hlinkClick r:id="rId5"/>
              </a:rPr>
              <a:t>/~</a:t>
            </a:r>
            <a:r>
              <a:rPr lang="en-CA" sz="2000" dirty="0" smtClean="0">
                <a:hlinkClick r:id="rId5"/>
              </a:rPr>
              <a:t>gareth/ISL/ISLR%20Seventh%20Printing.pdf</a:t>
            </a:r>
            <a:endParaRPr lang="en-CA" sz="2000" dirty="0" smtClean="0"/>
          </a:p>
          <a:p>
            <a:endParaRPr lang="en-CA" sz="2000" dirty="0" smtClean="0"/>
          </a:p>
          <a:p>
            <a:endParaRPr lang="en-CA" sz="2000" dirty="0" smtClean="0"/>
          </a:p>
          <a:p>
            <a:endParaRPr lang="en-CA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00925" y="2711841"/>
            <a:ext cx="2590800" cy="3841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117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3257</TotalTime>
  <Words>125</Words>
  <Application>Microsoft Office PowerPoint</Application>
  <PresentationFormat>Widescreen</PresentationFormat>
  <Paragraphs>29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Ahmed Ryan (FCA)</dc:creator>
  <cp:lastModifiedBy>AG</cp:lastModifiedBy>
  <cp:revision>440</cp:revision>
  <cp:lastPrinted>2015-02-18T03:35:51Z</cp:lastPrinted>
  <dcterms:created xsi:type="dcterms:W3CDTF">2006-08-16T00:00:00Z</dcterms:created>
  <dcterms:modified xsi:type="dcterms:W3CDTF">2021-02-19T03:26:55Z</dcterms:modified>
</cp:coreProperties>
</file>