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0" r:id="rId3"/>
    <p:sldId id="401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23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64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4582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GENERALIZATION 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2123178" y="5587884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123178" y="177148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437102" y="3199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Oval 176"/>
          <p:cNvSpPr/>
          <p:nvPr/>
        </p:nvSpPr>
        <p:spPr>
          <a:xfrm>
            <a:off x="6918794" y="2896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Oval 177"/>
          <p:cNvSpPr/>
          <p:nvPr/>
        </p:nvSpPr>
        <p:spPr>
          <a:xfrm>
            <a:off x="7122020" y="32731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Oval 178"/>
          <p:cNvSpPr/>
          <p:nvPr/>
        </p:nvSpPr>
        <p:spPr>
          <a:xfrm>
            <a:off x="8036070" y="2992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Oval 179"/>
          <p:cNvSpPr/>
          <p:nvPr/>
        </p:nvSpPr>
        <p:spPr>
          <a:xfrm>
            <a:off x="7751871" y="246133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Oval 180"/>
          <p:cNvSpPr/>
          <p:nvPr/>
        </p:nvSpPr>
        <p:spPr>
          <a:xfrm>
            <a:off x="7609771" y="18646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Oval 181"/>
          <p:cNvSpPr/>
          <p:nvPr/>
        </p:nvSpPr>
        <p:spPr>
          <a:xfrm>
            <a:off x="8349351" y="202292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Oval 182"/>
          <p:cNvSpPr/>
          <p:nvPr/>
        </p:nvSpPr>
        <p:spPr>
          <a:xfrm>
            <a:off x="8491450" y="252913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Oval 183"/>
          <p:cNvSpPr/>
          <p:nvPr/>
        </p:nvSpPr>
        <p:spPr>
          <a:xfrm>
            <a:off x="8571853" y="3283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5" name="Oval 184"/>
          <p:cNvSpPr/>
          <p:nvPr/>
        </p:nvSpPr>
        <p:spPr>
          <a:xfrm>
            <a:off x="7472268" y="3211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6" name="Oval 185"/>
          <p:cNvSpPr/>
          <p:nvPr/>
        </p:nvSpPr>
        <p:spPr>
          <a:xfrm>
            <a:off x="9088929" y="27614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7" name="Oval 186"/>
          <p:cNvSpPr/>
          <p:nvPr/>
        </p:nvSpPr>
        <p:spPr>
          <a:xfrm>
            <a:off x="9088929" y="20294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8" name="Oval 187"/>
          <p:cNvSpPr/>
          <p:nvPr/>
        </p:nvSpPr>
        <p:spPr>
          <a:xfrm>
            <a:off x="2816158" y="44338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9" name="Oval 188"/>
          <p:cNvSpPr/>
          <p:nvPr/>
        </p:nvSpPr>
        <p:spPr>
          <a:xfrm>
            <a:off x="3297850" y="41308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0" name="Oval 189"/>
          <p:cNvSpPr/>
          <p:nvPr/>
        </p:nvSpPr>
        <p:spPr>
          <a:xfrm>
            <a:off x="3558783" y="45112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4415126" y="4226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2" name="Oval 191"/>
          <p:cNvSpPr/>
          <p:nvPr/>
        </p:nvSpPr>
        <p:spPr>
          <a:xfrm>
            <a:off x="4130927" y="3695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3" name="Oval 192"/>
          <p:cNvSpPr/>
          <p:nvPr/>
        </p:nvSpPr>
        <p:spPr>
          <a:xfrm>
            <a:off x="3988827" y="30986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Oval 193"/>
          <p:cNvSpPr/>
          <p:nvPr/>
        </p:nvSpPr>
        <p:spPr>
          <a:xfrm>
            <a:off x="4728407" y="32568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Oval 194"/>
          <p:cNvSpPr/>
          <p:nvPr/>
        </p:nvSpPr>
        <p:spPr>
          <a:xfrm>
            <a:off x="4870506" y="3763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Oval 195"/>
          <p:cNvSpPr/>
          <p:nvPr/>
        </p:nvSpPr>
        <p:spPr>
          <a:xfrm>
            <a:off x="4950909" y="4517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Oval 196"/>
          <p:cNvSpPr/>
          <p:nvPr/>
        </p:nvSpPr>
        <p:spPr>
          <a:xfrm>
            <a:off x="4666710" y="49105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Oval 197"/>
          <p:cNvSpPr/>
          <p:nvPr/>
        </p:nvSpPr>
        <p:spPr>
          <a:xfrm>
            <a:off x="5830732" y="3411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Oval 198"/>
          <p:cNvSpPr/>
          <p:nvPr/>
        </p:nvSpPr>
        <p:spPr>
          <a:xfrm>
            <a:off x="5467985" y="32633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TextBox 199"/>
          <p:cNvSpPr txBox="1"/>
          <p:nvPr/>
        </p:nvSpPr>
        <p:spPr>
          <a:xfrm>
            <a:off x="5301198" y="5729746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925984" y="346971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5338717" y="129540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flipV="1">
            <a:off x="3632148" y="1521074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132794" y="1879398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349078" y="4633289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206" name="Curved Connector 205"/>
          <p:cNvCxnSpPr>
            <a:endCxn id="212" idx="4"/>
          </p:cNvCxnSpPr>
          <p:nvPr/>
        </p:nvCxnSpPr>
        <p:spPr>
          <a:xfrm rot="10800000">
            <a:off x="6556919" y="4313263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5047134" y="29408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8" name="Oval 207"/>
          <p:cNvSpPr/>
          <p:nvPr/>
        </p:nvSpPr>
        <p:spPr>
          <a:xfrm>
            <a:off x="4808809" y="20274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Oval 208"/>
          <p:cNvSpPr/>
          <p:nvPr/>
        </p:nvSpPr>
        <p:spPr>
          <a:xfrm>
            <a:off x="6043931" y="41720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0" name="Oval 209"/>
          <p:cNvSpPr/>
          <p:nvPr/>
        </p:nvSpPr>
        <p:spPr>
          <a:xfrm>
            <a:off x="6040740" y="28716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1" name="Oval 210"/>
          <p:cNvSpPr/>
          <p:nvPr/>
        </p:nvSpPr>
        <p:spPr>
          <a:xfrm>
            <a:off x="6261542" y="36599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2" name="Freeform 211"/>
          <p:cNvSpPr/>
          <p:nvPr/>
        </p:nvSpPr>
        <p:spPr>
          <a:xfrm>
            <a:off x="5457540" y="1798663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  <p:bldP spid="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_images/kernel_adat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06" y="2337429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505" y="1371600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 parameter: </a:t>
            </a:r>
            <a:r>
              <a:rPr lang="en-CA" dirty="0" smtClean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</a:t>
            </a:r>
            <a:r>
              <a:rPr lang="en-CA" b="1" dirty="0" smtClean="0"/>
              <a:t>C </a:t>
            </a:r>
            <a:r>
              <a:rPr lang="en-CA" b="1" dirty="0"/>
              <a:t>(</a:t>
            </a:r>
            <a:r>
              <a:rPr lang="en-CA" b="1" dirty="0" smtClean="0"/>
              <a:t>loose) </a:t>
            </a:r>
            <a:r>
              <a:rPr lang="en-CA" dirty="0"/>
              <a:t>makes </a:t>
            </a:r>
            <a:r>
              <a:rPr lang="en-CA" dirty="0" smtClean="0"/>
              <a:t>cost (penalty) of misclassification </a:t>
            </a:r>
            <a:r>
              <a:rPr lang="en-CA" dirty="0"/>
              <a:t>low</a:t>
            </a:r>
            <a:r>
              <a:rPr lang="en-CA" b="1" dirty="0"/>
              <a:t> </a:t>
            </a:r>
            <a:r>
              <a:rPr lang="en-CA" dirty="0" smtClean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</a:t>
            </a:r>
            <a:r>
              <a:rPr lang="en-CA" b="1" dirty="0" smtClean="0"/>
              <a:t>(strict) </a:t>
            </a:r>
            <a:r>
              <a:rPr lang="en-CA" dirty="0" smtClean="0"/>
              <a:t>makes cost </a:t>
            </a:r>
            <a:r>
              <a:rPr lang="en-CA" dirty="0"/>
              <a:t>of misclassification high</a:t>
            </a:r>
            <a:r>
              <a:rPr lang="en-CA" b="1" dirty="0"/>
              <a:t> </a:t>
            </a:r>
            <a:r>
              <a:rPr lang="en-CA" dirty="0" smtClean="0"/>
              <a:t>(hard margin), forcing </a:t>
            </a:r>
            <a:r>
              <a:rPr lang="en-CA" dirty="0"/>
              <a:t>the </a:t>
            </a:r>
            <a:r>
              <a:rPr lang="en-CA" dirty="0" smtClean="0"/>
              <a:t>model to explain </a:t>
            </a:r>
            <a:r>
              <a:rPr lang="en-CA" dirty="0"/>
              <a:t>input data stricter and potentially </a:t>
            </a:r>
            <a:r>
              <a:rPr lang="en-CA" dirty="0" smtClean="0"/>
              <a:t>over fit.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55994" y="59781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255994" y="213360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04675" y="365460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4586367" y="33516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789593" y="372780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03643" y="34475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139841" y="36658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2082699" y="4681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798500" y="4149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656400" y="35533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2395980" y="37115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2538079" y="4217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2618482" y="4972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2334283" y="5365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3498305" y="3866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3135558" y="37180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3262823" y="60191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84" y="38914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439502" y="288077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714707" y="3395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711504" y="46266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708313" y="33263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929115" y="41145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rot="1068680">
            <a:off x="3110959" y="281148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560351" y="5896030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7235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6800" y="1371600"/>
            <a:ext cx="10063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Gamma parameter: </a:t>
            </a:r>
            <a:r>
              <a:rPr lang="en-CA" sz="2000" dirty="0" smtClean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Large gamma: </a:t>
            </a:r>
            <a:r>
              <a:rPr lang="en-CA" sz="2000" dirty="0" smtClean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Small gamma: </a:t>
            </a:r>
            <a:r>
              <a:rPr lang="en-CA" sz="2000" dirty="0"/>
              <a:t>far </a:t>
            </a:r>
            <a:r>
              <a:rPr lang="en-CA" sz="2000" dirty="0" smtClean="0"/>
              <a:t>reach (more generalized solution)</a:t>
            </a:r>
            <a:endParaRPr lang="en-CA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49691" y="60543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549691" y="2387263"/>
            <a:ext cx="19234" cy="372197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54828" y="36110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836520" y="33080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039746" y="36842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953796" y="34040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669597" y="28724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389994" y="36223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332852" y="4637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048653" y="4106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4646133" y="36680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788232" y="41742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4868635" y="4928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84436" y="5321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748458" y="38226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5385711" y="3674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/>
          <p:cNvSpPr txBox="1"/>
          <p:nvPr/>
        </p:nvSpPr>
        <p:spPr>
          <a:xfrm>
            <a:off x="5556520" y="60953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90337" y="384786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56520" y="2438542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64860" y="33520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5961657" y="45831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5958466" y="32828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6179268" y="40710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6836520" y="2209800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3851066" y="3519129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ounded Rectangle 85"/>
          <p:cNvSpPr/>
          <p:nvPr/>
        </p:nvSpPr>
        <p:spPr>
          <a:xfrm rot="20455119">
            <a:off x="5757493" y="2893546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Curved Connector 86"/>
          <p:cNvCxnSpPr/>
          <p:nvPr/>
        </p:nvCxnSpPr>
        <p:spPr>
          <a:xfrm rot="10800000">
            <a:off x="8286833" y="2848679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5270020" y="4282303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67372" y="39895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 rot="20455119">
            <a:off x="5370778" y="2825312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reeform 92"/>
          <p:cNvSpPr/>
          <p:nvPr/>
        </p:nvSpPr>
        <p:spPr>
          <a:xfrm rot="1068680">
            <a:off x="5423033" y="2646195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5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9" grpId="0"/>
      <p:bldP spid="89" grpId="1"/>
      <p:bldP spid="90" grpId="0"/>
      <p:bldP spid="90" grpId="1"/>
      <p:bldP spid="91" grpId="0" animBg="1"/>
      <p:bldP spid="92" grpId="0"/>
      <p:bldP spid="93" grpId="0" animBg="1"/>
      <p:bldP spid="9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119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Montserrat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441</cp:revision>
  <cp:lastPrinted>2015-02-18T03:35:51Z</cp:lastPrinted>
  <dcterms:created xsi:type="dcterms:W3CDTF">2006-08-16T00:00:00Z</dcterms:created>
  <dcterms:modified xsi:type="dcterms:W3CDTF">2021-02-19T03:27:15Z</dcterms:modified>
</cp:coreProperties>
</file>