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sldIdLst>
    <p:sldId id="404" r:id="rId2"/>
    <p:sldId id="405" r:id="rId3"/>
    <p:sldId id="407" r:id="rId4"/>
    <p:sldId id="409" r:id="rId5"/>
    <p:sldId id="408" r:id="rId6"/>
    <p:sldId id="406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63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33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04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028183" y="5212163"/>
            <a:ext cx="4540721" cy="945368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REVIEW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44605" y="4830385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125492" y="1176499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5951" y="36282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8147643" y="33253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9033216" y="37747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23851" y="2971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8089967" y="2874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9148798" y="30188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925431" y="40057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9505491" y="4824637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62852" y="2070172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26" name="Oval 25"/>
          <p:cNvSpPr/>
          <p:nvPr/>
        </p:nvSpPr>
        <p:spPr>
          <a:xfrm>
            <a:off x="8292780" y="22882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809822" y="233629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8657161" y="28120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809635" y="2588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829176" y="3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7451354" y="43189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7270469" y="37508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189750" y="31688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209647" y="1201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03072" y="12420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53990" y="1530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9522234" y="2220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0057947" y="2080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9925448" y="2596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566932" y="2146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9932297" y="1603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536920" y="2544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10979596" y="1632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11063915" y="2176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1094637" y="262842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11361738" y="1810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346552" y="1827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Content Placeholder 2"/>
          <p:cNvSpPr>
            <a:spLocks noGrp="1"/>
          </p:cNvSpPr>
          <p:nvPr>
            <p:ph idx="1"/>
          </p:nvPr>
        </p:nvSpPr>
        <p:spPr>
          <a:xfrm>
            <a:off x="757264" y="1366509"/>
            <a:ext cx="6153552" cy="4333270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Let’s combine prior probability and likelihood to create a posterior probability. </a:t>
            </a:r>
          </a:p>
          <a:p>
            <a:pPr fontAlgn="base"/>
            <a:r>
              <a:rPr lang="en-CA" sz="2000" b="1" dirty="0"/>
              <a:t>P</a:t>
            </a:r>
            <a:r>
              <a:rPr lang="en-CA" sz="2000" b="1" dirty="0" smtClean="0"/>
              <a:t>rior probabilities:</a:t>
            </a:r>
            <a:r>
              <a:rPr lang="en-CA" sz="2000" dirty="0" smtClean="0"/>
              <a:t> suggests that </a:t>
            </a:r>
            <a:r>
              <a:rPr lang="en-CA" sz="2000" dirty="0"/>
              <a:t>X may </a:t>
            </a:r>
            <a:r>
              <a:rPr lang="en-CA" sz="2000" dirty="0" smtClean="0"/>
              <a:t>be classified as BLUE Because there are twice as much blue points.</a:t>
            </a:r>
          </a:p>
          <a:p>
            <a:pPr fontAlgn="base"/>
            <a:r>
              <a:rPr lang="en-CA" sz="2000" b="1" dirty="0" smtClean="0"/>
              <a:t>Likelihood:</a:t>
            </a:r>
            <a:r>
              <a:rPr lang="en-CA" sz="2000" dirty="0" smtClean="0"/>
              <a:t> suggests that X is RED because there </a:t>
            </a:r>
            <a:r>
              <a:rPr lang="en-CA" sz="2000" dirty="0"/>
              <a:t>are more RED </a:t>
            </a:r>
            <a:r>
              <a:rPr lang="en-CA" sz="2000" dirty="0" smtClean="0"/>
              <a:t>points in the </a:t>
            </a:r>
            <a:r>
              <a:rPr lang="en-CA" sz="2000" dirty="0"/>
              <a:t>vicinity of </a:t>
            </a:r>
            <a:r>
              <a:rPr lang="en-CA" sz="2000" dirty="0" smtClean="0"/>
              <a:t>X.</a:t>
            </a:r>
          </a:p>
          <a:p>
            <a:pPr fontAlgn="base"/>
            <a:r>
              <a:rPr lang="en-CA" sz="2000" dirty="0" smtClean="0"/>
              <a:t>Bayes’ Rule combines both to </a:t>
            </a:r>
            <a:r>
              <a:rPr lang="en-CA" sz="2000" dirty="0"/>
              <a:t>form a posterior </a:t>
            </a:r>
            <a:r>
              <a:rPr lang="en-CA" sz="2000" dirty="0" smtClean="0"/>
              <a:t>probability.</a:t>
            </a:r>
            <a:endParaRPr lang="en-CA" sz="200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40836" y="28263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9672107" y="31436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10253778" y="3443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0223766" y="3840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0666442" y="292844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0750761" y="347296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10781483" y="392481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11048584" y="31071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10453639" y="31956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902121" y="10394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11564720" y="25262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715094" y="61541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683338" y="13060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8219051" y="116601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086552" y="16819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28036" y="12321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8093401" y="68886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698024" y="16296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140700" y="7174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9225019" y="126198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522842" y="8961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8507656" y="91310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9139594" y="16471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9533247" y="15500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9078972" y="20511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9679196" y="18718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9224921" y="23728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9263101" y="3473307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9226047" y="339925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𝑅𝐸𝐷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47" y="4074873"/>
                <a:ext cx="5638795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7804484" y="270747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3335" y="43639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690212" y="2771320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CA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096554"/>
                <a:ext cx="5638795" cy="943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26105" y="5248870"/>
            <a:ext cx="461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 CLASSIFIED AS RED (NON RETIRING) SINCE IT HAS LARGER POSTERIOR PROBABILITY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106302" y="1475731"/>
            <a:ext cx="9838390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Naïve Bayes is a </a:t>
            </a:r>
            <a:r>
              <a:rPr lang="en-CA" sz="2000" dirty="0"/>
              <a:t>classification technique based on Bayes’ </a:t>
            </a:r>
            <a:r>
              <a:rPr lang="en-CA" sz="2000" dirty="0" smtClean="0"/>
              <a:t>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27" y="2602628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probability of customer retiring given his/her features, such as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536194"/>
                <a:ext cx="9228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6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likelihood</a:t>
                </a:r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498758"/>
                <a:ext cx="27760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7620000" y="1905000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 smtClean="0"/>
                  <a:t>: New Customer’s features; age and savings</a:t>
                </a:r>
                <a:endParaRPr lang="en-C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4069053"/>
                <a:ext cx="473559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7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/>
          <p:nvPr/>
        </p:nvCxnSpPr>
        <p:spPr>
          <a:xfrm>
            <a:off x="6248400" y="3354612"/>
            <a:ext cx="1191291" cy="4439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276600" y="2134896"/>
            <a:ext cx="2019974" cy="4767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𝑅𝑒𝑡𝑖𝑟𝑒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Prior probability of retiring, without any prior knowledge </a:t>
                </a:r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023704"/>
                <a:ext cx="70789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: Marginal likelihood, the probability of any point added lies into the circle</a:t>
                </a:r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34561"/>
                <a:ext cx="794525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37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311902" y="161755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1030" y="194496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3523296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10" grpId="0"/>
      <p:bldP spid="17" grpId="0"/>
      <p:bldP spid="18" grpId="0"/>
      <p:bldP spid="15" grpId="0"/>
      <p:bldP spid="2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SOME MATH!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5391374"/>
                <a:ext cx="5984358" cy="9120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=1/40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1" y="4287872"/>
                <a:ext cx="5691430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642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655395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572370" y="1486206"/>
            <a:ext cx="740608" cy="4936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 40/60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72" y="3770179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55" y="4851381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694544" y="728641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0230" y="1271120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2990754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</p:spTree>
    <p:extLst>
      <p:ext uri="{BB962C8B-B14F-4D97-AF65-F5344CB8AC3E}">
        <p14:creationId xmlns:p14="http://schemas.microsoft.com/office/powerpoint/2010/main" val="40639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81000"/>
            <a:ext cx="9525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08" y="2057400"/>
                <a:ext cx="316125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765" r="-2890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2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8151" y="304238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QUIZ/CALCULATE THE PROBABILTY OT NON-RETIRING (RED CLASS)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𝑅𝑒𝑡𝑖𝑟𝑒</m:t>
                              </m:r>
                            </m:e>
                          </m:d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𝑅𝑒𝑡𝑖𝑟𝑒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403" y="2049939"/>
                <a:ext cx="8685192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3/60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4/60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5050195"/>
                <a:ext cx="5984358" cy="9440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smilar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observations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𝑟𝑒𝑡𝑖𝑟𝑖𝑛𝑔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=3/20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6693"/>
                <a:ext cx="6267165" cy="531171"/>
              </a:xfrm>
              <a:prstGeom prst="rect">
                <a:avLst/>
              </a:prstGeom>
              <a:blipFill rotWithShape="0">
                <a:blip r:embed="rId6"/>
                <a:stretch>
                  <a:fillRect l="-584" b="-56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flipV="1">
            <a:off x="4992761" y="1341786"/>
            <a:ext cx="1600200" cy="66646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4918148" y="2819400"/>
            <a:ext cx="449057" cy="4164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388010" y="1721116"/>
            <a:ext cx="924968" cy="25869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𝑅𝑒𝑡𝑖𝑟𝑒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Retiring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points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</a:rPr>
                      <m:t>=20/60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429000"/>
                <a:ext cx="6275216" cy="543739"/>
              </a:xfrm>
              <a:prstGeom prst="rect">
                <a:avLst/>
              </a:prstGeom>
              <a:blipFill rotWithShape="0">
                <a:blip r:embed="rId7"/>
                <a:stretch>
                  <a:fillRect l="-583" b="-3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Similar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4/60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4" y="4510202"/>
                <a:ext cx="4938592" cy="499624"/>
              </a:xfrm>
              <a:prstGeom prst="rect">
                <a:avLst/>
              </a:prstGeom>
              <a:blipFill rotWithShape="0">
                <a:blip r:embed="rId8"/>
                <a:stretch>
                  <a:fillRect l="-741" b="-2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85829" y="1300368"/>
            <a:ext cx="209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PRIOR PROBABILITY OF NO RETIRING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3106" y="1516568"/>
            <a:ext cx="209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LIKELIHOOD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35419" y="3154759"/>
            <a:ext cx="24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MARGINAL LIKELIHOOD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44605" y="5357973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25492" y="1704087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65951" y="41558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8147643" y="38528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9033216" y="43023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523851" y="34988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089967" y="34016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148798" y="354642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7925431" y="4533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9505491" y="5352225"/>
            <a:ext cx="244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362852" y="2597760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33" name="Oval 32"/>
          <p:cNvSpPr/>
          <p:nvPr/>
        </p:nvSpPr>
        <p:spPr>
          <a:xfrm>
            <a:off x="8292780" y="28158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09822" y="28638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657161" y="33396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809635" y="31159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829176" y="3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451354" y="48465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270469" y="427847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189750" y="36964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10209647" y="1728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603072" y="176959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10553990" y="20575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9522234" y="27482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057947" y="26081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925448" y="31241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566932" y="267432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932297" y="21310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10536920" y="3071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10979596" y="21596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11063915" y="27041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94637" y="3156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361738" y="23383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0346552" y="23552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0240836" y="335398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9672107" y="36712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10253778" y="3970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0223766" y="4368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10666442" y="345603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0750761" y="400055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10781483" y="445240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11048584" y="3634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10453639" y="372325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9987220" y="14230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1564720" y="30538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715094" y="11430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7683338" y="18336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8219051" y="169360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8086552" y="220954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8728036" y="17597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8093401" y="12164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698024" y="215721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9140700" y="124504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9225019" y="17895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9522842" y="142377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507656" y="144068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9139594" y="21746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533247" y="207764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078972" y="2578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679196" y="239940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9224921" y="29004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263101" y="4000895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/>
          <p:cNvSpPr txBox="1"/>
          <p:nvPr/>
        </p:nvSpPr>
        <p:spPr>
          <a:xfrm>
            <a:off x="9226047" y="39268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525035" y="1664718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37953" y="4927596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90212" y="3298908"/>
            <a:ext cx="1467099" cy="146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10455987" y="138857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6687" y="46973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CLASS 0: NO RETIRE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𝑵𝑶𝑻𝑬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𝑵𝒐𝒏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𝑹𝒆𝒕𝒊𝒓𝒆</m:t>
                          </m:r>
                        </m:e>
                      </m:d>
                      <m:r>
                        <a:rPr lang="en-C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1" i="0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36" y="5766920"/>
                <a:ext cx="485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1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NAÏVE BAYES: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NAÏVE?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88430" y="1603416"/>
            <a:ext cx="5733508" cy="433327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It is called naive because it </a:t>
            </a:r>
            <a:r>
              <a:rPr lang="en-CA" sz="2000" dirty="0"/>
              <a:t>assumes </a:t>
            </a:r>
            <a:r>
              <a:rPr lang="en-CA" sz="2000" dirty="0" smtClean="0"/>
              <a:t>that the presence </a:t>
            </a:r>
            <a:r>
              <a:rPr lang="en-CA" sz="2000" dirty="0"/>
              <a:t>of a </a:t>
            </a:r>
            <a:r>
              <a:rPr lang="en-CA" sz="2000" dirty="0" smtClean="0"/>
              <a:t>certain feature </a:t>
            </a:r>
            <a:r>
              <a:rPr lang="en-CA" sz="2000" dirty="0"/>
              <a:t>in a class is </a:t>
            </a:r>
            <a:r>
              <a:rPr lang="en-CA" sz="2000" dirty="0" smtClean="0"/>
              <a:t>independent of the </a:t>
            </a:r>
            <a:r>
              <a:rPr lang="en-CA" sz="2000" dirty="0"/>
              <a:t>presence of </a:t>
            </a:r>
            <a:r>
              <a:rPr lang="en-CA" sz="2000" dirty="0" smtClean="0"/>
              <a:t>other features. </a:t>
            </a:r>
          </a:p>
          <a:p>
            <a:r>
              <a:rPr lang="en-CA" sz="2000" dirty="0" smtClean="0"/>
              <a:t>EXAMPLE #1: Age/savings, the assumption is not necessarily true since age and savings might be dependant on each others</a:t>
            </a:r>
          </a:p>
          <a:p>
            <a:r>
              <a:rPr lang="en-CA" sz="2000" dirty="0" smtClean="0"/>
              <a:t>EXAMPLE #2: fruit </a:t>
            </a:r>
            <a:r>
              <a:rPr lang="en-CA" sz="2000" dirty="0"/>
              <a:t>can be classified as watermelon if its color is green, tastes sweet, </a:t>
            </a:r>
            <a:r>
              <a:rPr lang="en-CA" sz="2000" dirty="0" smtClean="0"/>
              <a:t>and round.</a:t>
            </a:r>
          </a:p>
          <a:p>
            <a:r>
              <a:rPr lang="en-CA" sz="2000" dirty="0" smtClean="0"/>
              <a:t>These features might be dependant on each others, however, we assume they are all independent and that’s why its ‘Naive’!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047766" y="5774042"/>
            <a:ext cx="4818795" cy="3495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028653" y="2120156"/>
            <a:ext cx="19114" cy="368884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569112" y="45719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8050804" y="42689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8936377" y="47184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7427012" y="39148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7993128" y="38177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9051959" y="39624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7828592" y="49494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8273913" y="5839724"/>
            <a:ext cx="37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FEATURE #1: AGE</a:t>
            </a:r>
            <a:endParaRPr lang="en-CA" sz="2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5185699" y="2824149"/>
            <a:ext cx="3032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/>
              <a:t>FEATURE #2: SAVINGS</a:t>
            </a:r>
            <a:endParaRPr lang="en-CA" sz="2400" b="1" dirty="0"/>
          </a:p>
        </p:txBody>
      </p:sp>
      <p:sp>
        <p:nvSpPr>
          <p:cNvPr id="73" name="Oval 72"/>
          <p:cNvSpPr/>
          <p:nvPr/>
        </p:nvSpPr>
        <p:spPr>
          <a:xfrm>
            <a:off x="8195941" y="3231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8712983" y="327995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8560322" y="3755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7712796" y="35320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8732337" y="42626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8211859" y="4749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7173630" y="4694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7092911" y="411255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10112808" y="214498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9506233" y="218566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10457151" y="247365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425395" y="31643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9961108" y="30242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Oval 85"/>
          <p:cNvSpPr/>
          <p:nvPr/>
        </p:nvSpPr>
        <p:spPr>
          <a:xfrm>
            <a:off x="9828609" y="35401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Oval 86"/>
          <p:cNvSpPr/>
          <p:nvPr/>
        </p:nvSpPr>
        <p:spPr>
          <a:xfrm>
            <a:off x="10470093" y="309039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Oval 87"/>
          <p:cNvSpPr/>
          <p:nvPr/>
        </p:nvSpPr>
        <p:spPr>
          <a:xfrm>
            <a:off x="9835458" y="254710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/>
          <p:cNvSpPr/>
          <p:nvPr/>
        </p:nvSpPr>
        <p:spPr>
          <a:xfrm>
            <a:off x="10440081" y="348787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/>
          <p:cNvSpPr/>
          <p:nvPr/>
        </p:nvSpPr>
        <p:spPr>
          <a:xfrm>
            <a:off x="10882757" y="25757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/>
          <p:cNvSpPr/>
          <p:nvPr/>
        </p:nvSpPr>
        <p:spPr>
          <a:xfrm>
            <a:off x="10967076" y="312022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/>
          <p:nvPr/>
        </p:nvSpPr>
        <p:spPr>
          <a:xfrm>
            <a:off x="10997798" y="357207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/>
          <p:nvPr/>
        </p:nvSpPr>
        <p:spPr>
          <a:xfrm>
            <a:off x="11264899" y="27544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/>
          <p:cNvSpPr/>
          <p:nvPr/>
        </p:nvSpPr>
        <p:spPr>
          <a:xfrm>
            <a:off x="10249713" y="277134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/>
          <p:cNvSpPr/>
          <p:nvPr/>
        </p:nvSpPr>
        <p:spPr>
          <a:xfrm>
            <a:off x="10143997" y="377005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Oval 95"/>
          <p:cNvSpPr/>
          <p:nvPr/>
        </p:nvSpPr>
        <p:spPr>
          <a:xfrm>
            <a:off x="9575268" y="40873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/>
          <p:cNvSpPr/>
          <p:nvPr/>
        </p:nvSpPr>
        <p:spPr>
          <a:xfrm>
            <a:off x="10156939" y="438678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Oval 97"/>
          <p:cNvSpPr/>
          <p:nvPr/>
        </p:nvSpPr>
        <p:spPr>
          <a:xfrm>
            <a:off x="10126927" y="478426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0569603" y="38721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10653922" y="44166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10684644" y="486847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/>
          <p:cNvSpPr/>
          <p:nvPr/>
        </p:nvSpPr>
        <p:spPr>
          <a:xfrm>
            <a:off x="10951745" y="405082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10356800" y="413932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9890381" y="18390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/>
          <p:cNvSpPr/>
          <p:nvPr/>
        </p:nvSpPr>
        <p:spPr>
          <a:xfrm>
            <a:off x="11467881" y="346993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Oval 105"/>
          <p:cNvSpPr/>
          <p:nvPr/>
        </p:nvSpPr>
        <p:spPr>
          <a:xfrm>
            <a:off x="8618255" y="15590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/>
          <p:cNvSpPr/>
          <p:nvPr/>
        </p:nvSpPr>
        <p:spPr>
          <a:xfrm>
            <a:off x="7586499" y="224972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8122212" y="21096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Oval 108"/>
          <p:cNvSpPr/>
          <p:nvPr/>
        </p:nvSpPr>
        <p:spPr>
          <a:xfrm>
            <a:off x="7989713" y="262561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val 109"/>
          <p:cNvSpPr/>
          <p:nvPr/>
        </p:nvSpPr>
        <p:spPr>
          <a:xfrm>
            <a:off x="8631197" y="217580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/>
          <p:cNvSpPr/>
          <p:nvPr/>
        </p:nvSpPr>
        <p:spPr>
          <a:xfrm>
            <a:off x="7996562" y="163251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Oval 111"/>
          <p:cNvSpPr/>
          <p:nvPr/>
        </p:nvSpPr>
        <p:spPr>
          <a:xfrm>
            <a:off x="8601185" y="257328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Oval 112"/>
          <p:cNvSpPr/>
          <p:nvPr/>
        </p:nvSpPr>
        <p:spPr>
          <a:xfrm>
            <a:off x="9043861" y="166111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Oval 113"/>
          <p:cNvSpPr/>
          <p:nvPr/>
        </p:nvSpPr>
        <p:spPr>
          <a:xfrm>
            <a:off x="9128180" y="22056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Oval 114"/>
          <p:cNvSpPr/>
          <p:nvPr/>
        </p:nvSpPr>
        <p:spPr>
          <a:xfrm>
            <a:off x="9426003" y="183984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Oval 115"/>
          <p:cNvSpPr/>
          <p:nvPr/>
        </p:nvSpPr>
        <p:spPr>
          <a:xfrm>
            <a:off x="8410817" y="18567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Oval 116"/>
          <p:cNvSpPr/>
          <p:nvPr/>
        </p:nvSpPr>
        <p:spPr>
          <a:xfrm>
            <a:off x="9042755" y="259076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Oval 117"/>
          <p:cNvSpPr/>
          <p:nvPr/>
        </p:nvSpPr>
        <p:spPr>
          <a:xfrm>
            <a:off x="9436408" y="24937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Oval 118"/>
          <p:cNvSpPr/>
          <p:nvPr/>
        </p:nvSpPr>
        <p:spPr>
          <a:xfrm>
            <a:off x="8982133" y="299479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/>
          <p:cNvSpPr/>
          <p:nvPr/>
        </p:nvSpPr>
        <p:spPr>
          <a:xfrm>
            <a:off x="9582357" y="281547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Oval 120"/>
          <p:cNvSpPr/>
          <p:nvPr/>
        </p:nvSpPr>
        <p:spPr>
          <a:xfrm>
            <a:off x="9128082" y="331655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Oval 121"/>
          <p:cNvSpPr/>
          <p:nvPr/>
        </p:nvSpPr>
        <p:spPr>
          <a:xfrm>
            <a:off x="9166262" y="4416964"/>
            <a:ext cx="284199" cy="30011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TextBox 122"/>
          <p:cNvSpPr txBox="1"/>
          <p:nvPr/>
        </p:nvSpPr>
        <p:spPr>
          <a:xfrm>
            <a:off x="9129208" y="434290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?</a:t>
            </a:r>
            <a:endParaRPr lang="en-CA" sz="2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707645" y="1214404"/>
            <a:ext cx="17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40 BLUE POINTS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02817" y="5394339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b="1" dirty="0" smtClean="0">
                <a:solidFill>
                  <a:srgbClr val="FF0000"/>
                </a:solidFill>
              </a:rPr>
              <a:t>0 RED POINTS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17876" y="87796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CLASS 1: RETIRE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54389" y="518786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 0: NO RETIRE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336158" y="4694546"/>
            <a:ext cx="0" cy="107949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</p:cNvCxnSpPr>
          <p:nvPr/>
        </p:nvCxnSpPr>
        <p:spPr>
          <a:xfrm flipH="1" flipV="1">
            <a:off x="7054389" y="4568353"/>
            <a:ext cx="2074819" cy="538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457</Words>
  <Application>Microsoft Office PowerPoint</Application>
  <PresentationFormat>Widescreen</PresentationFormat>
  <Paragraphs>77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AG</cp:lastModifiedBy>
  <cp:revision>434</cp:revision>
  <cp:lastPrinted>2015-02-18T03:35:51Z</cp:lastPrinted>
  <dcterms:created xsi:type="dcterms:W3CDTF">2006-08-16T00:00:00Z</dcterms:created>
  <dcterms:modified xsi:type="dcterms:W3CDTF">2021-02-19T03:22:33Z</dcterms:modified>
</cp:coreProperties>
</file>