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2" r:id="rId3"/>
    <p:sldId id="403" r:id="rId4"/>
    <p:sldId id="404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8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67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802297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</a:t>
            </a:r>
            <a:r>
              <a:rPr lang="en-CA" sz="2000" b="1" dirty="0"/>
              <a:t>Bayes’ </a:t>
            </a:r>
            <a:r>
              <a:rPr lang="en-CA" sz="2000" b="1" dirty="0" smtClean="0"/>
              <a:t>Theorem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Let’s assume that you are data scientist working major bank in NYC and you want to classify a new client as </a:t>
            </a:r>
            <a:r>
              <a:rPr lang="en-CA" sz="2000" b="1" dirty="0" smtClean="0"/>
              <a:t>eligible to retire or not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C</a:t>
            </a:r>
            <a:r>
              <a:rPr lang="en-CA" sz="2000" dirty="0" smtClean="0"/>
              <a:t>ustomer </a:t>
            </a:r>
            <a:r>
              <a:rPr lang="en-CA" sz="2000" b="1" dirty="0" smtClean="0"/>
              <a:t>features</a:t>
            </a:r>
            <a:r>
              <a:rPr lang="en-CA" sz="2000" dirty="0" smtClean="0"/>
              <a:t> are his/her </a:t>
            </a:r>
            <a:r>
              <a:rPr lang="en-CA" sz="2000" b="1" dirty="0" smtClean="0"/>
              <a:t>age</a:t>
            </a:r>
            <a:r>
              <a:rPr lang="en-CA" sz="2000" dirty="0" smtClean="0"/>
              <a:t> and </a:t>
            </a:r>
            <a:r>
              <a:rPr lang="en-CA" sz="2000" b="1" dirty="0" smtClean="0"/>
              <a:t>salary</a:t>
            </a:r>
            <a:r>
              <a:rPr lang="en-CA" sz="2000" dirty="0" smtClean="0"/>
              <a:t>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603419" y="2589585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734481" y="37561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20611" y="4874341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6638842" y="4748148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4648201" y="3270188"/>
            <a:ext cx="4156829" cy="13490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NEW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PRIOR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4661421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Points can be classified as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or 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Our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task is to classify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a new point to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or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fontAlgn="base"/>
            <a:r>
              <a:rPr lang="en-CA" sz="2000" b="1" dirty="0" smtClean="0">
                <a:solidFill>
                  <a:srgbClr val="333333"/>
                </a:solidFill>
                <a:latin typeface="+mj-lt"/>
              </a:rPr>
              <a:t>Prior Probability: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Since we have more </a:t>
            </a:r>
            <a:r>
              <a:rPr lang="en-CA" sz="2000" dirty="0">
                <a:solidFill>
                  <a:srgbClr val="0070C0"/>
                </a:solidFill>
              </a:rPr>
              <a:t>BLUE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compared to </a:t>
            </a:r>
            <a:r>
              <a:rPr lang="en-CA" sz="2000" dirty="0" smtClean="0">
                <a:solidFill>
                  <a:srgbClr val="FF0000"/>
                </a:solidFill>
              </a:rPr>
              <a:t>RED</a:t>
            </a:r>
            <a:r>
              <a:rPr lang="en-CA" sz="2000" dirty="0" smtClean="0"/>
              <a:t>, we can assume that our new point is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twice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as likely to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be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than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8370752" y="542365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271057" y="241514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Oval 157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Oval 15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Oval 159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212080" y="487599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715" y="4618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9630" y="464353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2. LIKELIHOOD 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988152" y="5421826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19792" y="1893506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5341923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For the new point, if there are more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 points in its vicinity, it is </a:t>
            </a:r>
            <a:r>
              <a:rPr lang="en-CA" sz="2000" dirty="0"/>
              <a:t>more likely that the new </a:t>
            </a:r>
            <a:r>
              <a:rPr lang="en-CA" sz="2000" dirty="0" smtClean="0"/>
              <a:t>point will be classified as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. </a:t>
            </a:r>
          </a:p>
          <a:p>
            <a:pPr fontAlgn="base"/>
            <a:r>
              <a:rPr lang="en-CA" sz="2000" dirty="0" smtClean="0"/>
              <a:t>So we draw a circle around the point</a:t>
            </a:r>
          </a:p>
          <a:p>
            <a:pPr fontAlgn="base"/>
            <a:r>
              <a:rPr lang="en-CA" sz="2000" dirty="0" smtClean="0"/>
              <a:t>Then </a:t>
            </a:r>
            <a:r>
              <a:rPr lang="en-CA" sz="2000" dirty="0"/>
              <a:t>we calculate the number of points in the circle belonging to each class label. </a:t>
            </a:r>
            <a:br>
              <a:rPr lang="en-CA" sz="2000" dirty="0"/>
            </a:b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89158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3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883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POSTERIOR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9065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2526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7044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4015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85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0474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9502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950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819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9008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44401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364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4124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88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6645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827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2450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775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318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6062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968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1568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6727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2229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796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6204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7082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2527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7046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869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903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902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2198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5193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9168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0046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5491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0010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833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271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886013" y="11215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6024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916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822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2422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7581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3083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765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7058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93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3381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9723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893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7233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626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1273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9480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4490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5495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4754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3469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4401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8475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3250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</TotalTime>
  <Words>437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431</cp:revision>
  <cp:lastPrinted>2015-02-18T03:35:51Z</cp:lastPrinted>
  <dcterms:created xsi:type="dcterms:W3CDTF">2006-08-16T00:00:00Z</dcterms:created>
  <dcterms:modified xsi:type="dcterms:W3CDTF">2021-02-19T03:23:18Z</dcterms:modified>
</cp:coreProperties>
</file>