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2" r:id="rId3"/>
    <p:sldId id="257" r:id="rId4"/>
    <p:sldId id="263" r:id="rId5"/>
    <p:sldId id="271" r:id="rId6"/>
    <p:sldId id="269" r:id="rId7"/>
    <p:sldId id="264" r:id="rId8"/>
    <p:sldId id="272" r:id="rId9"/>
    <p:sldId id="270" r:id="rId10"/>
    <p:sldId id="258" r:id="rId11"/>
    <p:sldId id="265" r:id="rId12"/>
    <p:sldId id="268" r:id="rId13"/>
    <p:sldId id="267" r:id="rId14"/>
    <p:sldId id="261" r:id="rId15"/>
    <p:sldId id="266"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wtham Babu" initials="GB" lastIdx="1" clrIdx="0">
    <p:extLst>
      <p:ext uri="{19B8F6BF-5375-455C-9EA6-DF929625EA0E}">
        <p15:presenceInfo xmlns:p15="http://schemas.microsoft.com/office/powerpoint/2012/main" userId="9e64f8ab373a9d8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D77FD19-97A7-4C94-9EB6-9FAD0BD4D6F2}" type="datetimeFigureOut">
              <a:rPr lang="en-IN" smtClean="0"/>
              <a:t>03-07-2021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C3AB1B5A-DB01-4FDC-A5E5-F9EA65B9779D}" type="slidenum">
              <a:rPr lang="en-IN" smtClean="0"/>
              <a:t>‹#›</a:t>
            </a:fld>
            <a:endParaRPr lang="en-IN"/>
          </a:p>
        </p:txBody>
      </p:sp>
    </p:spTree>
    <p:extLst>
      <p:ext uri="{BB962C8B-B14F-4D97-AF65-F5344CB8AC3E}">
        <p14:creationId xmlns:p14="http://schemas.microsoft.com/office/powerpoint/2010/main" val="1112485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77FD19-97A7-4C94-9EB6-9FAD0BD4D6F2}" type="datetimeFigureOut">
              <a:rPr lang="en-IN" smtClean="0"/>
              <a:t>03-07-2021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AB1B5A-DB01-4FDC-A5E5-F9EA65B9779D}" type="slidenum">
              <a:rPr lang="en-IN" smtClean="0"/>
              <a:t>‹#›</a:t>
            </a:fld>
            <a:endParaRPr lang="en-IN"/>
          </a:p>
        </p:txBody>
      </p:sp>
    </p:spTree>
    <p:extLst>
      <p:ext uri="{BB962C8B-B14F-4D97-AF65-F5344CB8AC3E}">
        <p14:creationId xmlns:p14="http://schemas.microsoft.com/office/powerpoint/2010/main" val="2517217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77FD19-97A7-4C94-9EB6-9FAD0BD4D6F2}" type="datetimeFigureOut">
              <a:rPr lang="en-IN" smtClean="0"/>
              <a:t>03-07-2021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AB1B5A-DB01-4FDC-A5E5-F9EA65B9779D}" type="slidenum">
              <a:rPr lang="en-IN" smtClean="0"/>
              <a:t>‹#›</a:t>
            </a:fld>
            <a:endParaRPr lang="en-IN"/>
          </a:p>
        </p:txBody>
      </p:sp>
    </p:spTree>
    <p:extLst>
      <p:ext uri="{BB962C8B-B14F-4D97-AF65-F5344CB8AC3E}">
        <p14:creationId xmlns:p14="http://schemas.microsoft.com/office/powerpoint/2010/main" val="3205957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77FD19-97A7-4C94-9EB6-9FAD0BD4D6F2}" type="datetimeFigureOut">
              <a:rPr lang="en-IN" smtClean="0"/>
              <a:t>03-07-2021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AB1B5A-DB01-4FDC-A5E5-F9EA65B9779D}"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85516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77FD19-97A7-4C94-9EB6-9FAD0BD4D6F2}" type="datetimeFigureOut">
              <a:rPr lang="en-IN" smtClean="0"/>
              <a:t>03-07-2021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AB1B5A-DB01-4FDC-A5E5-F9EA65B9779D}" type="slidenum">
              <a:rPr lang="en-IN" smtClean="0"/>
              <a:t>‹#›</a:t>
            </a:fld>
            <a:endParaRPr lang="en-IN"/>
          </a:p>
        </p:txBody>
      </p:sp>
    </p:spTree>
    <p:extLst>
      <p:ext uri="{BB962C8B-B14F-4D97-AF65-F5344CB8AC3E}">
        <p14:creationId xmlns:p14="http://schemas.microsoft.com/office/powerpoint/2010/main" val="2672643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77FD19-97A7-4C94-9EB6-9FAD0BD4D6F2}" type="datetimeFigureOut">
              <a:rPr lang="en-IN" smtClean="0"/>
              <a:t>03-07-2021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AB1B5A-DB01-4FDC-A5E5-F9EA65B9779D}" type="slidenum">
              <a:rPr lang="en-IN" smtClean="0"/>
              <a:t>‹#›</a:t>
            </a:fld>
            <a:endParaRPr lang="en-IN"/>
          </a:p>
        </p:txBody>
      </p:sp>
    </p:spTree>
    <p:extLst>
      <p:ext uri="{BB962C8B-B14F-4D97-AF65-F5344CB8AC3E}">
        <p14:creationId xmlns:p14="http://schemas.microsoft.com/office/powerpoint/2010/main" val="3671809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77FD19-97A7-4C94-9EB6-9FAD0BD4D6F2}" type="datetimeFigureOut">
              <a:rPr lang="en-IN" smtClean="0"/>
              <a:t>03-07-2021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AB1B5A-DB01-4FDC-A5E5-F9EA65B9779D}" type="slidenum">
              <a:rPr lang="en-IN" smtClean="0"/>
              <a:t>‹#›</a:t>
            </a:fld>
            <a:endParaRPr lang="en-IN"/>
          </a:p>
        </p:txBody>
      </p:sp>
    </p:spTree>
    <p:extLst>
      <p:ext uri="{BB962C8B-B14F-4D97-AF65-F5344CB8AC3E}">
        <p14:creationId xmlns:p14="http://schemas.microsoft.com/office/powerpoint/2010/main" val="252515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77FD19-97A7-4C94-9EB6-9FAD0BD4D6F2}" type="datetimeFigureOut">
              <a:rPr lang="en-IN" smtClean="0"/>
              <a:t>03-07-2021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B1B5A-DB01-4FDC-A5E5-F9EA65B9779D}" type="slidenum">
              <a:rPr lang="en-IN" smtClean="0"/>
              <a:t>‹#›</a:t>
            </a:fld>
            <a:endParaRPr lang="en-IN"/>
          </a:p>
        </p:txBody>
      </p:sp>
    </p:spTree>
    <p:extLst>
      <p:ext uri="{BB962C8B-B14F-4D97-AF65-F5344CB8AC3E}">
        <p14:creationId xmlns:p14="http://schemas.microsoft.com/office/powerpoint/2010/main" val="1166583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77FD19-97A7-4C94-9EB6-9FAD0BD4D6F2}" type="datetimeFigureOut">
              <a:rPr lang="en-IN" smtClean="0"/>
              <a:t>03-07-2021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B1B5A-DB01-4FDC-A5E5-F9EA65B9779D}" type="slidenum">
              <a:rPr lang="en-IN" smtClean="0"/>
              <a:t>‹#›</a:t>
            </a:fld>
            <a:endParaRPr lang="en-IN"/>
          </a:p>
        </p:txBody>
      </p:sp>
    </p:spTree>
    <p:extLst>
      <p:ext uri="{BB962C8B-B14F-4D97-AF65-F5344CB8AC3E}">
        <p14:creationId xmlns:p14="http://schemas.microsoft.com/office/powerpoint/2010/main" val="1104974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77FD19-97A7-4C94-9EB6-9FAD0BD4D6F2}" type="datetimeFigureOut">
              <a:rPr lang="en-IN" smtClean="0"/>
              <a:t>03-07-2021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B1B5A-DB01-4FDC-A5E5-F9EA65B9779D}" type="slidenum">
              <a:rPr lang="en-IN" smtClean="0"/>
              <a:t>‹#›</a:t>
            </a:fld>
            <a:endParaRPr lang="en-IN"/>
          </a:p>
        </p:txBody>
      </p:sp>
    </p:spTree>
    <p:extLst>
      <p:ext uri="{BB962C8B-B14F-4D97-AF65-F5344CB8AC3E}">
        <p14:creationId xmlns:p14="http://schemas.microsoft.com/office/powerpoint/2010/main" val="1338458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7FD19-97A7-4C94-9EB6-9FAD0BD4D6F2}" type="datetimeFigureOut">
              <a:rPr lang="en-IN" smtClean="0"/>
              <a:t>03-07-2021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B1B5A-DB01-4FDC-A5E5-F9EA65B9779D}" type="slidenum">
              <a:rPr lang="en-IN" smtClean="0"/>
              <a:t>‹#›</a:t>
            </a:fld>
            <a:endParaRPr lang="en-IN"/>
          </a:p>
        </p:txBody>
      </p:sp>
    </p:spTree>
    <p:extLst>
      <p:ext uri="{BB962C8B-B14F-4D97-AF65-F5344CB8AC3E}">
        <p14:creationId xmlns:p14="http://schemas.microsoft.com/office/powerpoint/2010/main" val="4113672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77FD19-97A7-4C94-9EB6-9FAD0BD4D6F2}" type="datetimeFigureOut">
              <a:rPr lang="en-IN" smtClean="0"/>
              <a:t>03-07-2021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AB1B5A-DB01-4FDC-A5E5-F9EA65B9779D}" type="slidenum">
              <a:rPr lang="en-IN" smtClean="0"/>
              <a:t>‹#›</a:t>
            </a:fld>
            <a:endParaRPr lang="en-IN"/>
          </a:p>
        </p:txBody>
      </p:sp>
    </p:spTree>
    <p:extLst>
      <p:ext uri="{BB962C8B-B14F-4D97-AF65-F5344CB8AC3E}">
        <p14:creationId xmlns:p14="http://schemas.microsoft.com/office/powerpoint/2010/main" val="1001700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77FD19-97A7-4C94-9EB6-9FAD0BD4D6F2}" type="datetimeFigureOut">
              <a:rPr lang="en-IN" smtClean="0"/>
              <a:t>03-07-2021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AB1B5A-DB01-4FDC-A5E5-F9EA65B9779D}" type="slidenum">
              <a:rPr lang="en-IN" smtClean="0"/>
              <a:t>‹#›</a:t>
            </a:fld>
            <a:endParaRPr lang="en-IN"/>
          </a:p>
        </p:txBody>
      </p:sp>
    </p:spTree>
    <p:extLst>
      <p:ext uri="{BB962C8B-B14F-4D97-AF65-F5344CB8AC3E}">
        <p14:creationId xmlns:p14="http://schemas.microsoft.com/office/powerpoint/2010/main" val="133003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77FD19-97A7-4C94-9EB6-9FAD0BD4D6F2}" type="datetimeFigureOut">
              <a:rPr lang="en-IN" smtClean="0"/>
              <a:t>03-07-2021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AB1B5A-DB01-4FDC-A5E5-F9EA65B9779D}" type="slidenum">
              <a:rPr lang="en-IN" smtClean="0"/>
              <a:t>‹#›</a:t>
            </a:fld>
            <a:endParaRPr lang="en-IN"/>
          </a:p>
        </p:txBody>
      </p:sp>
    </p:spTree>
    <p:extLst>
      <p:ext uri="{BB962C8B-B14F-4D97-AF65-F5344CB8AC3E}">
        <p14:creationId xmlns:p14="http://schemas.microsoft.com/office/powerpoint/2010/main" val="2213214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7FD19-97A7-4C94-9EB6-9FAD0BD4D6F2}" type="datetimeFigureOut">
              <a:rPr lang="en-IN" smtClean="0"/>
              <a:t>03-07-2021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AB1B5A-DB01-4FDC-A5E5-F9EA65B9779D}" type="slidenum">
              <a:rPr lang="en-IN" smtClean="0"/>
              <a:t>‹#›</a:t>
            </a:fld>
            <a:endParaRPr lang="en-IN"/>
          </a:p>
        </p:txBody>
      </p:sp>
    </p:spTree>
    <p:extLst>
      <p:ext uri="{BB962C8B-B14F-4D97-AF65-F5344CB8AC3E}">
        <p14:creationId xmlns:p14="http://schemas.microsoft.com/office/powerpoint/2010/main" val="376001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77FD19-97A7-4C94-9EB6-9FAD0BD4D6F2}" type="datetimeFigureOut">
              <a:rPr lang="en-IN" smtClean="0"/>
              <a:t>03-07-2021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AB1B5A-DB01-4FDC-A5E5-F9EA65B9779D}" type="slidenum">
              <a:rPr lang="en-IN" smtClean="0"/>
              <a:t>‹#›</a:t>
            </a:fld>
            <a:endParaRPr lang="en-IN"/>
          </a:p>
        </p:txBody>
      </p:sp>
    </p:spTree>
    <p:extLst>
      <p:ext uri="{BB962C8B-B14F-4D97-AF65-F5344CB8AC3E}">
        <p14:creationId xmlns:p14="http://schemas.microsoft.com/office/powerpoint/2010/main" val="3147092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77FD19-97A7-4C94-9EB6-9FAD0BD4D6F2}" type="datetimeFigureOut">
              <a:rPr lang="en-IN" smtClean="0"/>
              <a:t>03-07-2021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AB1B5A-DB01-4FDC-A5E5-F9EA65B9779D}" type="slidenum">
              <a:rPr lang="en-IN" smtClean="0"/>
              <a:t>‹#›</a:t>
            </a:fld>
            <a:endParaRPr lang="en-IN"/>
          </a:p>
        </p:txBody>
      </p:sp>
    </p:spTree>
    <p:extLst>
      <p:ext uri="{BB962C8B-B14F-4D97-AF65-F5344CB8AC3E}">
        <p14:creationId xmlns:p14="http://schemas.microsoft.com/office/powerpoint/2010/main" val="1443517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D77FD19-97A7-4C94-9EB6-9FAD0BD4D6F2}" type="datetimeFigureOut">
              <a:rPr lang="en-IN" smtClean="0"/>
              <a:t>03-07-2021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AB1B5A-DB01-4FDC-A5E5-F9EA65B9779D}" type="slidenum">
              <a:rPr lang="en-IN" smtClean="0"/>
              <a:t>‹#›</a:t>
            </a:fld>
            <a:endParaRPr lang="en-IN"/>
          </a:p>
        </p:txBody>
      </p:sp>
    </p:spTree>
    <p:extLst>
      <p:ext uri="{BB962C8B-B14F-4D97-AF65-F5344CB8AC3E}">
        <p14:creationId xmlns:p14="http://schemas.microsoft.com/office/powerpoint/2010/main" val="1964630453"/>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3390/math8122178" TargetMode="External"/><Relationship Id="rId2" Type="http://schemas.openxmlformats.org/officeDocument/2006/relationships/hyperlink" Target="https://www.sciencedirect.com/science/article/pii/S1877050920312060?via%3Dihub" TargetMode="External"/><Relationship Id="rId1" Type="http://schemas.openxmlformats.org/officeDocument/2006/relationships/slideLayout" Target="../slideLayouts/slideLayout2.xml"/><Relationship Id="rId5" Type="http://schemas.openxmlformats.org/officeDocument/2006/relationships/hyperlink" Target="https://iopscience.iop.org/article/10.1088/1755-1315/113/1/012127/pdf" TargetMode="External"/><Relationship Id="rId4" Type="http://schemas.openxmlformats.org/officeDocument/2006/relationships/hyperlink" Target="https://pubs.acs.org/doi/10.1021/acs.est.0c02549"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otexts.com/fpp3/" TargetMode="External"/><Relationship Id="rId2" Type="http://schemas.openxmlformats.org/officeDocument/2006/relationships/hyperlink" Target="https://www.tensorflow.org/tutorials/structured_data/time_series" TargetMode="External"/><Relationship Id="rId1" Type="http://schemas.openxmlformats.org/officeDocument/2006/relationships/slideLayout" Target="../slideLayouts/slideLayout2.xml"/><Relationship Id="rId4" Type="http://schemas.openxmlformats.org/officeDocument/2006/relationships/hyperlink" Target="https://www.youtube.com/watch?v=wqQKFu41FIw"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EE59F-EEA0-41A1-8D4A-A79E37C73C11}"/>
              </a:ext>
            </a:extLst>
          </p:cNvPr>
          <p:cNvSpPr>
            <a:spLocks noGrp="1"/>
          </p:cNvSpPr>
          <p:nvPr>
            <p:ph type="ctrTitle"/>
          </p:nvPr>
        </p:nvSpPr>
        <p:spPr>
          <a:xfrm>
            <a:off x="2396436" y="224302"/>
            <a:ext cx="8873544" cy="1264496"/>
          </a:xfrm>
        </p:spPr>
        <p:txBody>
          <a:bodyPr>
            <a:normAutofit/>
          </a:bodyPr>
          <a:lstStyle/>
          <a:p>
            <a:pPr algn="l"/>
            <a:r>
              <a:rPr lang="en-IN" sz="5600" b="1" u="sng" dirty="0">
                <a:solidFill>
                  <a:srgbClr val="FFFFFF"/>
                </a:solidFill>
              </a:rPr>
              <a:t>Air Quality Indexing</a:t>
            </a:r>
          </a:p>
        </p:txBody>
      </p:sp>
      <p:sp>
        <p:nvSpPr>
          <p:cNvPr id="3" name="Subtitle 2">
            <a:extLst>
              <a:ext uri="{FF2B5EF4-FFF2-40B4-BE49-F238E27FC236}">
                <a16:creationId xmlns:a16="http://schemas.microsoft.com/office/drawing/2014/main" id="{ED78D2B1-A0A2-42A6-8399-3F4983E9B205}"/>
              </a:ext>
            </a:extLst>
          </p:cNvPr>
          <p:cNvSpPr>
            <a:spLocks noGrp="1"/>
          </p:cNvSpPr>
          <p:nvPr>
            <p:ph type="subTitle" idx="1"/>
          </p:nvPr>
        </p:nvSpPr>
        <p:spPr>
          <a:xfrm>
            <a:off x="6286500" y="1683913"/>
            <a:ext cx="7959144" cy="4682597"/>
          </a:xfrm>
        </p:spPr>
        <p:txBody>
          <a:bodyPr>
            <a:normAutofit lnSpcReduction="10000"/>
          </a:bodyPr>
          <a:lstStyle/>
          <a:p>
            <a:r>
              <a:rPr lang="en-US" u="sng" dirty="0">
                <a:solidFill>
                  <a:schemeClr val="tx1"/>
                </a:solidFill>
              </a:rPr>
              <a:t>Done by,</a:t>
            </a:r>
            <a:endParaRPr lang="en-IN" u="sng" dirty="0">
              <a:solidFill>
                <a:schemeClr val="tx1"/>
              </a:solidFill>
            </a:endParaRPr>
          </a:p>
          <a:p>
            <a:r>
              <a:rPr lang="en-US" dirty="0"/>
              <a:t>17B21A0520      SAI GOWTHAM BABU AMBURI</a:t>
            </a:r>
            <a:endParaRPr lang="en-IN" dirty="0"/>
          </a:p>
          <a:p>
            <a:r>
              <a:rPr lang="en-US" dirty="0"/>
              <a:t>7B21A0584	THUMU SAI SREEMUKHI</a:t>
            </a:r>
            <a:endParaRPr lang="en-IN" dirty="0"/>
          </a:p>
          <a:p>
            <a:r>
              <a:rPr lang="en-US" dirty="0"/>
              <a:t>17B21A0546	MUTHYALA BALA CHANDRA RAJU</a:t>
            </a:r>
            <a:endParaRPr lang="en-IN" dirty="0"/>
          </a:p>
          <a:p>
            <a:r>
              <a:rPr lang="en-US" dirty="0"/>
              <a:t>17B21A0572	NETALA ESANANDA VINAY</a:t>
            </a:r>
            <a:endParaRPr lang="en-IN" dirty="0"/>
          </a:p>
          <a:p>
            <a:r>
              <a:rPr lang="en-US" dirty="0"/>
              <a:t>17B21A0578	PYLA SWAMY NAIDU</a:t>
            </a:r>
          </a:p>
          <a:p>
            <a:r>
              <a:rPr lang="en-IN" u="sng" dirty="0">
                <a:solidFill>
                  <a:schemeClr val="tx1"/>
                </a:solidFill>
              </a:rPr>
              <a:t>Under the guidance of </a:t>
            </a:r>
          </a:p>
          <a:p>
            <a:r>
              <a:rPr lang="en-IN" dirty="0"/>
              <a:t>Bala Ambedkar ,</a:t>
            </a:r>
          </a:p>
          <a:p>
            <a:r>
              <a:rPr lang="en-IN" dirty="0"/>
              <a:t>Professor,</a:t>
            </a:r>
          </a:p>
          <a:p>
            <a:r>
              <a:rPr lang="en-IN" dirty="0"/>
              <a:t>Department of computer science </a:t>
            </a:r>
          </a:p>
        </p:txBody>
      </p:sp>
    </p:spTree>
    <p:extLst>
      <p:ext uri="{BB962C8B-B14F-4D97-AF65-F5344CB8AC3E}">
        <p14:creationId xmlns:p14="http://schemas.microsoft.com/office/powerpoint/2010/main" val="3256368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AA7130-CB2E-4338-A5B2-8B708818B779}"/>
              </a:ext>
            </a:extLst>
          </p:cNvPr>
          <p:cNvSpPr>
            <a:spLocks noGrp="1"/>
          </p:cNvSpPr>
          <p:nvPr>
            <p:ph idx="1"/>
          </p:nvPr>
        </p:nvSpPr>
        <p:spPr>
          <a:xfrm>
            <a:off x="1051260" y="778097"/>
            <a:ext cx="9905999" cy="5429520"/>
          </a:xfrm>
        </p:spPr>
        <p:txBody>
          <a:bodyPr>
            <a:normAutofit lnSpcReduction="10000"/>
          </a:bodyPr>
          <a:lstStyle/>
          <a:p>
            <a:pPr marL="0" indent="0">
              <a:buNone/>
            </a:pPr>
            <a:r>
              <a:rPr lang="en-US" b="1" u="sng" dirty="0"/>
              <a:t>Software </a:t>
            </a:r>
            <a:r>
              <a:rPr lang="en-US" b="1" u="sng" dirty="0" err="1"/>
              <a:t>requiremnets</a:t>
            </a:r>
            <a:r>
              <a:rPr lang="en-US" b="1" u="sng" dirty="0"/>
              <a:t>: -</a:t>
            </a:r>
            <a:endParaRPr lang="en-IN" b="1" dirty="0"/>
          </a:p>
          <a:p>
            <a:r>
              <a:rPr lang="en-US" dirty="0"/>
              <a:t>Python</a:t>
            </a:r>
          </a:p>
          <a:p>
            <a:r>
              <a:rPr lang="en-US" dirty="0"/>
              <a:t>Machine learning and Deep learning libraires</a:t>
            </a:r>
          </a:p>
          <a:p>
            <a:r>
              <a:rPr lang="en-US" dirty="0"/>
              <a:t>Time series algorithm libraries</a:t>
            </a:r>
          </a:p>
          <a:p>
            <a:r>
              <a:rPr lang="en-IN" dirty="0"/>
              <a:t>Anaconda navigator</a:t>
            </a:r>
          </a:p>
          <a:p>
            <a:pPr marL="0" indent="0">
              <a:buNone/>
            </a:pPr>
            <a:endParaRPr lang="en-IN" dirty="0"/>
          </a:p>
          <a:p>
            <a:pPr marL="0" indent="0">
              <a:buNone/>
            </a:pPr>
            <a:r>
              <a:rPr lang="en-US" b="1" u="sng" dirty="0"/>
              <a:t>Hardware requirements: -</a:t>
            </a:r>
            <a:endParaRPr lang="en-IN" b="1" dirty="0"/>
          </a:p>
          <a:p>
            <a:r>
              <a:rPr lang="en-US" dirty="0"/>
              <a:t>Windows/ Mac system</a:t>
            </a:r>
          </a:p>
          <a:p>
            <a:r>
              <a:rPr lang="en-US" dirty="0"/>
              <a:t>4 Gb ram</a:t>
            </a:r>
          </a:p>
          <a:p>
            <a:r>
              <a:rPr lang="en-US" dirty="0"/>
              <a:t>Higher level Graphic card for fast performance. (low level is also enough)</a:t>
            </a:r>
          </a:p>
        </p:txBody>
      </p:sp>
    </p:spTree>
    <p:extLst>
      <p:ext uri="{BB962C8B-B14F-4D97-AF65-F5344CB8AC3E}">
        <p14:creationId xmlns:p14="http://schemas.microsoft.com/office/powerpoint/2010/main" val="805513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257281-4319-45CD-AACE-CC47939C6E3E}"/>
              </a:ext>
            </a:extLst>
          </p:cNvPr>
          <p:cNvSpPr>
            <a:spLocks noGrp="1"/>
          </p:cNvSpPr>
          <p:nvPr>
            <p:ph type="title"/>
          </p:nvPr>
        </p:nvSpPr>
        <p:spPr>
          <a:xfrm>
            <a:off x="1141413" y="1"/>
            <a:ext cx="9905998" cy="914400"/>
          </a:xfrm>
        </p:spPr>
        <p:txBody>
          <a:bodyPr/>
          <a:lstStyle/>
          <a:p>
            <a:r>
              <a:rPr lang="en-IN" u="sng" dirty="0"/>
              <a:t>Literature survey: -</a:t>
            </a:r>
          </a:p>
        </p:txBody>
      </p:sp>
      <p:sp>
        <p:nvSpPr>
          <p:cNvPr id="6" name="Content Placeholder 5">
            <a:extLst>
              <a:ext uri="{FF2B5EF4-FFF2-40B4-BE49-F238E27FC236}">
                <a16:creationId xmlns:a16="http://schemas.microsoft.com/office/drawing/2014/main" id="{5026C897-2A4E-425B-AC81-3557F9ED7785}"/>
              </a:ext>
            </a:extLst>
          </p:cNvPr>
          <p:cNvSpPr>
            <a:spLocks noGrp="1"/>
          </p:cNvSpPr>
          <p:nvPr>
            <p:ph idx="1"/>
          </p:nvPr>
        </p:nvSpPr>
        <p:spPr>
          <a:xfrm>
            <a:off x="1141412" y="914401"/>
            <a:ext cx="9905999" cy="5074276"/>
          </a:xfrm>
        </p:spPr>
        <p:txBody>
          <a:bodyPr>
            <a:normAutofit/>
          </a:bodyPr>
          <a:lstStyle/>
          <a:p>
            <a:r>
              <a:rPr lang="en-IN" sz="1600" dirty="0"/>
              <a:t>Yi-Chung Chen 1 , </a:t>
            </a:r>
            <a:r>
              <a:rPr lang="en-IN" sz="1600" dirty="0" err="1"/>
              <a:t>Tsu</a:t>
            </a:r>
            <a:r>
              <a:rPr lang="en-IN" sz="1600" dirty="0"/>
              <a:t>-Chiang Lei 2 , Shun Yao 2 and </a:t>
            </a:r>
            <a:r>
              <a:rPr lang="en-IN" sz="1600" dirty="0" err="1"/>
              <a:t>Hsin</a:t>
            </a:r>
            <a:r>
              <a:rPr lang="en-IN" sz="1600" dirty="0"/>
              <a:t>-Ping Wang from </a:t>
            </a:r>
            <a:r>
              <a:rPr lang="en-GB" sz="1600" dirty="0"/>
              <a:t>National Yunlin University of Science and Technology</a:t>
            </a:r>
            <a:r>
              <a:rPr lang="en-IN" sz="1600" dirty="0"/>
              <a:t> proposed a model (6 December 2020) that could predict the PM2.5 in the regions of Feng Yuan, Chaung Ming and Dali. The model was developed using Combinational Hammerstein Recurrent Neural Networks and trained on many features. This is the baseline for creating this model. </a:t>
            </a:r>
          </a:p>
          <a:p>
            <a:r>
              <a:rPr lang="en-IN" sz="1600" dirty="0"/>
              <a:t>R. Mangayarkarasi1 , C. Vanmathi1, Mohammad Zubair Khan2 , Abdul </a:t>
            </a:r>
            <a:r>
              <a:rPr lang="en-IN" sz="1600" dirty="0" err="1"/>
              <a:t>fattah</a:t>
            </a:r>
            <a:r>
              <a:rPr lang="en-IN" sz="1600" dirty="0"/>
              <a:t> Noorwali3 , </a:t>
            </a:r>
            <a:r>
              <a:rPr lang="en-IN" sz="1600" dirty="0" err="1"/>
              <a:t>Rachit</a:t>
            </a:r>
            <a:r>
              <a:rPr lang="en-IN" sz="1600" dirty="0"/>
              <a:t> Jain4 and </a:t>
            </a:r>
            <a:r>
              <a:rPr lang="en-IN" sz="1600" dirty="0" err="1"/>
              <a:t>Priyansh</a:t>
            </a:r>
            <a:r>
              <a:rPr lang="en-IN" sz="1600" dirty="0"/>
              <a:t> Agarwal4 from Vellore Institute of technology have developed a model (6 Jan 2021) based on the time series algorithms to </a:t>
            </a:r>
            <a:r>
              <a:rPr lang="en-GB" sz="1600" dirty="0"/>
              <a:t>Forecasting Air Quality Index and Particulate Matter (PM2.5).</a:t>
            </a:r>
          </a:p>
          <a:p>
            <a:r>
              <a:rPr lang="en-GB" sz="1600" dirty="0"/>
              <a:t>TensorFlow website have a clear explanations of building time series models using Deep Neural Networks.</a:t>
            </a:r>
          </a:p>
          <a:p>
            <a:r>
              <a:rPr lang="en-GB" sz="1600" dirty="0" err="1"/>
              <a:t>Chiou</a:t>
            </a:r>
            <a:r>
              <a:rPr lang="en-GB" sz="1600" dirty="0"/>
              <a:t>- Jye Huang and Ping- Huan </a:t>
            </a:r>
            <a:r>
              <a:rPr lang="en-GB" sz="1600" dirty="0" err="1"/>
              <a:t>Kuo</a:t>
            </a:r>
            <a:r>
              <a:rPr lang="en-GB" sz="1600" dirty="0"/>
              <a:t> from Jiangxi University of Science and Technology, Ganzhou 341000, China have developed a model (10 </a:t>
            </a:r>
            <a:r>
              <a:rPr lang="en-GB" sz="1600" dirty="0" err="1"/>
              <a:t>july</a:t>
            </a:r>
            <a:r>
              <a:rPr lang="en-GB" sz="1600" dirty="0"/>
              <a:t> 2018) that can forecast the PM2.5 levels using CNN- LSTM network to predict the air quality level.</a:t>
            </a:r>
          </a:p>
          <a:p>
            <a:r>
              <a:rPr lang="en-IN" sz="1600" dirty="0"/>
              <a:t>QING TAO1 , FANG LIU 1 , (Member, IEEE), YONG LI 2 , (Senior Member, IEEE), AND DENIS SIDOROV 3 , (Senior Member, IEEE) </a:t>
            </a:r>
            <a:r>
              <a:rPr lang="en-GB" sz="1600" dirty="0"/>
              <a:t>from , Central South University and  Hunan University, Changsha 410082, China have published a 1D CONVNET  model (7 June 2019) and is the model that we got a higher accuracies on out data set.</a:t>
            </a:r>
          </a:p>
          <a:p>
            <a:endParaRPr lang="en-GB" sz="1600" dirty="0"/>
          </a:p>
          <a:p>
            <a:endParaRPr lang="en-IN" sz="1600" dirty="0"/>
          </a:p>
          <a:p>
            <a:endParaRPr lang="en-IN" sz="1600" dirty="0"/>
          </a:p>
          <a:p>
            <a:endParaRPr lang="en-IN" sz="1600" dirty="0"/>
          </a:p>
        </p:txBody>
      </p:sp>
    </p:spTree>
    <p:extLst>
      <p:ext uri="{BB962C8B-B14F-4D97-AF65-F5344CB8AC3E}">
        <p14:creationId xmlns:p14="http://schemas.microsoft.com/office/powerpoint/2010/main" val="1114744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6E4082B-F2E1-4D07-B52F-5D4768312085}"/>
              </a:ext>
            </a:extLst>
          </p:cNvPr>
          <p:cNvSpPr/>
          <p:nvPr/>
        </p:nvSpPr>
        <p:spPr>
          <a:xfrm>
            <a:off x="6096000" y="5229408"/>
            <a:ext cx="2069206" cy="526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A8911053-A816-410C-B9F4-44AAD47A0865}"/>
              </a:ext>
            </a:extLst>
          </p:cNvPr>
          <p:cNvSpPr/>
          <p:nvPr/>
        </p:nvSpPr>
        <p:spPr>
          <a:xfrm>
            <a:off x="6259132" y="4249809"/>
            <a:ext cx="1635617" cy="517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DC93CB6E-8C7B-4540-8432-0DC830107538}"/>
              </a:ext>
            </a:extLst>
          </p:cNvPr>
          <p:cNvSpPr/>
          <p:nvPr/>
        </p:nvSpPr>
        <p:spPr>
          <a:xfrm>
            <a:off x="5756856" y="3446269"/>
            <a:ext cx="2640169" cy="409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5AAB8AF5-8449-449F-AD9E-D7A0DE682A48}"/>
              </a:ext>
            </a:extLst>
          </p:cNvPr>
          <p:cNvSpPr/>
          <p:nvPr/>
        </p:nvSpPr>
        <p:spPr>
          <a:xfrm>
            <a:off x="6096000" y="2647779"/>
            <a:ext cx="1966175" cy="409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E83D5C76-F51E-4E46-B5D7-66CA3A96DD03}"/>
              </a:ext>
            </a:extLst>
          </p:cNvPr>
          <p:cNvSpPr/>
          <p:nvPr/>
        </p:nvSpPr>
        <p:spPr>
          <a:xfrm>
            <a:off x="1416676" y="5251653"/>
            <a:ext cx="1519707" cy="971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B11C644-29F6-4B69-B8B5-7DA02DB63195}"/>
              </a:ext>
            </a:extLst>
          </p:cNvPr>
          <p:cNvSpPr/>
          <p:nvPr/>
        </p:nvSpPr>
        <p:spPr>
          <a:xfrm>
            <a:off x="1416676" y="3358458"/>
            <a:ext cx="1519707" cy="971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9C6E1BD2-3EE6-4A00-9E61-8CC30F0DB759}"/>
              </a:ext>
            </a:extLst>
          </p:cNvPr>
          <p:cNvSpPr/>
          <p:nvPr/>
        </p:nvSpPr>
        <p:spPr>
          <a:xfrm>
            <a:off x="1141413" y="1611029"/>
            <a:ext cx="2301538" cy="46598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E7C1B55-F705-4AEF-9A17-849820EC334C}"/>
              </a:ext>
            </a:extLst>
          </p:cNvPr>
          <p:cNvSpPr>
            <a:spLocks noGrp="1"/>
          </p:cNvSpPr>
          <p:nvPr>
            <p:ph type="title"/>
          </p:nvPr>
        </p:nvSpPr>
        <p:spPr>
          <a:xfrm>
            <a:off x="1141413" y="286481"/>
            <a:ext cx="9905998" cy="1344155"/>
          </a:xfrm>
        </p:spPr>
        <p:txBody>
          <a:bodyPr/>
          <a:lstStyle/>
          <a:p>
            <a:r>
              <a:rPr lang="en-IN" u="sng" dirty="0"/>
              <a:t>Architecture: -</a:t>
            </a:r>
          </a:p>
        </p:txBody>
      </p:sp>
      <p:sp>
        <p:nvSpPr>
          <p:cNvPr id="5" name="TextBox 4">
            <a:extLst>
              <a:ext uri="{FF2B5EF4-FFF2-40B4-BE49-F238E27FC236}">
                <a16:creationId xmlns:a16="http://schemas.microsoft.com/office/drawing/2014/main" id="{0319BFF8-AB6B-44AF-B13B-661336138FE5}"/>
              </a:ext>
            </a:extLst>
          </p:cNvPr>
          <p:cNvSpPr txBox="1"/>
          <p:nvPr/>
        </p:nvSpPr>
        <p:spPr>
          <a:xfrm>
            <a:off x="1416676" y="1890614"/>
            <a:ext cx="1688466" cy="4247317"/>
          </a:xfrm>
          <a:prstGeom prst="rect">
            <a:avLst/>
          </a:prstGeom>
          <a:noFill/>
        </p:spPr>
        <p:txBody>
          <a:bodyPr wrap="square" rtlCol="0">
            <a:spAutoFit/>
          </a:bodyPr>
          <a:lstStyle/>
          <a:p>
            <a:r>
              <a:rPr lang="en-IN" dirty="0"/>
              <a:t>Data Collection</a:t>
            </a:r>
          </a:p>
          <a:p>
            <a:endParaRPr lang="en-IN" dirty="0"/>
          </a:p>
          <a:p>
            <a:endParaRPr lang="en-IN" dirty="0"/>
          </a:p>
          <a:p>
            <a:endParaRPr lang="en-IN" dirty="0"/>
          </a:p>
          <a:p>
            <a:endParaRPr lang="en-IN" dirty="0"/>
          </a:p>
          <a:p>
            <a:endParaRPr lang="en-IN" dirty="0"/>
          </a:p>
          <a:p>
            <a:r>
              <a:rPr lang="en-IN" dirty="0"/>
              <a:t>Collect the data from open sources</a:t>
            </a:r>
          </a:p>
          <a:p>
            <a:endParaRPr lang="en-IN" dirty="0"/>
          </a:p>
          <a:p>
            <a:endParaRPr lang="en-IN" dirty="0"/>
          </a:p>
          <a:p>
            <a:endParaRPr lang="en-IN" dirty="0"/>
          </a:p>
          <a:p>
            <a:r>
              <a:rPr lang="en-IN" dirty="0"/>
              <a:t>Make sure the data is up to date.</a:t>
            </a:r>
          </a:p>
        </p:txBody>
      </p:sp>
      <p:sp>
        <p:nvSpPr>
          <p:cNvPr id="9" name="Rectangle 8">
            <a:extLst>
              <a:ext uri="{FF2B5EF4-FFF2-40B4-BE49-F238E27FC236}">
                <a16:creationId xmlns:a16="http://schemas.microsoft.com/office/drawing/2014/main" id="{C4AE47CC-175C-44A7-955D-25CEC43379BD}"/>
              </a:ext>
            </a:extLst>
          </p:cNvPr>
          <p:cNvSpPr/>
          <p:nvPr/>
        </p:nvSpPr>
        <p:spPr>
          <a:xfrm>
            <a:off x="5280338" y="1611029"/>
            <a:ext cx="3550278" cy="46598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Processing</a:t>
            </a:r>
          </a:p>
          <a:p>
            <a:pPr algn="ctr"/>
            <a:endParaRPr lang="en-IN" dirty="0"/>
          </a:p>
          <a:p>
            <a:pPr algn="ctr"/>
            <a:r>
              <a:rPr lang="en-IN" dirty="0"/>
              <a:t>Analyse the data</a:t>
            </a:r>
          </a:p>
          <a:p>
            <a:pPr algn="ctr"/>
            <a:endParaRPr lang="en-IN" dirty="0"/>
          </a:p>
          <a:p>
            <a:pPr algn="ctr"/>
            <a:endParaRPr lang="en-IN" dirty="0"/>
          </a:p>
          <a:p>
            <a:pPr algn="ctr"/>
            <a:r>
              <a:rPr lang="en-IN" dirty="0"/>
              <a:t>Get the findings from data</a:t>
            </a:r>
          </a:p>
          <a:p>
            <a:pPr algn="ctr"/>
            <a:endParaRPr lang="en-IN" dirty="0"/>
          </a:p>
          <a:p>
            <a:pPr algn="ctr"/>
            <a:endParaRPr lang="en-IN" dirty="0"/>
          </a:p>
          <a:p>
            <a:pPr algn="ctr"/>
            <a:r>
              <a:rPr lang="en-IN" dirty="0"/>
              <a:t>Built a model</a:t>
            </a:r>
          </a:p>
          <a:p>
            <a:pPr algn="ctr"/>
            <a:endParaRPr lang="en-IN" dirty="0"/>
          </a:p>
          <a:p>
            <a:pPr algn="ctr"/>
            <a:endParaRPr lang="en-IN" dirty="0"/>
          </a:p>
          <a:p>
            <a:pPr algn="ctr"/>
            <a:r>
              <a:rPr lang="en-IN" dirty="0"/>
              <a:t>Tune parameters</a:t>
            </a:r>
          </a:p>
          <a:p>
            <a:pPr algn="ctr"/>
            <a:endParaRPr lang="en-IN" dirty="0"/>
          </a:p>
        </p:txBody>
      </p:sp>
      <p:cxnSp>
        <p:nvCxnSpPr>
          <p:cNvPr id="17" name="Straight Arrow Connector 16">
            <a:extLst>
              <a:ext uri="{FF2B5EF4-FFF2-40B4-BE49-F238E27FC236}">
                <a16:creationId xmlns:a16="http://schemas.microsoft.com/office/drawing/2014/main" id="{17BF11B8-F54C-4207-B35F-7570745B64FD}"/>
              </a:ext>
            </a:extLst>
          </p:cNvPr>
          <p:cNvCxnSpPr/>
          <p:nvPr/>
        </p:nvCxnSpPr>
        <p:spPr>
          <a:xfrm>
            <a:off x="6993228" y="3186936"/>
            <a:ext cx="0" cy="11708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5AEAAEE1-B7BC-4461-B995-E51E488014E1}"/>
              </a:ext>
            </a:extLst>
          </p:cNvPr>
          <p:cNvCxnSpPr/>
          <p:nvPr/>
        </p:nvCxnSpPr>
        <p:spPr>
          <a:xfrm>
            <a:off x="6993228" y="3955036"/>
            <a:ext cx="0" cy="1582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16B86AB-493A-440A-8EF4-2CD7B5A27FEC}"/>
              </a:ext>
            </a:extLst>
          </p:cNvPr>
          <p:cNvCxnSpPr/>
          <p:nvPr/>
        </p:nvCxnSpPr>
        <p:spPr>
          <a:xfrm>
            <a:off x="7055477" y="4900997"/>
            <a:ext cx="0" cy="140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91B5DDA-8527-4DA6-A5DE-BA1A462630A9}"/>
              </a:ext>
            </a:extLst>
          </p:cNvPr>
          <p:cNvSpPr/>
          <p:nvPr/>
        </p:nvSpPr>
        <p:spPr>
          <a:xfrm>
            <a:off x="10148552" y="1565954"/>
            <a:ext cx="1714521" cy="1182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7C475002-5655-4904-9762-E577B2782ECC}"/>
              </a:ext>
            </a:extLst>
          </p:cNvPr>
          <p:cNvSpPr txBox="1"/>
          <p:nvPr/>
        </p:nvSpPr>
        <p:spPr>
          <a:xfrm>
            <a:off x="10148552" y="1561388"/>
            <a:ext cx="1714520" cy="1091208"/>
          </a:xfrm>
          <a:prstGeom prst="rect">
            <a:avLst/>
          </a:prstGeom>
          <a:noFill/>
        </p:spPr>
        <p:txBody>
          <a:bodyPr wrap="square" rtlCol="0">
            <a:spAutoFit/>
          </a:bodyPr>
          <a:lstStyle/>
          <a:p>
            <a:r>
              <a:rPr lang="en-IN" dirty="0"/>
              <a:t>Monitoring the outputs and getting active feedback</a:t>
            </a:r>
          </a:p>
        </p:txBody>
      </p:sp>
      <p:cxnSp>
        <p:nvCxnSpPr>
          <p:cNvPr id="29" name="Connector: Elbow 28">
            <a:extLst>
              <a:ext uri="{FF2B5EF4-FFF2-40B4-BE49-F238E27FC236}">
                <a16:creationId xmlns:a16="http://schemas.microsoft.com/office/drawing/2014/main" id="{E3456679-EA04-4B08-AFB4-661FCE8B77FA}"/>
              </a:ext>
            </a:extLst>
          </p:cNvPr>
          <p:cNvCxnSpPr>
            <a:stCxn id="9" idx="3"/>
            <a:endCxn id="24" idx="1"/>
          </p:cNvCxnSpPr>
          <p:nvPr/>
        </p:nvCxnSpPr>
        <p:spPr>
          <a:xfrm flipV="1">
            <a:off x="8830616" y="2106992"/>
            <a:ext cx="1317936" cy="183394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9BDB5CD-FA6E-47CF-9041-C64C2F77511B}"/>
              </a:ext>
            </a:extLst>
          </p:cNvPr>
          <p:cNvSpPr/>
          <p:nvPr/>
        </p:nvSpPr>
        <p:spPr>
          <a:xfrm>
            <a:off x="10109915" y="3860381"/>
            <a:ext cx="1753157" cy="1895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2CF21739-CA41-4C66-BD1A-FD3E139B3DA5}"/>
              </a:ext>
            </a:extLst>
          </p:cNvPr>
          <p:cNvSpPr txBox="1"/>
          <p:nvPr/>
        </p:nvSpPr>
        <p:spPr>
          <a:xfrm>
            <a:off x="10109915" y="3920478"/>
            <a:ext cx="1714520" cy="1754326"/>
          </a:xfrm>
          <a:prstGeom prst="rect">
            <a:avLst/>
          </a:prstGeom>
          <a:noFill/>
        </p:spPr>
        <p:txBody>
          <a:bodyPr wrap="square" rtlCol="0">
            <a:spAutoFit/>
          </a:bodyPr>
          <a:lstStyle/>
          <a:p>
            <a:r>
              <a:rPr lang="en-IN" dirty="0"/>
              <a:t>If model performing bad, retrain the model and check the performance</a:t>
            </a:r>
          </a:p>
        </p:txBody>
      </p:sp>
      <p:cxnSp>
        <p:nvCxnSpPr>
          <p:cNvPr id="34" name="Straight Arrow Connector 33">
            <a:extLst>
              <a:ext uri="{FF2B5EF4-FFF2-40B4-BE49-F238E27FC236}">
                <a16:creationId xmlns:a16="http://schemas.microsoft.com/office/drawing/2014/main" id="{54832B1F-04EC-4FF9-9AC9-FF9A95B97A34}"/>
              </a:ext>
            </a:extLst>
          </p:cNvPr>
          <p:cNvCxnSpPr>
            <a:cxnSpLocks/>
            <a:stCxn id="6" idx="3"/>
            <a:endCxn id="9" idx="1"/>
          </p:cNvCxnSpPr>
          <p:nvPr/>
        </p:nvCxnSpPr>
        <p:spPr>
          <a:xfrm>
            <a:off x="3442951" y="3940934"/>
            <a:ext cx="18373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6C9BE816-210B-4F06-9C00-90E39AD945AE}"/>
              </a:ext>
            </a:extLst>
          </p:cNvPr>
          <p:cNvCxnSpPr>
            <a:cxnSpLocks/>
            <a:stCxn id="32" idx="2"/>
            <a:endCxn id="6" idx="2"/>
          </p:cNvCxnSpPr>
          <p:nvPr/>
        </p:nvCxnSpPr>
        <p:spPr>
          <a:xfrm rot="5400000">
            <a:off x="6371470" y="1675133"/>
            <a:ext cx="516418" cy="8674993"/>
          </a:xfrm>
          <a:prstGeom prst="bentConnector3">
            <a:avLst>
              <a:gd name="adj1" fmla="val 14426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49299CC-DBA4-466F-AEB0-BA0FBAC2BB2E}"/>
              </a:ext>
            </a:extLst>
          </p:cNvPr>
          <p:cNvCxnSpPr>
            <a:cxnSpLocks/>
            <a:stCxn id="32" idx="2"/>
            <a:endCxn id="32" idx="2"/>
          </p:cNvCxnSpPr>
          <p:nvPr/>
        </p:nvCxnSpPr>
        <p:spPr>
          <a:xfrm>
            <a:off x="10967175" y="575442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5BB4F448-870E-4660-B070-B6F919FBD28F}"/>
              </a:ext>
            </a:extLst>
          </p:cNvPr>
          <p:cNvCxnSpPr>
            <a:cxnSpLocks/>
            <a:stCxn id="32" idx="2"/>
            <a:endCxn id="9" idx="2"/>
          </p:cNvCxnSpPr>
          <p:nvPr/>
        </p:nvCxnSpPr>
        <p:spPr>
          <a:xfrm rot="5400000">
            <a:off x="8753117" y="4056780"/>
            <a:ext cx="516419" cy="3911698"/>
          </a:xfrm>
          <a:prstGeom prst="bentConnector3">
            <a:avLst>
              <a:gd name="adj1" fmla="val 14426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ADA5457-E709-490B-8735-F2E21391A7D7}"/>
              </a:ext>
            </a:extLst>
          </p:cNvPr>
          <p:cNvCxnSpPr>
            <a:cxnSpLocks/>
            <a:stCxn id="23" idx="2"/>
            <a:endCxn id="31" idx="0"/>
          </p:cNvCxnSpPr>
          <p:nvPr/>
        </p:nvCxnSpPr>
        <p:spPr>
          <a:xfrm flipH="1">
            <a:off x="10986494" y="2748469"/>
            <a:ext cx="19319" cy="11119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660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D74F4-3D95-409C-87E3-617760E52099}"/>
              </a:ext>
            </a:extLst>
          </p:cNvPr>
          <p:cNvSpPr>
            <a:spLocks noGrp="1"/>
          </p:cNvSpPr>
          <p:nvPr>
            <p:ph type="title"/>
          </p:nvPr>
        </p:nvSpPr>
        <p:spPr>
          <a:xfrm>
            <a:off x="1141412" y="327514"/>
            <a:ext cx="9905998" cy="1478570"/>
          </a:xfrm>
        </p:spPr>
        <p:txBody>
          <a:bodyPr/>
          <a:lstStyle/>
          <a:p>
            <a:r>
              <a:rPr lang="en-IN" u="sng" dirty="0"/>
              <a:t>Objectives / Expected output: -</a:t>
            </a:r>
          </a:p>
        </p:txBody>
      </p:sp>
      <p:sp>
        <p:nvSpPr>
          <p:cNvPr id="3" name="Content Placeholder 2">
            <a:extLst>
              <a:ext uri="{FF2B5EF4-FFF2-40B4-BE49-F238E27FC236}">
                <a16:creationId xmlns:a16="http://schemas.microsoft.com/office/drawing/2014/main" id="{E2BA5120-FA91-4FE3-B3E9-EBC1233045C1}"/>
              </a:ext>
            </a:extLst>
          </p:cNvPr>
          <p:cNvSpPr>
            <a:spLocks noGrp="1"/>
          </p:cNvSpPr>
          <p:nvPr>
            <p:ph idx="1"/>
          </p:nvPr>
        </p:nvSpPr>
        <p:spPr>
          <a:xfrm>
            <a:off x="1141413" y="1806085"/>
            <a:ext cx="5813180" cy="3564406"/>
          </a:xfrm>
        </p:spPr>
        <p:txBody>
          <a:bodyPr>
            <a:normAutofit fontScale="92500"/>
          </a:bodyPr>
          <a:lstStyle/>
          <a:p>
            <a:r>
              <a:rPr lang="en-IN" dirty="0"/>
              <a:t>The main objective of this model is to is to inform people if the toxicity level reaches to moderate pm2.5 and take necessary steps so that the people might not prone to harmful diseases.</a:t>
            </a:r>
          </a:p>
          <a:p>
            <a:r>
              <a:rPr lang="en-IN" dirty="0"/>
              <a:t>The table right sides forecast the future and we can say that for the next 15 days (until there is not any kind of random explosion happens), the levels of PM2.5 are in control.</a:t>
            </a:r>
          </a:p>
        </p:txBody>
      </p:sp>
      <p:pic>
        <p:nvPicPr>
          <p:cNvPr id="9" name="Picture 8">
            <a:extLst>
              <a:ext uri="{FF2B5EF4-FFF2-40B4-BE49-F238E27FC236}">
                <a16:creationId xmlns:a16="http://schemas.microsoft.com/office/drawing/2014/main" id="{A9290E63-99C1-4271-972B-65FB372F5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5956" y="723183"/>
            <a:ext cx="3285714" cy="1790476"/>
          </a:xfrm>
          <a:prstGeom prst="rect">
            <a:avLst/>
          </a:prstGeom>
        </p:spPr>
      </p:pic>
      <p:pic>
        <p:nvPicPr>
          <p:cNvPr id="5" name="Picture 4">
            <a:extLst>
              <a:ext uri="{FF2B5EF4-FFF2-40B4-BE49-F238E27FC236}">
                <a16:creationId xmlns:a16="http://schemas.microsoft.com/office/drawing/2014/main" id="{A35A0E04-D510-4C57-AF1A-EB61C11DE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5956" y="2630055"/>
            <a:ext cx="1895238" cy="3504762"/>
          </a:xfrm>
          <a:prstGeom prst="rect">
            <a:avLst/>
          </a:prstGeom>
        </p:spPr>
      </p:pic>
    </p:spTree>
    <p:extLst>
      <p:ext uri="{BB962C8B-B14F-4D97-AF65-F5344CB8AC3E}">
        <p14:creationId xmlns:p14="http://schemas.microsoft.com/office/powerpoint/2010/main" val="3196049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2115A-9266-4B13-98CB-E84C97680A20}"/>
              </a:ext>
            </a:extLst>
          </p:cNvPr>
          <p:cNvSpPr>
            <a:spLocks noGrp="1"/>
          </p:cNvSpPr>
          <p:nvPr>
            <p:ph type="title"/>
          </p:nvPr>
        </p:nvSpPr>
        <p:spPr>
          <a:xfrm>
            <a:off x="1141413" y="0"/>
            <a:ext cx="9905998" cy="1066799"/>
          </a:xfrm>
        </p:spPr>
        <p:txBody>
          <a:bodyPr/>
          <a:lstStyle/>
          <a:p>
            <a:r>
              <a:rPr lang="en-IN" u="sng" dirty="0"/>
              <a:t>References: -</a:t>
            </a:r>
          </a:p>
        </p:txBody>
      </p:sp>
      <p:sp>
        <p:nvSpPr>
          <p:cNvPr id="3" name="Content Placeholder 2">
            <a:extLst>
              <a:ext uri="{FF2B5EF4-FFF2-40B4-BE49-F238E27FC236}">
                <a16:creationId xmlns:a16="http://schemas.microsoft.com/office/drawing/2014/main" id="{E9235199-24BC-48CE-A1F3-982062D3F4D4}"/>
              </a:ext>
            </a:extLst>
          </p:cNvPr>
          <p:cNvSpPr>
            <a:spLocks noGrp="1"/>
          </p:cNvSpPr>
          <p:nvPr>
            <p:ph idx="1"/>
          </p:nvPr>
        </p:nvSpPr>
        <p:spPr>
          <a:xfrm>
            <a:off x="1141412" y="1066799"/>
            <a:ext cx="9905999" cy="4724402"/>
          </a:xfrm>
        </p:spPr>
        <p:txBody>
          <a:bodyPr/>
          <a:lstStyle/>
          <a:p>
            <a:r>
              <a:rPr lang="en-IN" dirty="0">
                <a:hlinkClick r:id="rId2"/>
              </a:rPr>
              <a:t>https://www.sciencedirect.com/science/article/pii/S1877050920312060?via%3Dihub</a:t>
            </a:r>
            <a:endParaRPr lang="en-IN" dirty="0"/>
          </a:p>
          <a:p>
            <a:r>
              <a:rPr lang="en-IN" dirty="0"/>
              <a:t>Yi-Chung Chen, </a:t>
            </a:r>
            <a:r>
              <a:rPr lang="en-IN" dirty="0" err="1"/>
              <a:t>Tsu</a:t>
            </a:r>
            <a:r>
              <a:rPr lang="en-IN" dirty="0"/>
              <a:t>-Chiang Lei, Shun Yao, </a:t>
            </a:r>
            <a:r>
              <a:rPr lang="en-IN" dirty="0" err="1"/>
              <a:t>Hsin</a:t>
            </a:r>
            <a:r>
              <a:rPr lang="en-IN" dirty="0"/>
              <a:t>-Ping Wang. PM2.5 Prediction Model Based on Combinational Hammerstein Recurrent Neural Networks. </a:t>
            </a:r>
            <a:r>
              <a:rPr lang="en-IN" i="1" dirty="0"/>
              <a:t>Mathematics</a:t>
            </a:r>
            <a:r>
              <a:rPr lang="en-IN" dirty="0"/>
              <a:t> </a:t>
            </a:r>
            <a:r>
              <a:rPr lang="en-IN" b="1" dirty="0"/>
              <a:t>2020,</a:t>
            </a:r>
            <a:r>
              <a:rPr lang="en-IN" dirty="0"/>
              <a:t> </a:t>
            </a:r>
            <a:r>
              <a:rPr lang="en-IN" i="1" dirty="0"/>
              <a:t>8 </a:t>
            </a:r>
            <a:r>
              <a:rPr lang="en-IN" dirty="0"/>
              <a:t>(12) , 2178. </a:t>
            </a:r>
            <a:r>
              <a:rPr lang="en-IN" dirty="0">
                <a:hlinkClick r:id="rId3" tooltip="DOI URL"/>
              </a:rPr>
              <a:t>https://doi.org/10.3390/math8122178</a:t>
            </a:r>
            <a:endParaRPr lang="en-IN" dirty="0"/>
          </a:p>
          <a:p>
            <a:r>
              <a:rPr lang="en-IN" dirty="0">
                <a:hlinkClick r:id="rId4"/>
              </a:rPr>
              <a:t>https://pubs.acs.org/doi/10.1021/acs.est.0c02549</a:t>
            </a:r>
            <a:endParaRPr lang="en-IN" dirty="0"/>
          </a:p>
          <a:p>
            <a:r>
              <a:rPr lang="en-IN" dirty="0">
                <a:hlinkClick r:id="rId5"/>
              </a:rPr>
              <a:t>https://iopscience.iop.org/article/10.1088/1755-1315/113/1/012127/pdf</a:t>
            </a:r>
            <a:r>
              <a:rPr lang="en-IN" dirty="0"/>
              <a:t> -- using </a:t>
            </a:r>
            <a:r>
              <a:rPr lang="en-IN" dirty="0" err="1"/>
              <a:t>XGBoost</a:t>
            </a:r>
            <a:endParaRPr lang="en-IN" dirty="0"/>
          </a:p>
          <a:p>
            <a:endParaRPr lang="en-IN" dirty="0"/>
          </a:p>
          <a:p>
            <a:endParaRPr lang="en-IN" dirty="0"/>
          </a:p>
        </p:txBody>
      </p:sp>
    </p:spTree>
    <p:extLst>
      <p:ext uri="{BB962C8B-B14F-4D97-AF65-F5344CB8AC3E}">
        <p14:creationId xmlns:p14="http://schemas.microsoft.com/office/powerpoint/2010/main" val="3270635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0EE3D1-026B-4990-A62C-546B3768305E}"/>
              </a:ext>
            </a:extLst>
          </p:cNvPr>
          <p:cNvSpPr>
            <a:spLocks noGrp="1"/>
          </p:cNvSpPr>
          <p:nvPr>
            <p:ph idx="1"/>
          </p:nvPr>
        </p:nvSpPr>
        <p:spPr>
          <a:xfrm>
            <a:off x="1141412" y="218941"/>
            <a:ext cx="9905999" cy="6014434"/>
          </a:xfrm>
        </p:spPr>
        <p:txBody>
          <a:bodyPr>
            <a:normAutofit/>
          </a:bodyPr>
          <a:lstStyle/>
          <a:p>
            <a:r>
              <a:rPr lang="en-IN" dirty="0"/>
              <a:t>Huang, C.-J.; </a:t>
            </a:r>
            <a:r>
              <a:rPr lang="en-IN" dirty="0" err="1"/>
              <a:t>Kuo</a:t>
            </a:r>
            <a:r>
              <a:rPr lang="en-IN" dirty="0"/>
              <a:t>, P.-H. A Deep CNN-LSTM Model for Particulate Matter (PM2.5) Forecasting in Smart Cities. Sensors 2018, 18, 2220.</a:t>
            </a:r>
          </a:p>
          <a:p>
            <a:r>
              <a:rPr lang="en-GB" dirty="0"/>
              <a:t>Tao, Q.; Liu, F.; Li, Y.; </a:t>
            </a:r>
            <a:r>
              <a:rPr lang="en-GB" dirty="0" err="1"/>
              <a:t>Sidorov</a:t>
            </a:r>
            <a:r>
              <a:rPr lang="en-GB" dirty="0"/>
              <a:t>, D. Air Pollution Forecasting Using a Deep Learning Model Based on 1D Convnets and Bidirectional GRU. IEEE Access 2019, 7, 76690–76698.</a:t>
            </a:r>
          </a:p>
          <a:p>
            <a:r>
              <a:rPr lang="en-GB" dirty="0">
                <a:hlinkClick r:id="rId2"/>
              </a:rPr>
              <a:t>https://www.tensorflow.org/tutorials/structured_data/time_series</a:t>
            </a:r>
            <a:endParaRPr lang="en-GB" dirty="0"/>
          </a:p>
          <a:p>
            <a:r>
              <a:rPr lang="en-IN" dirty="0"/>
              <a:t>A. G. Salman, Y. </a:t>
            </a:r>
            <a:r>
              <a:rPr lang="en-IN" dirty="0" err="1"/>
              <a:t>Heryadi</a:t>
            </a:r>
            <a:r>
              <a:rPr lang="en-IN" dirty="0"/>
              <a:t>, E. </a:t>
            </a:r>
            <a:r>
              <a:rPr lang="en-IN" dirty="0" err="1"/>
              <a:t>Abdurahman</a:t>
            </a:r>
            <a:r>
              <a:rPr lang="en-IN" dirty="0"/>
              <a:t>, and W. </a:t>
            </a:r>
            <a:r>
              <a:rPr lang="en-IN" dirty="0" err="1"/>
              <a:t>Suparta</a:t>
            </a:r>
            <a:r>
              <a:rPr lang="en-IN" dirty="0"/>
              <a:t>, ‘‘Single layer &amp; multi-layer long short-term memory (LSTM) model with </a:t>
            </a:r>
            <a:r>
              <a:rPr lang="en-IN" dirty="0" err="1"/>
              <a:t>intermediate</a:t>
            </a:r>
            <a:r>
              <a:rPr lang="en-IN" dirty="0"/>
              <a:t> variables for weather forecasting,’’ Procedia </a:t>
            </a:r>
            <a:r>
              <a:rPr lang="en-IN" dirty="0" err="1"/>
              <a:t>Comput</a:t>
            </a:r>
            <a:r>
              <a:rPr lang="en-IN" dirty="0"/>
              <a:t>. Sci., vol. 135, pp. 89–98, Jan. 2018.</a:t>
            </a:r>
          </a:p>
          <a:p>
            <a:r>
              <a:rPr lang="en-GB" dirty="0"/>
              <a:t> </a:t>
            </a:r>
            <a:r>
              <a:rPr lang="en-GB" dirty="0">
                <a:hlinkClick r:id="rId3"/>
              </a:rPr>
              <a:t>https://otexts.com/fpp3/</a:t>
            </a:r>
            <a:endParaRPr lang="en-GB" dirty="0"/>
          </a:p>
          <a:p>
            <a:r>
              <a:rPr lang="en-GB" dirty="0">
                <a:hlinkClick r:id="rId4"/>
              </a:rPr>
              <a:t>https://www.youtube.com/watch?v=wqQKFu41FIw</a:t>
            </a:r>
            <a:endParaRPr lang="en-GB" dirty="0"/>
          </a:p>
          <a:p>
            <a:endParaRPr lang="en-IN" dirty="0"/>
          </a:p>
        </p:txBody>
      </p:sp>
    </p:spTree>
    <p:extLst>
      <p:ext uri="{BB962C8B-B14F-4D97-AF65-F5344CB8AC3E}">
        <p14:creationId xmlns:p14="http://schemas.microsoft.com/office/powerpoint/2010/main" val="2602407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03F7-3263-4D52-9A1C-0586F7E63EDE}"/>
              </a:ext>
            </a:extLst>
          </p:cNvPr>
          <p:cNvSpPr>
            <a:spLocks noGrp="1"/>
          </p:cNvSpPr>
          <p:nvPr>
            <p:ph type="title"/>
          </p:nvPr>
        </p:nvSpPr>
        <p:spPr>
          <a:xfrm>
            <a:off x="896715" y="798490"/>
            <a:ext cx="9905998" cy="4752304"/>
          </a:xfrm>
        </p:spPr>
        <p:txBody>
          <a:bodyPr>
            <a:normAutofit/>
          </a:bodyPr>
          <a:lstStyle/>
          <a:p>
            <a:pPr algn="ctr"/>
            <a:r>
              <a:rPr lang="en-IN" sz="8800" dirty="0"/>
              <a:t>Thank you</a:t>
            </a:r>
            <a:br>
              <a:rPr lang="en-IN" sz="2800" dirty="0"/>
            </a:br>
            <a:br>
              <a:rPr lang="en-IN" sz="2800" dirty="0"/>
            </a:br>
            <a:br>
              <a:rPr lang="en-IN" sz="2800" dirty="0"/>
            </a:br>
            <a:r>
              <a:rPr lang="en-IN" sz="2800" dirty="0"/>
              <a:t>- Any Questions -</a:t>
            </a:r>
          </a:p>
        </p:txBody>
      </p:sp>
    </p:spTree>
    <p:extLst>
      <p:ext uri="{BB962C8B-B14F-4D97-AF65-F5344CB8AC3E}">
        <p14:creationId xmlns:p14="http://schemas.microsoft.com/office/powerpoint/2010/main" val="19098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474A4-D98C-4F5B-89BC-9CBDE7CBF1AF}"/>
              </a:ext>
            </a:extLst>
          </p:cNvPr>
          <p:cNvSpPr>
            <a:spLocks noGrp="1"/>
          </p:cNvSpPr>
          <p:nvPr>
            <p:ph type="title"/>
          </p:nvPr>
        </p:nvSpPr>
        <p:spPr>
          <a:xfrm>
            <a:off x="1141413" y="0"/>
            <a:ext cx="9905998" cy="1066799"/>
          </a:xfrm>
        </p:spPr>
        <p:txBody>
          <a:bodyPr/>
          <a:lstStyle/>
          <a:p>
            <a:r>
              <a:rPr lang="en-IN" u="sng" dirty="0"/>
              <a:t>Introduction</a:t>
            </a:r>
          </a:p>
        </p:txBody>
      </p:sp>
      <p:sp>
        <p:nvSpPr>
          <p:cNvPr id="3" name="Content Placeholder 2">
            <a:extLst>
              <a:ext uri="{FF2B5EF4-FFF2-40B4-BE49-F238E27FC236}">
                <a16:creationId xmlns:a16="http://schemas.microsoft.com/office/drawing/2014/main" id="{1958F155-D759-4D36-8FC8-F1BE4CAC2493}"/>
              </a:ext>
            </a:extLst>
          </p:cNvPr>
          <p:cNvSpPr>
            <a:spLocks noGrp="1"/>
          </p:cNvSpPr>
          <p:nvPr>
            <p:ph idx="1"/>
          </p:nvPr>
        </p:nvSpPr>
        <p:spPr>
          <a:xfrm>
            <a:off x="1141412" y="953037"/>
            <a:ext cx="9905999" cy="5486400"/>
          </a:xfrm>
        </p:spPr>
        <p:txBody>
          <a:bodyPr>
            <a:noAutofit/>
          </a:bodyPr>
          <a:lstStyle/>
          <a:p>
            <a:r>
              <a:rPr lang="en-US" sz="1800" dirty="0"/>
              <a:t>Air quality index (AQI) or air pollution index (API) is commonly used to report the level of severity of air pollution to public. A number of methods were developed in the past by various researchers/environmental agencies for determination of AQI . </a:t>
            </a:r>
            <a:endParaRPr lang="en-GB" sz="1800" dirty="0"/>
          </a:p>
          <a:p>
            <a:r>
              <a:rPr lang="en-GB" sz="1800" dirty="0"/>
              <a:t>PM 2.5 is a fine particulate matter basically tiny particles that blur the atmosphere which are two and a half microns or less in width </a:t>
            </a:r>
          </a:p>
          <a:p>
            <a:r>
              <a:rPr lang="en-GB" sz="1800" dirty="0"/>
              <a:t>Exposure to these particles leads to short-term health effects such as runny nose ,irritation in eyes ,lungs and nose, throat pain etc..</a:t>
            </a:r>
          </a:p>
          <a:p>
            <a:r>
              <a:rPr lang="en-GB" sz="1800" dirty="0"/>
              <a:t>Long-term exposure to these can lead to reduced lung functions, cardiovascular diseases and sometimes lung cancer</a:t>
            </a:r>
          </a:p>
          <a:p>
            <a:r>
              <a:rPr lang="en-GB" sz="1800" dirty="0"/>
              <a:t>They are primarily the result of burning fuels and are also created by some reaction of gases by power plants, volcanic eruptions</a:t>
            </a:r>
          </a:p>
          <a:p>
            <a:r>
              <a:rPr lang="en-GB" sz="1800" dirty="0"/>
              <a:t>This particulate Matter rises to its peak during the stagnant air ,when there is no wind to carry them in the atmosphere</a:t>
            </a:r>
          </a:p>
        </p:txBody>
      </p:sp>
    </p:spTree>
    <p:extLst>
      <p:ext uri="{BB962C8B-B14F-4D97-AF65-F5344CB8AC3E}">
        <p14:creationId xmlns:p14="http://schemas.microsoft.com/office/powerpoint/2010/main" val="2516421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6FFAC-BA2A-4963-8A93-8FA7BC255253}"/>
              </a:ext>
            </a:extLst>
          </p:cNvPr>
          <p:cNvSpPr>
            <a:spLocks noGrp="1"/>
          </p:cNvSpPr>
          <p:nvPr>
            <p:ph type="title"/>
          </p:nvPr>
        </p:nvSpPr>
        <p:spPr>
          <a:xfrm>
            <a:off x="1141413" y="0"/>
            <a:ext cx="9905998" cy="965915"/>
          </a:xfrm>
        </p:spPr>
        <p:txBody>
          <a:bodyPr/>
          <a:lstStyle/>
          <a:p>
            <a:pPr algn="ctr"/>
            <a:r>
              <a:rPr lang="en-IN" b="1" u="sng" dirty="0"/>
              <a:t>Abstract</a:t>
            </a:r>
          </a:p>
        </p:txBody>
      </p:sp>
      <p:sp>
        <p:nvSpPr>
          <p:cNvPr id="3" name="Content Placeholder 2">
            <a:extLst>
              <a:ext uri="{FF2B5EF4-FFF2-40B4-BE49-F238E27FC236}">
                <a16:creationId xmlns:a16="http://schemas.microsoft.com/office/drawing/2014/main" id="{18C6E267-DB11-4184-A41E-EC1ED22B69CF}"/>
              </a:ext>
            </a:extLst>
          </p:cNvPr>
          <p:cNvSpPr>
            <a:spLocks noGrp="1"/>
          </p:cNvSpPr>
          <p:nvPr>
            <p:ph idx="1"/>
          </p:nvPr>
        </p:nvSpPr>
        <p:spPr>
          <a:xfrm>
            <a:off x="757707" y="1081825"/>
            <a:ext cx="10676586" cy="4932608"/>
          </a:xfrm>
        </p:spPr>
        <p:txBody>
          <a:bodyPr>
            <a:normAutofit fontScale="92500" lnSpcReduction="20000"/>
          </a:bodyPr>
          <a:lstStyle/>
          <a:p>
            <a:r>
              <a:rPr lang="en-US" dirty="0"/>
              <a:t>AQI is generally calculated using different method and different aggregation function and also considers different types and numbers of pollutants. </a:t>
            </a:r>
          </a:p>
          <a:p>
            <a:r>
              <a:rPr lang="en-US" dirty="0"/>
              <a:t>The intended uses of AQI or API are to identify the poor air quality zones and public reporting for severity of exposure of poor air quality. </a:t>
            </a:r>
          </a:p>
          <a:p>
            <a:r>
              <a:rPr lang="en-US" dirty="0"/>
              <a:t>Every indexing method has its own characteristic strengths and weaknesses that affect its suitability for particular applications. . With the increase in the pollution in the air increase the number of harmful diseases. Air pressure, PM 2.5,  PM 10, SO 2 and NO 2 are some of the deadly chemicals that are release in to the air. </a:t>
            </a:r>
            <a:endParaRPr lang="en-IN" dirty="0"/>
          </a:p>
          <a:p>
            <a:r>
              <a:rPr lang="en-US" dirty="0"/>
              <a:t>Using Time Series and Deep Learning Techniques we are going to predict the PM2.5 level in the air. This can help us to identify the  with poor AQI and reduce it. </a:t>
            </a:r>
          </a:p>
          <a:p>
            <a:r>
              <a:rPr lang="en-US" dirty="0"/>
              <a:t>Since, we are using Time series data for our prediction, only a simple column like Date is enough for building out model. </a:t>
            </a:r>
            <a:endParaRPr lang="en-IN" dirty="0"/>
          </a:p>
          <a:p>
            <a:endParaRPr lang="en-IN" dirty="0"/>
          </a:p>
        </p:txBody>
      </p:sp>
    </p:spTree>
    <p:extLst>
      <p:ext uri="{BB962C8B-B14F-4D97-AF65-F5344CB8AC3E}">
        <p14:creationId xmlns:p14="http://schemas.microsoft.com/office/powerpoint/2010/main" val="2287631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D711-6FB9-4B77-85A0-00369453A46E}"/>
              </a:ext>
            </a:extLst>
          </p:cNvPr>
          <p:cNvSpPr>
            <a:spLocks noGrp="1"/>
          </p:cNvSpPr>
          <p:nvPr>
            <p:ph type="title"/>
          </p:nvPr>
        </p:nvSpPr>
        <p:spPr>
          <a:xfrm>
            <a:off x="1231564" y="650233"/>
            <a:ext cx="9905998" cy="886163"/>
          </a:xfrm>
        </p:spPr>
        <p:txBody>
          <a:bodyPr/>
          <a:lstStyle/>
          <a:p>
            <a:r>
              <a:rPr lang="en-IN" u="sng" dirty="0"/>
              <a:t>Existing system</a:t>
            </a:r>
          </a:p>
        </p:txBody>
      </p:sp>
      <p:sp>
        <p:nvSpPr>
          <p:cNvPr id="3" name="Content Placeholder 2">
            <a:extLst>
              <a:ext uri="{FF2B5EF4-FFF2-40B4-BE49-F238E27FC236}">
                <a16:creationId xmlns:a16="http://schemas.microsoft.com/office/drawing/2014/main" id="{B5724168-CFDE-4674-AFF0-B950B36CE09F}"/>
              </a:ext>
            </a:extLst>
          </p:cNvPr>
          <p:cNvSpPr>
            <a:spLocks noGrp="1"/>
          </p:cNvSpPr>
          <p:nvPr>
            <p:ph idx="1"/>
          </p:nvPr>
        </p:nvSpPr>
        <p:spPr>
          <a:xfrm>
            <a:off x="1231564" y="1803043"/>
            <a:ext cx="9905999" cy="4632102"/>
          </a:xfrm>
        </p:spPr>
        <p:txBody>
          <a:bodyPr/>
          <a:lstStyle/>
          <a:p>
            <a:r>
              <a:rPr lang="en-IN" dirty="0"/>
              <a:t>The existing is developed only using Machine learning algorithms and works well on predicting the trained data. But, requires a lot of features.</a:t>
            </a:r>
          </a:p>
          <a:p>
            <a:r>
              <a:rPr lang="en-IN" dirty="0"/>
              <a:t>It requires multiple features like Average temperature, Minimum Temperature, Maximum Temperature, Humidity, Wind speed and visibility to predict the PM 2.5 level.</a:t>
            </a:r>
          </a:p>
          <a:p>
            <a:r>
              <a:rPr lang="en-IN" dirty="0"/>
              <a:t>This performs better when we don’t know the time or date but when we want to predict the Pm 2.5 level based the above mentioned features.</a:t>
            </a:r>
          </a:p>
          <a:p>
            <a:pPr marL="0" indent="0">
              <a:buNone/>
            </a:pPr>
            <a:endParaRPr lang="en-IN" dirty="0"/>
          </a:p>
        </p:txBody>
      </p:sp>
    </p:spTree>
    <p:extLst>
      <p:ext uri="{BB962C8B-B14F-4D97-AF65-F5344CB8AC3E}">
        <p14:creationId xmlns:p14="http://schemas.microsoft.com/office/powerpoint/2010/main" val="630492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C17D4-A2F6-4542-A16B-50A95B7662DC}"/>
              </a:ext>
            </a:extLst>
          </p:cNvPr>
          <p:cNvSpPr>
            <a:spLocks noGrp="1"/>
          </p:cNvSpPr>
          <p:nvPr>
            <p:ph type="title"/>
          </p:nvPr>
        </p:nvSpPr>
        <p:spPr>
          <a:xfrm>
            <a:off x="1141414" y="332768"/>
            <a:ext cx="9905998" cy="1478570"/>
          </a:xfrm>
        </p:spPr>
        <p:txBody>
          <a:bodyPr/>
          <a:lstStyle/>
          <a:p>
            <a:r>
              <a:rPr lang="en-US" u="sng" dirty="0"/>
              <a:t>Disadvantages of existing system: -</a:t>
            </a:r>
          </a:p>
        </p:txBody>
      </p:sp>
      <p:sp>
        <p:nvSpPr>
          <p:cNvPr id="3" name="Content Placeholder 2">
            <a:extLst>
              <a:ext uri="{FF2B5EF4-FFF2-40B4-BE49-F238E27FC236}">
                <a16:creationId xmlns:a16="http://schemas.microsoft.com/office/drawing/2014/main" id="{A52AF137-4D70-9C41-B065-6B7937D4D090}"/>
              </a:ext>
            </a:extLst>
          </p:cNvPr>
          <p:cNvSpPr>
            <a:spLocks noGrp="1"/>
          </p:cNvSpPr>
          <p:nvPr>
            <p:ph idx="1"/>
          </p:nvPr>
        </p:nvSpPr>
        <p:spPr>
          <a:xfrm>
            <a:off x="1141413" y="1691640"/>
            <a:ext cx="9905999" cy="4686300"/>
          </a:xfrm>
        </p:spPr>
        <p:txBody>
          <a:bodyPr>
            <a:normAutofit/>
          </a:bodyPr>
          <a:lstStyle/>
          <a:p>
            <a:r>
              <a:rPr lang="en-US" dirty="0"/>
              <a:t>Since, the previous model is developed on general Machine Learning algorithms, the model can only predict in the trained data/ test data but cannot predict on the future.</a:t>
            </a:r>
          </a:p>
          <a:p>
            <a:r>
              <a:rPr lang="en-US" dirty="0"/>
              <a:t>This cannot help us to predict the future and thus we cannot take the respective steps to take actions on the particular days.</a:t>
            </a:r>
          </a:p>
          <a:p>
            <a:r>
              <a:rPr lang="en-IN" dirty="0"/>
              <a:t>The existing system cannot monitor the continuous development and training of data since it can only be trained on the already existing data. By this, the model cannot be up to date with the training and can be outdated  </a:t>
            </a:r>
          </a:p>
          <a:p>
            <a:r>
              <a:rPr lang="en-IN" dirty="0"/>
              <a:t>Gathering and training data can take huge time for building a model.</a:t>
            </a:r>
          </a:p>
          <a:p>
            <a:endParaRPr lang="en-US" dirty="0"/>
          </a:p>
        </p:txBody>
      </p:sp>
    </p:spTree>
    <p:extLst>
      <p:ext uri="{BB962C8B-B14F-4D97-AF65-F5344CB8AC3E}">
        <p14:creationId xmlns:p14="http://schemas.microsoft.com/office/powerpoint/2010/main" val="3627527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42DA3-FE29-4F1F-BC00-9A35247DBEC6}"/>
              </a:ext>
            </a:extLst>
          </p:cNvPr>
          <p:cNvSpPr>
            <a:spLocks noGrp="1"/>
          </p:cNvSpPr>
          <p:nvPr>
            <p:ph type="title"/>
          </p:nvPr>
        </p:nvSpPr>
        <p:spPr/>
        <p:txBody>
          <a:bodyPr/>
          <a:lstStyle/>
          <a:p>
            <a:r>
              <a:rPr lang="en-IN" u="sng" dirty="0"/>
              <a:t>Modules of existing system: -</a:t>
            </a:r>
          </a:p>
        </p:txBody>
      </p:sp>
      <p:sp>
        <p:nvSpPr>
          <p:cNvPr id="3" name="Content Placeholder 2">
            <a:extLst>
              <a:ext uri="{FF2B5EF4-FFF2-40B4-BE49-F238E27FC236}">
                <a16:creationId xmlns:a16="http://schemas.microsoft.com/office/drawing/2014/main" id="{8A519C2B-75C1-49A5-ADFF-75E539B3FED4}"/>
              </a:ext>
            </a:extLst>
          </p:cNvPr>
          <p:cNvSpPr>
            <a:spLocks noGrp="1"/>
          </p:cNvSpPr>
          <p:nvPr>
            <p:ph idx="1"/>
          </p:nvPr>
        </p:nvSpPr>
        <p:spPr/>
        <p:txBody>
          <a:bodyPr/>
          <a:lstStyle/>
          <a:p>
            <a:r>
              <a:rPr lang="en-IN" dirty="0"/>
              <a:t>Predicts the PM2.5 level</a:t>
            </a:r>
          </a:p>
          <a:p>
            <a:r>
              <a:rPr lang="en-IN" dirty="0"/>
              <a:t>Feature used in this model are Average Temperature, Min Temperature, Max Temperature, Humidity, wind speed, visibility.</a:t>
            </a:r>
          </a:p>
          <a:p>
            <a:r>
              <a:rPr lang="en-IN" dirty="0"/>
              <a:t>Users gives the input values of all the above features and get the output of PM2.5 level</a:t>
            </a:r>
          </a:p>
        </p:txBody>
      </p:sp>
    </p:spTree>
    <p:extLst>
      <p:ext uri="{BB962C8B-B14F-4D97-AF65-F5344CB8AC3E}">
        <p14:creationId xmlns:p14="http://schemas.microsoft.com/office/powerpoint/2010/main" val="372606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93DF-6648-4AC2-97D3-21553F44C8EC}"/>
              </a:ext>
            </a:extLst>
          </p:cNvPr>
          <p:cNvSpPr>
            <a:spLocks noGrp="1"/>
          </p:cNvSpPr>
          <p:nvPr>
            <p:ph type="title"/>
          </p:nvPr>
        </p:nvSpPr>
        <p:spPr>
          <a:xfrm>
            <a:off x="1146705" y="193183"/>
            <a:ext cx="4009495" cy="1043189"/>
          </a:xfrm>
        </p:spPr>
        <p:txBody>
          <a:bodyPr/>
          <a:lstStyle/>
          <a:p>
            <a:r>
              <a:rPr lang="en-IN" u="sng" dirty="0"/>
              <a:t>Proposed system: -</a:t>
            </a:r>
          </a:p>
        </p:txBody>
      </p:sp>
      <p:sp>
        <p:nvSpPr>
          <p:cNvPr id="6" name="Text Placeholder 5">
            <a:extLst>
              <a:ext uri="{FF2B5EF4-FFF2-40B4-BE49-F238E27FC236}">
                <a16:creationId xmlns:a16="http://schemas.microsoft.com/office/drawing/2014/main" id="{BDF6A329-150E-4F4F-9066-DECBDD93E7D1}"/>
              </a:ext>
            </a:extLst>
          </p:cNvPr>
          <p:cNvSpPr>
            <a:spLocks noGrp="1"/>
          </p:cNvSpPr>
          <p:nvPr>
            <p:ph type="body" sz="half" idx="2"/>
          </p:nvPr>
        </p:nvSpPr>
        <p:spPr>
          <a:xfrm>
            <a:off x="1146705" y="1429554"/>
            <a:ext cx="5185893" cy="4855335"/>
          </a:xfrm>
        </p:spPr>
        <p:txBody>
          <a:bodyPr>
            <a:normAutofit/>
          </a:bodyPr>
          <a:lstStyle/>
          <a:p>
            <a:r>
              <a:rPr lang="en-IN" sz="2000" dirty="0">
                <a:latin typeface="Arial" panose="020B0604020202020204" pitchFamily="34" charset="0"/>
                <a:cs typeface="Arial" panose="020B0604020202020204" pitchFamily="34" charset="0"/>
              </a:rPr>
              <a:t>● </a:t>
            </a:r>
            <a:r>
              <a:rPr lang="en-IN" sz="2000" dirty="0">
                <a:latin typeface="Tw Cen MT" panose="020B0602020104020603" pitchFamily="34" charset="77"/>
                <a:cs typeface="Arial" panose="020B0604020202020204" pitchFamily="34" charset="0"/>
              </a:rPr>
              <a:t>The proposed system uses time series and deep learning models for predicting the Pm 2.5 levels. This helps us to predict in the future.</a:t>
            </a:r>
          </a:p>
          <a:p>
            <a:r>
              <a:rPr lang="en-IN" sz="2000" dirty="0">
                <a:latin typeface="Tw Cen MT" panose="020B0602020104020603" pitchFamily="34" charset="77"/>
                <a:cs typeface="Arial" panose="020B0604020202020204" pitchFamily="34" charset="0"/>
              </a:rPr>
              <a:t>● This kind of model only uses date as an input feature. This can help us reduce the data that needs to be collected and also fastens the process of model development. </a:t>
            </a:r>
          </a:p>
          <a:p>
            <a:r>
              <a:rPr lang="en-IN" sz="2000" dirty="0">
                <a:latin typeface="Arial" panose="020B0604020202020204" pitchFamily="34" charset="0"/>
                <a:cs typeface="Arial" panose="020B0604020202020204" pitchFamily="34" charset="0"/>
              </a:rPr>
              <a:t>● </a:t>
            </a:r>
            <a:r>
              <a:rPr lang="en-IN" sz="2000" dirty="0">
                <a:cs typeface="Arial" panose="020B0604020202020204" pitchFamily="34" charset="0"/>
              </a:rPr>
              <a:t>For developing this model, we tried different algorithms with different scores. We found out that a Con1D model is giving us the max accuracy compared to all the remaining models. So, we used that for building our final model</a:t>
            </a:r>
            <a:r>
              <a:rPr lang="en-IN" sz="2000" dirty="0">
                <a:latin typeface="Arial" panose="020B0604020202020204" pitchFamily="34" charset="0"/>
                <a:cs typeface="Arial" panose="020B0604020202020204" pitchFamily="34" charset="0"/>
              </a:rPr>
              <a:t> </a:t>
            </a:r>
          </a:p>
        </p:txBody>
      </p:sp>
      <p:pic>
        <p:nvPicPr>
          <p:cNvPr id="12" name="Picture 11">
            <a:extLst>
              <a:ext uri="{FF2B5EF4-FFF2-40B4-BE49-F238E27FC236}">
                <a16:creationId xmlns:a16="http://schemas.microsoft.com/office/drawing/2014/main" id="{1FCCA99C-79C1-4D1C-A207-49D032014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9893" y="1558343"/>
            <a:ext cx="4863921" cy="2740965"/>
          </a:xfrm>
          <a:prstGeom prst="rect">
            <a:avLst/>
          </a:prstGeom>
        </p:spPr>
      </p:pic>
    </p:spTree>
    <p:extLst>
      <p:ext uri="{BB962C8B-B14F-4D97-AF65-F5344CB8AC3E}">
        <p14:creationId xmlns:p14="http://schemas.microsoft.com/office/powerpoint/2010/main" val="1316731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438EB0-0EB0-504A-8ED4-E593290D30BB}"/>
              </a:ext>
            </a:extLst>
          </p:cNvPr>
          <p:cNvSpPr>
            <a:spLocks noGrp="1"/>
          </p:cNvSpPr>
          <p:nvPr>
            <p:ph type="title"/>
          </p:nvPr>
        </p:nvSpPr>
        <p:spPr>
          <a:xfrm>
            <a:off x="1234440" y="549938"/>
            <a:ext cx="10293031" cy="1478570"/>
          </a:xfrm>
        </p:spPr>
        <p:txBody>
          <a:bodyPr>
            <a:normAutofit/>
          </a:bodyPr>
          <a:lstStyle/>
          <a:p>
            <a:r>
              <a:rPr lang="en-IN" sz="4000" u="sng" dirty="0">
                <a:latin typeface="Arial" panose="020B0604020202020204" pitchFamily="34" charset="0"/>
                <a:cs typeface="Arial" panose="020B0604020202020204" pitchFamily="34" charset="0"/>
              </a:rPr>
              <a:t>Advantages of proposed system: -</a:t>
            </a:r>
            <a:r>
              <a:rPr lang="en-IN" sz="4000" dirty="0">
                <a:latin typeface="Arial" panose="020B0604020202020204" pitchFamily="34" charset="0"/>
                <a:cs typeface="Arial" panose="020B0604020202020204" pitchFamily="34" charset="0"/>
              </a:rPr>
              <a:t> </a:t>
            </a:r>
            <a:endParaRPr lang="en-US" sz="4000" dirty="0"/>
          </a:p>
        </p:txBody>
      </p:sp>
      <p:sp>
        <p:nvSpPr>
          <p:cNvPr id="6" name="Content Placeholder 5">
            <a:extLst>
              <a:ext uri="{FF2B5EF4-FFF2-40B4-BE49-F238E27FC236}">
                <a16:creationId xmlns:a16="http://schemas.microsoft.com/office/drawing/2014/main" id="{9D322672-4B25-B543-8776-80113E4B6BFE}"/>
              </a:ext>
            </a:extLst>
          </p:cNvPr>
          <p:cNvSpPr>
            <a:spLocks noGrp="1"/>
          </p:cNvSpPr>
          <p:nvPr>
            <p:ph idx="1"/>
          </p:nvPr>
        </p:nvSpPr>
        <p:spPr>
          <a:xfrm>
            <a:off x="1141412" y="2249486"/>
            <a:ext cx="9905999" cy="4139883"/>
          </a:xfrm>
        </p:spPr>
        <p:txBody>
          <a:bodyPr>
            <a:normAutofit/>
          </a:bodyPr>
          <a:lstStyle/>
          <a:p>
            <a:r>
              <a:rPr lang="en-IN" dirty="0"/>
              <a:t>The system that we proposed in this project will help us to predict in the future which is the main advantage of the system and also by this, we can take some relative steps to reduce the PM2.5 level and warn the areas that are affected by this.</a:t>
            </a:r>
          </a:p>
          <a:p>
            <a:r>
              <a:rPr lang="en-IN" dirty="0"/>
              <a:t>The model can also retrain on the predicted data and thus repeat process continuously and thus maintaining the model to be up to date. ( The continuous retraining can be done by storing the values in a database and thus retraining them)</a:t>
            </a:r>
            <a:br>
              <a:rPr lang="en-IN" dirty="0"/>
            </a:br>
            <a:endParaRPr lang="en-US" dirty="0"/>
          </a:p>
        </p:txBody>
      </p:sp>
    </p:spTree>
    <p:extLst>
      <p:ext uri="{BB962C8B-B14F-4D97-AF65-F5344CB8AC3E}">
        <p14:creationId xmlns:p14="http://schemas.microsoft.com/office/powerpoint/2010/main" val="3621482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7C21F9-4AE7-4952-8C5F-0020BFA36EDB}"/>
              </a:ext>
            </a:extLst>
          </p:cNvPr>
          <p:cNvSpPr>
            <a:spLocks noGrp="1"/>
          </p:cNvSpPr>
          <p:nvPr>
            <p:ph type="title"/>
          </p:nvPr>
        </p:nvSpPr>
        <p:spPr/>
        <p:txBody>
          <a:bodyPr/>
          <a:lstStyle/>
          <a:p>
            <a:r>
              <a:rPr lang="en-IN" u="sng" dirty="0"/>
              <a:t>Modules of proposed system: -</a:t>
            </a:r>
            <a:r>
              <a:rPr lang="en-IN" dirty="0"/>
              <a:t> </a:t>
            </a:r>
          </a:p>
        </p:txBody>
      </p:sp>
      <p:sp>
        <p:nvSpPr>
          <p:cNvPr id="6" name="Content Placeholder 5">
            <a:extLst>
              <a:ext uri="{FF2B5EF4-FFF2-40B4-BE49-F238E27FC236}">
                <a16:creationId xmlns:a16="http://schemas.microsoft.com/office/drawing/2014/main" id="{FD376906-3BF3-4AD2-B418-FE1BBF2843AF}"/>
              </a:ext>
            </a:extLst>
          </p:cNvPr>
          <p:cNvSpPr>
            <a:spLocks noGrp="1"/>
          </p:cNvSpPr>
          <p:nvPr>
            <p:ph idx="1"/>
          </p:nvPr>
        </p:nvSpPr>
        <p:spPr/>
        <p:txBody>
          <a:bodyPr/>
          <a:lstStyle/>
          <a:p>
            <a:r>
              <a:rPr lang="en-IN" dirty="0"/>
              <a:t>Forecasts the PM2.5 level into the future.</a:t>
            </a:r>
          </a:p>
          <a:p>
            <a:r>
              <a:rPr lang="en-IN" dirty="0"/>
              <a:t>Only uses Date as the input feature in our model development and for predicting the PM2.5 level</a:t>
            </a:r>
          </a:p>
          <a:p>
            <a:r>
              <a:rPr lang="en-IN" dirty="0"/>
              <a:t>The user gives how many days he/ she want the model to predict into the future.</a:t>
            </a:r>
          </a:p>
          <a:p>
            <a:pPr marL="0" indent="0">
              <a:buNone/>
            </a:pPr>
            <a:endParaRPr lang="en-IN" dirty="0"/>
          </a:p>
        </p:txBody>
      </p:sp>
    </p:spTree>
    <p:extLst>
      <p:ext uri="{BB962C8B-B14F-4D97-AF65-F5344CB8AC3E}">
        <p14:creationId xmlns:p14="http://schemas.microsoft.com/office/powerpoint/2010/main" val="2135199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333</TotalTime>
  <Words>1594</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Tw Cen MT</vt:lpstr>
      <vt:lpstr>Circuit</vt:lpstr>
      <vt:lpstr>Air Quality Indexing</vt:lpstr>
      <vt:lpstr>Introduction</vt:lpstr>
      <vt:lpstr>Abstract</vt:lpstr>
      <vt:lpstr>Existing system</vt:lpstr>
      <vt:lpstr>Disadvantages of existing system: -</vt:lpstr>
      <vt:lpstr>Modules of existing system: -</vt:lpstr>
      <vt:lpstr>Proposed system: -</vt:lpstr>
      <vt:lpstr>Advantages of proposed system: - </vt:lpstr>
      <vt:lpstr>Modules of proposed system: - </vt:lpstr>
      <vt:lpstr>PowerPoint Presentation</vt:lpstr>
      <vt:lpstr>Literature survey: -</vt:lpstr>
      <vt:lpstr>Architecture: -</vt:lpstr>
      <vt:lpstr>Objectives / Expected output: -</vt:lpstr>
      <vt:lpstr>References: -</vt:lpstr>
      <vt:lpstr>PowerPoint Presentation</vt:lpstr>
      <vt:lpstr>Thank you   - 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Indexing</dc:title>
  <dc:creator>Gowtham Babu</dc:creator>
  <cp:lastModifiedBy>Gowtham Babu</cp:lastModifiedBy>
  <cp:revision>37</cp:revision>
  <dcterms:created xsi:type="dcterms:W3CDTF">2021-06-17T10:41:42Z</dcterms:created>
  <dcterms:modified xsi:type="dcterms:W3CDTF">2021-07-03T10:49:24Z</dcterms:modified>
</cp:coreProperties>
</file>