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sldIdLst>
    <p:sldId id="256" r:id="rId5"/>
    <p:sldId id="257" r:id="rId6"/>
    <p:sldId id="258" r:id="rId7"/>
    <p:sldId id="266" r:id="rId8"/>
    <p:sldId id="267" r:id="rId9"/>
    <p:sldId id="263" r:id="rId10"/>
    <p:sldId id="260" r:id="rId11"/>
    <p:sldId id="261" r:id="rId12"/>
    <p:sldId id="262" r:id="rId13"/>
    <p:sldId id="270" r:id="rId14"/>
    <p:sldId id="265"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0AD284-2412-4262-BC80-65F441B47702}">
          <p14:sldIdLst>
            <p14:sldId id="256"/>
            <p14:sldId id="257"/>
            <p14:sldId id="258"/>
            <p14:sldId id="266"/>
            <p14:sldId id="267"/>
            <p14:sldId id="263"/>
            <p14:sldId id="260"/>
            <p14:sldId id="261"/>
            <p14:sldId id="262"/>
            <p14:sldId id="270"/>
            <p14:sldId id="26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646C79"/>
    <a:srgbClr val="9297A0"/>
    <a:srgbClr val="A6ABB2"/>
    <a:srgbClr val="B9B9B9"/>
    <a:srgbClr val="2C5985"/>
    <a:srgbClr val="89B8AF"/>
    <a:srgbClr val="FE8F21"/>
    <a:srgbClr val="940000"/>
    <a:srgbClr val="D0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2C2A5-1111-4BF9-9F86-FA6CA2CF14D3}" v="131" dt="2023-10-18T08:25:29.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04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8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61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68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08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07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07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531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91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158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8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17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51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650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53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34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33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904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49A8EFD-F4A3-9C8F-627A-37CC677CB602}"/>
              </a:ext>
            </a:extLst>
          </p:cNvPr>
          <p:cNvSpPr txBox="1"/>
          <p:nvPr/>
        </p:nvSpPr>
        <p:spPr>
          <a:xfrm>
            <a:off x="2405270" y="940905"/>
            <a:ext cx="7381461" cy="830997"/>
          </a:xfrm>
          <a:prstGeom prst="rect">
            <a:avLst/>
          </a:prstGeom>
          <a:noFill/>
        </p:spPr>
        <p:txBody>
          <a:bodyPr wrap="square" rtlCol="0">
            <a:spAutoFit/>
          </a:bodyPr>
          <a:lstStyle/>
          <a:p>
            <a:pPr algn="ctr"/>
            <a:r>
              <a:rPr lang="en-US" sz="4800" b="1" dirty="0" err="1">
                <a:ln w="6600">
                  <a:solidFill>
                    <a:schemeClr val="accent2"/>
                  </a:solidFill>
                  <a:prstDash val="solid"/>
                </a:ln>
                <a:solidFill>
                  <a:srgbClr val="FFFFFF"/>
                </a:solidFill>
                <a:effectLst>
                  <a:outerShdw dist="38100" dir="2700000" algn="tl" rotWithShape="0">
                    <a:schemeClr val="accent2"/>
                  </a:outerShdw>
                </a:effectLst>
              </a:rPr>
              <a:t>Olist</a:t>
            </a:r>
            <a:r>
              <a:rPr lang="en-US" sz="4800" b="1" dirty="0">
                <a:ln w="6600">
                  <a:solidFill>
                    <a:schemeClr val="accent2"/>
                  </a:solidFill>
                  <a:prstDash val="solid"/>
                </a:ln>
                <a:solidFill>
                  <a:srgbClr val="FFFFFF"/>
                </a:solidFill>
                <a:effectLst>
                  <a:outerShdw dist="38100" dir="2700000" algn="tl" rotWithShape="0">
                    <a:schemeClr val="accent2"/>
                  </a:outerShdw>
                </a:effectLst>
              </a:rPr>
              <a:t> E-Commerce Analysis</a:t>
            </a:r>
            <a:endParaRPr lang="en-IN" sz="48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11" name="Group 10">
            <a:extLst>
              <a:ext uri="{FF2B5EF4-FFF2-40B4-BE49-F238E27FC236}">
                <a16:creationId xmlns:a16="http://schemas.microsoft.com/office/drawing/2014/main" id="{51E68B2E-F350-5D73-9DB5-823C1E92F817}"/>
              </a:ext>
            </a:extLst>
          </p:cNvPr>
          <p:cNvGrpSpPr/>
          <p:nvPr/>
        </p:nvGrpSpPr>
        <p:grpSpPr>
          <a:xfrm>
            <a:off x="2405269" y="3561525"/>
            <a:ext cx="9607825" cy="416673"/>
            <a:chOff x="1563757" y="3601281"/>
            <a:chExt cx="9607825" cy="416673"/>
          </a:xfrm>
        </p:grpSpPr>
        <p:sp>
          <p:nvSpPr>
            <p:cNvPr id="9" name="TextBox 8">
              <a:extLst>
                <a:ext uri="{FF2B5EF4-FFF2-40B4-BE49-F238E27FC236}">
                  <a16:creationId xmlns:a16="http://schemas.microsoft.com/office/drawing/2014/main" id="{62F731BE-266A-3ECD-780F-ECB1B7251AC8}"/>
                </a:ext>
              </a:extLst>
            </p:cNvPr>
            <p:cNvSpPr txBox="1"/>
            <p:nvPr/>
          </p:nvSpPr>
          <p:spPr>
            <a:xfrm>
              <a:off x="3154017" y="3601281"/>
              <a:ext cx="8017565" cy="400110"/>
            </a:xfrm>
            <a:prstGeom prst="rect">
              <a:avLst/>
            </a:prstGeom>
            <a:noFill/>
          </p:spPr>
          <p:txBody>
            <a:bodyPr wrap="square" rtlCol="0">
              <a:spAutoFit/>
            </a:bodyPr>
            <a:lstStyle/>
            <a:p>
              <a:pPr algn="ctr"/>
              <a:endParaRPr lang="en-IN"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7FA0C84-E241-CAD3-B393-A5699F9174AA}"/>
                </a:ext>
              </a:extLst>
            </p:cNvPr>
            <p:cNvSpPr txBox="1"/>
            <p:nvPr/>
          </p:nvSpPr>
          <p:spPr>
            <a:xfrm>
              <a:off x="1563757" y="3617844"/>
              <a:ext cx="7381461"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Presented By : </a:t>
              </a:r>
              <a:r>
                <a:rPr lang="en-US" sz="2000" dirty="0" err="1">
                  <a:latin typeface="Calibri" panose="020F0502020204030204" pitchFamily="34" charset="0"/>
                  <a:cs typeface="Calibri" panose="020F0502020204030204" pitchFamily="34" charset="0"/>
                </a:rPr>
                <a:t>Cheboina</a:t>
              </a:r>
              <a:r>
                <a:rPr lang="en-US" sz="2000" dirty="0">
                  <a:latin typeface="Calibri" panose="020F0502020204030204" pitchFamily="34" charset="0"/>
                  <a:cs typeface="Calibri" panose="020F0502020204030204" pitchFamily="34" charset="0"/>
                </a:rPr>
                <a:t> Gowtham Chand</a:t>
              </a:r>
            </a:p>
          </p:txBody>
        </p:sp>
      </p:grpSp>
      <p:sp>
        <p:nvSpPr>
          <p:cNvPr id="12" name="Minus Sign 11">
            <a:extLst>
              <a:ext uri="{FF2B5EF4-FFF2-40B4-BE49-F238E27FC236}">
                <a16:creationId xmlns:a16="http://schemas.microsoft.com/office/drawing/2014/main" id="{B5FB6EB2-D253-154C-00BA-AD40F5AFF0CA}"/>
              </a:ext>
            </a:extLst>
          </p:cNvPr>
          <p:cNvSpPr/>
          <p:nvPr/>
        </p:nvSpPr>
        <p:spPr>
          <a:xfrm>
            <a:off x="-33130" y="3684106"/>
            <a:ext cx="2557670" cy="158261"/>
          </a:xfrm>
          <a:prstGeom prst="mathMinus">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Minus Sign 13">
            <a:extLst>
              <a:ext uri="{FF2B5EF4-FFF2-40B4-BE49-F238E27FC236}">
                <a16:creationId xmlns:a16="http://schemas.microsoft.com/office/drawing/2014/main" id="{87D90200-6B73-7883-5971-773399AC8C3B}"/>
              </a:ext>
            </a:extLst>
          </p:cNvPr>
          <p:cNvSpPr/>
          <p:nvPr/>
        </p:nvSpPr>
        <p:spPr>
          <a:xfrm>
            <a:off x="9594584" y="3664228"/>
            <a:ext cx="2557670" cy="158261"/>
          </a:xfrm>
          <a:prstGeom prst="mathMinus">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F25044FB-2F53-2D33-B910-3429B044A764}"/>
              </a:ext>
            </a:extLst>
          </p:cNvPr>
          <p:cNvSpPr txBox="1"/>
          <p:nvPr/>
        </p:nvSpPr>
        <p:spPr>
          <a:xfrm>
            <a:off x="4731026" y="4335671"/>
            <a:ext cx="2093844" cy="400110"/>
          </a:xfrm>
          <a:prstGeom prst="rect">
            <a:avLst/>
          </a:prstGeom>
          <a:noFill/>
        </p:spPr>
        <p:txBody>
          <a:bodyPr wrap="square" rtlCol="0">
            <a:spAutoFit/>
          </a:bodyPr>
          <a:lstStyle/>
          <a:p>
            <a:pPr algn="ctr"/>
            <a:r>
              <a:rPr lang="en-US" sz="2000" b="1" dirty="0">
                <a:solidFill>
                  <a:schemeClr val="accent2">
                    <a:lumMod val="75000"/>
                  </a:schemeClr>
                </a:solidFill>
                <a:latin typeface="Calibri" panose="020F0502020204030204" pitchFamily="34" charset="0"/>
                <a:cs typeface="Calibri" panose="020F0502020204030204" pitchFamily="34" charset="0"/>
              </a:rPr>
              <a:t>DATA ANALYSIS </a:t>
            </a:r>
            <a:endParaRPr lang="en-IN" sz="20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05E2-474F-A1BF-EED0-7C52D8777AA7}"/>
              </a:ext>
            </a:extLst>
          </p:cNvPr>
          <p:cNvSpPr>
            <a:spLocks noGrp="1"/>
          </p:cNvSpPr>
          <p:nvPr>
            <p:ph type="title"/>
          </p:nvPr>
        </p:nvSpPr>
        <p:spPr>
          <a:xfrm>
            <a:off x="1721840" y="677100"/>
            <a:ext cx="8610600" cy="577866"/>
          </a:xfrm>
        </p:spPr>
        <p:txBody>
          <a:bodyPr>
            <a:normAutofit fontScale="90000"/>
          </a:bodyPr>
          <a:lstStyle/>
          <a:p>
            <a:pPr algn="ctr"/>
            <a:r>
              <a:rPr lang="en-US" sz="4000" b="1" dirty="0">
                <a:solidFill>
                  <a:srgbClr val="FE8F21"/>
                </a:solidFill>
              </a:rPr>
              <a:t>Dashboard</a:t>
            </a:r>
            <a:endParaRPr lang="en-US" dirty="0"/>
          </a:p>
        </p:txBody>
      </p:sp>
      <p:pic>
        <p:nvPicPr>
          <p:cNvPr id="6" name="Content Placeholder 5">
            <a:extLst>
              <a:ext uri="{FF2B5EF4-FFF2-40B4-BE49-F238E27FC236}">
                <a16:creationId xmlns:a16="http://schemas.microsoft.com/office/drawing/2014/main" id="{2A90BF71-8677-3252-534D-FFC9939E1C57}"/>
              </a:ext>
            </a:extLst>
          </p:cNvPr>
          <p:cNvPicPr>
            <a:picLocks noGrp="1" noChangeAspect="1"/>
          </p:cNvPicPr>
          <p:nvPr>
            <p:ph idx="1"/>
          </p:nvPr>
        </p:nvPicPr>
        <p:blipFill>
          <a:blip r:embed="rId2"/>
          <a:stretch>
            <a:fillRect/>
          </a:stretch>
        </p:blipFill>
        <p:spPr>
          <a:xfrm>
            <a:off x="1293457" y="1404425"/>
            <a:ext cx="9605086" cy="5389218"/>
          </a:xfrm>
        </p:spPr>
      </p:pic>
    </p:spTree>
    <p:extLst>
      <p:ext uri="{BB962C8B-B14F-4D97-AF65-F5344CB8AC3E}">
        <p14:creationId xmlns:p14="http://schemas.microsoft.com/office/powerpoint/2010/main" val="74559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BCB36-3D92-EE7C-FAE0-296D940FDB36}"/>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Recommendation</a:t>
            </a:r>
            <a:endParaRPr lang="en-IN" sz="3600" b="1" dirty="0">
              <a:solidFill>
                <a:srgbClr val="FE8F21"/>
              </a:solidFill>
            </a:endParaRPr>
          </a:p>
        </p:txBody>
      </p:sp>
      <p:sp>
        <p:nvSpPr>
          <p:cNvPr id="5" name="Minus Sign 4">
            <a:extLst>
              <a:ext uri="{FF2B5EF4-FFF2-40B4-BE49-F238E27FC236}">
                <a16:creationId xmlns:a16="http://schemas.microsoft.com/office/drawing/2014/main" id="{D1AD7A63-8DA6-0BC4-10C2-9F7D1A442641}"/>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2F326A1-D165-6299-E219-A20967DFB100}"/>
              </a:ext>
            </a:extLst>
          </p:cNvPr>
          <p:cNvSpPr txBox="1"/>
          <p:nvPr/>
        </p:nvSpPr>
        <p:spPr>
          <a:xfrm>
            <a:off x="541577" y="1322166"/>
            <a:ext cx="10084904" cy="461665"/>
          </a:xfrm>
          <a:prstGeom prst="rect">
            <a:avLst/>
          </a:prstGeom>
          <a:noFill/>
        </p:spPr>
        <p:txBody>
          <a:bodyPr wrap="square" rtlCol="0">
            <a:spAutoFit/>
          </a:bodyPr>
          <a:lstStyle/>
          <a:p>
            <a:r>
              <a:rPr lang="en-US" sz="2400" dirty="0"/>
              <a:t>Based on our findings, we recommend the following strategies :-    </a:t>
            </a:r>
          </a:p>
        </p:txBody>
      </p:sp>
      <p:sp>
        <p:nvSpPr>
          <p:cNvPr id="8" name="TextBox 7">
            <a:extLst>
              <a:ext uri="{FF2B5EF4-FFF2-40B4-BE49-F238E27FC236}">
                <a16:creationId xmlns:a16="http://schemas.microsoft.com/office/drawing/2014/main" id="{290A84F4-BFAE-D3E9-D2E8-595405B08E0F}"/>
              </a:ext>
            </a:extLst>
          </p:cNvPr>
          <p:cNvSpPr txBox="1"/>
          <p:nvPr/>
        </p:nvSpPr>
        <p:spPr>
          <a:xfrm>
            <a:off x="541577" y="1912474"/>
            <a:ext cx="11108845" cy="4708981"/>
          </a:xfrm>
          <a:prstGeom prst="rect">
            <a:avLst/>
          </a:prstGeom>
          <a:noFill/>
        </p:spPr>
        <p:txBody>
          <a:bodyPr wrap="square" rtlCol="0">
            <a:spAutoFit/>
          </a:bodyPr>
          <a:lstStyle/>
          <a:p>
            <a:pPr marL="457200" indent="-457200" algn="l">
              <a:buFont typeface="+mj-lt"/>
              <a:buAutoNum type="arabicPeriod"/>
            </a:pPr>
            <a:r>
              <a:rPr lang="en-US" sz="2000" b="0" i="0" dirty="0">
                <a:effectLst/>
                <a:latin typeface="Söhne"/>
              </a:rPr>
              <a:t>Allocate more resources to credit card payment processing, as it constitutes the highest share of total orders at 10,884,000 (10,884k).</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Focus on increasing voucher payment adoption due to its significant presence in total orders at 417,000 (417k).</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Optimize marketing strategies for weekday sales, particularly in 2018, which generated 6,746,000 (6,746k) in revenue.</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Strengthen the customer base in São Paulo, as it represents the largest revenue contribution among the top 10 cities at 16,000.</a:t>
            </a:r>
          </a:p>
          <a:p>
            <a:pPr marL="457200" indent="-457200" algn="l">
              <a:buFont typeface="+mj-lt"/>
              <a:buAutoNum type="arabicPeriod"/>
            </a:pPr>
            <a:endParaRPr lang="en-US" sz="2000" dirty="0">
              <a:latin typeface="Söhne"/>
            </a:endParaRPr>
          </a:p>
          <a:p>
            <a:pPr marL="457200" indent="-457200">
              <a:buFont typeface="+mj-lt"/>
              <a:buAutoNum type="arabicPeriod"/>
            </a:pPr>
            <a:r>
              <a:rPr lang="en-US" sz="2000" dirty="0"/>
              <a:t>To meet customer demands, they must stock a vast array of products in their warehouses, which adds to their operational costs.</a:t>
            </a:r>
          </a:p>
          <a:p>
            <a:pPr marL="342900" indent="-342900" algn="l">
              <a:buFont typeface="+mj-lt"/>
              <a:buAutoNum type="arabicPeriod"/>
            </a:pPr>
            <a:endParaRPr lang="en-US" sz="2000" b="0" i="0" dirty="0">
              <a:effectLst/>
              <a:latin typeface="Söhne"/>
            </a:endParaRPr>
          </a:p>
        </p:txBody>
      </p:sp>
    </p:spTree>
    <p:extLst>
      <p:ext uri="{BB962C8B-B14F-4D97-AF65-F5344CB8AC3E}">
        <p14:creationId xmlns:p14="http://schemas.microsoft.com/office/powerpoint/2010/main" val="41658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D9AC5-C2A5-E59C-1A60-31A93DF24BFA}"/>
              </a:ext>
            </a:extLst>
          </p:cNvPr>
          <p:cNvSpPr txBox="1"/>
          <p:nvPr/>
        </p:nvSpPr>
        <p:spPr>
          <a:xfrm>
            <a:off x="1550504" y="2205380"/>
            <a:ext cx="9090992" cy="3276282"/>
          </a:xfrm>
          <a:prstGeom prst="rect">
            <a:avLst/>
          </a:prstGeom>
          <a:noFill/>
        </p:spPr>
        <p:txBody>
          <a:bodyPr wrap="square" rtlCol="0">
            <a:spAutoFit/>
          </a:bodyPr>
          <a:lstStyle/>
          <a:p>
            <a:pPr>
              <a:lnSpc>
                <a:spcPct val="150000"/>
              </a:lnSpc>
            </a:pPr>
            <a:r>
              <a:rPr lang="en-US" sz="2000" b="0" i="0" dirty="0">
                <a:effectLst/>
              </a:rPr>
              <a:t>In conclusion, the </a:t>
            </a:r>
            <a:r>
              <a:rPr lang="en-US" sz="2000" b="0" i="0" dirty="0" err="1">
                <a:effectLst/>
              </a:rPr>
              <a:t>Olist</a:t>
            </a:r>
            <a:r>
              <a:rPr lang="en-US" sz="2000" b="0" i="0" dirty="0">
                <a:effectLst/>
              </a:rPr>
              <a:t> dataset provides essential business insights. It highlights a predominant use of credit cards for payments, suggesting a need for diversification. The data showcases consistent growth in weekday sales, indicating the potential for increased revenue during the workweek. Sao Paulo emerges as a critical market, commanding a substantial customer base. To maximize opportunities, strategies should focus on expanding payment methods and tailoring marketing efforts in key cities while capitalizing on the weekday sales trend.</a:t>
            </a:r>
            <a:endParaRPr lang="en-IN" sz="2000" dirty="0"/>
          </a:p>
        </p:txBody>
      </p:sp>
      <p:sp>
        <p:nvSpPr>
          <p:cNvPr id="5" name="TextBox 4">
            <a:extLst>
              <a:ext uri="{FF2B5EF4-FFF2-40B4-BE49-F238E27FC236}">
                <a16:creationId xmlns:a16="http://schemas.microsoft.com/office/drawing/2014/main" id="{0650AA1B-35A9-F9E7-BF8D-C1B416AD30E7}"/>
              </a:ext>
            </a:extLst>
          </p:cNvPr>
          <p:cNvSpPr txBox="1"/>
          <p:nvPr/>
        </p:nvSpPr>
        <p:spPr>
          <a:xfrm>
            <a:off x="4346714" y="339849"/>
            <a:ext cx="6997148" cy="646331"/>
          </a:xfrm>
          <a:prstGeom prst="rect">
            <a:avLst/>
          </a:prstGeom>
          <a:noFill/>
        </p:spPr>
        <p:txBody>
          <a:bodyPr wrap="square" rtlCol="0">
            <a:spAutoFit/>
          </a:bodyPr>
          <a:lstStyle/>
          <a:p>
            <a:pPr algn="ctr"/>
            <a:r>
              <a:rPr lang="en-US" sz="3600" b="1" dirty="0">
                <a:solidFill>
                  <a:srgbClr val="FE8F21"/>
                </a:solidFill>
              </a:rPr>
              <a:t>Conclusion</a:t>
            </a:r>
            <a:endParaRPr lang="en-IN" sz="3600" b="1" dirty="0">
              <a:solidFill>
                <a:srgbClr val="FE8F21"/>
              </a:solidFill>
            </a:endParaRPr>
          </a:p>
        </p:txBody>
      </p:sp>
      <p:sp>
        <p:nvSpPr>
          <p:cNvPr id="6" name="Minus Sign 5">
            <a:extLst>
              <a:ext uri="{FF2B5EF4-FFF2-40B4-BE49-F238E27FC236}">
                <a16:creationId xmlns:a16="http://schemas.microsoft.com/office/drawing/2014/main" id="{35928773-AD48-C84B-116A-3BE70B39D5E3}"/>
              </a:ext>
            </a:extLst>
          </p:cNvPr>
          <p:cNvSpPr/>
          <p:nvPr/>
        </p:nvSpPr>
        <p:spPr>
          <a:xfrm>
            <a:off x="1800518" y="1012684"/>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87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3971-E6E3-8637-87F6-187AF8A261E0}"/>
              </a:ext>
            </a:extLst>
          </p:cNvPr>
          <p:cNvSpPr>
            <a:spLocks noGrp="1"/>
          </p:cNvSpPr>
          <p:nvPr>
            <p:ph type="title"/>
          </p:nvPr>
        </p:nvSpPr>
        <p:spPr>
          <a:xfrm>
            <a:off x="945159" y="2304875"/>
            <a:ext cx="10301681" cy="2248249"/>
          </a:xfrm>
        </p:spPr>
        <p:txBody>
          <a:bodyPr>
            <a:normAutofit/>
          </a:bodyPr>
          <a:lstStyle/>
          <a:p>
            <a:pPr algn="ctr"/>
            <a:r>
              <a:rPr lang="en-IN" sz="8800" b="1" dirty="0">
                <a:solidFill>
                  <a:srgbClr val="374151"/>
                </a:solidFill>
                <a:latin typeface="Bookman Old Style" panose="02050604050505020204" pitchFamily="18" charset="0"/>
              </a:rPr>
              <a:t>THANK You </a:t>
            </a:r>
          </a:p>
        </p:txBody>
      </p:sp>
    </p:spTree>
    <p:extLst>
      <p:ext uri="{BB962C8B-B14F-4D97-AF65-F5344CB8AC3E}">
        <p14:creationId xmlns:p14="http://schemas.microsoft.com/office/powerpoint/2010/main" val="105987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4DDB9A8E-6DA6-0B6A-BE51-FC8A7AA9F5B7}"/>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9711C24-7015-7E1B-864A-C7056EE4D6A6}"/>
              </a:ext>
            </a:extLst>
          </p:cNvPr>
          <p:cNvSpPr txBox="1"/>
          <p:nvPr/>
        </p:nvSpPr>
        <p:spPr>
          <a:xfrm>
            <a:off x="5658678" y="278296"/>
            <a:ext cx="3631095" cy="707886"/>
          </a:xfrm>
          <a:prstGeom prst="rect">
            <a:avLst/>
          </a:prstGeom>
          <a:noFill/>
        </p:spPr>
        <p:txBody>
          <a:bodyPr wrap="square" rtlCol="0">
            <a:spAutoFit/>
          </a:bodyPr>
          <a:lstStyle/>
          <a:p>
            <a:pPr algn="ctr"/>
            <a:r>
              <a:rPr lang="en-US" sz="4000" b="1" dirty="0">
                <a:solidFill>
                  <a:srgbClr val="FE8F21"/>
                </a:solidFill>
                <a:latin typeface="Calibri" panose="020F0502020204030204" pitchFamily="34" charset="0"/>
                <a:cs typeface="Calibri" panose="020F0502020204030204" pitchFamily="34" charset="0"/>
              </a:rPr>
              <a:t>Agenda</a:t>
            </a:r>
            <a:endParaRPr lang="en-IN" sz="4000" b="1" dirty="0">
              <a:solidFill>
                <a:srgbClr val="FE8F21"/>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EEFD6779-35A9-B95A-764A-CB9AE4C2CCDE}"/>
              </a:ext>
            </a:extLst>
          </p:cNvPr>
          <p:cNvGrpSpPr/>
          <p:nvPr/>
        </p:nvGrpSpPr>
        <p:grpSpPr>
          <a:xfrm>
            <a:off x="1800518" y="1430877"/>
            <a:ext cx="9356035" cy="5546134"/>
            <a:chOff x="1669773" y="1271486"/>
            <a:chExt cx="9356035" cy="5092229"/>
          </a:xfrm>
        </p:grpSpPr>
        <p:sp>
          <p:nvSpPr>
            <p:cNvPr id="13" name="TextBox 12">
              <a:extLst>
                <a:ext uri="{FF2B5EF4-FFF2-40B4-BE49-F238E27FC236}">
                  <a16:creationId xmlns:a16="http://schemas.microsoft.com/office/drawing/2014/main" id="{DD592335-6B60-E08D-1B2E-EE0555B23D8F}"/>
                </a:ext>
              </a:extLst>
            </p:cNvPr>
            <p:cNvSpPr txBox="1"/>
            <p:nvPr/>
          </p:nvSpPr>
          <p:spPr>
            <a:xfrm>
              <a:off x="1669773" y="1271486"/>
              <a:ext cx="9356035" cy="5092229"/>
            </a:xfrm>
            <a:prstGeom prst="rect">
              <a:avLst/>
            </a:prstGeom>
            <a:noFill/>
          </p:spPr>
          <p:txBody>
            <a:bodyPr wrap="square" rtlCol="0">
              <a:spAutoFit/>
            </a:bodyPr>
            <a:lstStyle/>
            <a:p>
              <a:pPr marL="457200" indent="-457200">
                <a:lnSpc>
                  <a:spcPct val="200000"/>
                </a:lnSpc>
                <a:buFont typeface="+mj-lt"/>
                <a:buAutoNum type="arabicPeriod"/>
              </a:pPr>
              <a:r>
                <a:rPr lang="en-US" sz="2000" b="1" dirty="0">
                  <a:solidFill>
                    <a:schemeClr val="tx1">
                      <a:lumMod val="75000"/>
                      <a:lumOff val="25000"/>
                    </a:schemeClr>
                  </a:solidFill>
                </a:rPr>
                <a:t>Objectives</a:t>
              </a:r>
            </a:p>
            <a:p>
              <a:pPr marL="457200" indent="-457200">
                <a:lnSpc>
                  <a:spcPct val="200000"/>
                </a:lnSpc>
                <a:buFont typeface="+mj-lt"/>
                <a:buAutoNum type="arabicPeriod"/>
              </a:pPr>
              <a:r>
                <a:rPr lang="en-US" sz="2000" b="1" dirty="0">
                  <a:solidFill>
                    <a:schemeClr val="tx1">
                      <a:lumMod val="75000"/>
                      <a:lumOff val="25000"/>
                    </a:schemeClr>
                  </a:solidFill>
                </a:rPr>
                <a:t>Appendix</a:t>
              </a:r>
            </a:p>
            <a:p>
              <a:pPr marL="457200" indent="-457200">
                <a:lnSpc>
                  <a:spcPct val="200000"/>
                </a:lnSpc>
                <a:buFont typeface="+mj-lt"/>
                <a:buAutoNum type="arabicPeriod"/>
              </a:pPr>
              <a:endParaRPr lang="en-US" sz="2000" b="1" dirty="0">
                <a:solidFill>
                  <a:schemeClr val="tx1">
                    <a:lumMod val="75000"/>
                    <a:lumOff val="25000"/>
                  </a:schemeClr>
                </a:solidFill>
              </a:endParaRPr>
            </a:p>
            <a:p>
              <a:pPr marL="457200" indent="-457200">
                <a:lnSpc>
                  <a:spcPct val="200000"/>
                </a:lnSpc>
                <a:buFont typeface="+mj-lt"/>
                <a:buAutoNum type="arabicPeriod"/>
              </a:pPr>
              <a:endParaRPr lang="en-US" sz="2000" b="1" dirty="0">
                <a:solidFill>
                  <a:schemeClr val="tx1">
                    <a:lumMod val="75000"/>
                    <a:lumOff val="25000"/>
                  </a:schemeClr>
                </a:solidFill>
              </a:endParaRPr>
            </a:p>
            <a:p>
              <a:pPr marL="457200" indent="-457200">
                <a:lnSpc>
                  <a:spcPct val="200000"/>
                </a:lnSpc>
                <a:buFont typeface="+mj-lt"/>
                <a:buAutoNum type="arabicPeriod"/>
              </a:pPr>
              <a:r>
                <a:rPr lang="en-US" sz="2000" b="1" dirty="0">
                  <a:solidFill>
                    <a:schemeClr val="tx1">
                      <a:lumMod val="75000"/>
                      <a:lumOff val="25000"/>
                    </a:schemeClr>
                  </a:solidFill>
                </a:rPr>
                <a:t>Visualizations </a:t>
              </a:r>
            </a:p>
            <a:p>
              <a:pPr marL="457200" indent="-457200">
                <a:lnSpc>
                  <a:spcPct val="200000"/>
                </a:lnSpc>
                <a:buFont typeface="+mj-lt"/>
                <a:buAutoNum type="arabicPeriod"/>
              </a:pPr>
              <a:r>
                <a:rPr lang="en-US" sz="2000" b="1" dirty="0">
                  <a:solidFill>
                    <a:schemeClr val="tx1">
                      <a:lumMod val="75000"/>
                      <a:lumOff val="25000"/>
                    </a:schemeClr>
                  </a:solidFill>
                </a:rPr>
                <a:t>Dashboard</a:t>
              </a:r>
            </a:p>
            <a:p>
              <a:pPr marL="457200" indent="-457200">
                <a:lnSpc>
                  <a:spcPct val="200000"/>
                </a:lnSpc>
                <a:buFont typeface="+mj-lt"/>
                <a:buAutoNum type="arabicPeriod"/>
              </a:pPr>
              <a:r>
                <a:rPr lang="en-US" sz="2000" b="1" dirty="0">
                  <a:solidFill>
                    <a:schemeClr val="tx1">
                      <a:lumMod val="75000"/>
                      <a:lumOff val="25000"/>
                    </a:schemeClr>
                  </a:solidFill>
                </a:rPr>
                <a:t>Recommendation </a:t>
              </a:r>
            </a:p>
            <a:p>
              <a:pPr marL="457200" indent="-457200">
                <a:lnSpc>
                  <a:spcPct val="200000"/>
                </a:lnSpc>
                <a:buFont typeface="+mj-lt"/>
                <a:buAutoNum type="arabicPeriod"/>
              </a:pPr>
              <a:r>
                <a:rPr lang="en-US" sz="2000" b="1" dirty="0">
                  <a:solidFill>
                    <a:schemeClr val="tx1">
                      <a:lumMod val="75000"/>
                      <a:lumOff val="25000"/>
                    </a:schemeClr>
                  </a:solidFill>
                </a:rPr>
                <a:t>Conclusion</a:t>
              </a:r>
            </a:p>
            <a:p>
              <a:pPr>
                <a:lnSpc>
                  <a:spcPct val="200000"/>
                </a:lnSpc>
              </a:pPr>
              <a:r>
                <a:rPr lang="en-US" sz="2000" b="1" dirty="0">
                  <a:solidFill>
                    <a:schemeClr val="tx1">
                      <a:lumMod val="75000"/>
                      <a:lumOff val="25000"/>
                    </a:schemeClr>
                  </a:solidFill>
                </a:rPr>
                <a:t>                   </a:t>
              </a:r>
            </a:p>
          </p:txBody>
        </p:sp>
        <p:sp>
          <p:nvSpPr>
            <p:cNvPr id="2" name="TextBox 1">
              <a:extLst>
                <a:ext uri="{FF2B5EF4-FFF2-40B4-BE49-F238E27FC236}">
                  <a16:creationId xmlns:a16="http://schemas.microsoft.com/office/drawing/2014/main" id="{94D992C1-1AC3-B6A7-A8DC-B29D617194BF}"/>
                </a:ext>
              </a:extLst>
            </p:cNvPr>
            <p:cNvSpPr txBox="1"/>
            <p:nvPr/>
          </p:nvSpPr>
          <p:spPr>
            <a:xfrm>
              <a:off x="2108872" y="2305860"/>
              <a:ext cx="3419061" cy="160043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000" b="1" dirty="0">
                  <a:solidFill>
                    <a:schemeClr val="tx1">
                      <a:lumMod val="75000"/>
                      <a:lumOff val="25000"/>
                    </a:schemeClr>
                  </a:solidFill>
                </a:rPr>
                <a:t>Data Sources  </a:t>
              </a:r>
            </a:p>
            <a:p>
              <a:pPr marL="285750" indent="-285750">
                <a:lnSpc>
                  <a:spcPct val="200000"/>
                </a:lnSpc>
                <a:buFont typeface="Wingdings" panose="05000000000000000000" pitchFamily="2" charset="2"/>
                <a:buChar char="§"/>
              </a:pPr>
              <a:r>
                <a:rPr lang="en-US" sz="2000" b="1" dirty="0">
                  <a:solidFill>
                    <a:schemeClr val="tx1">
                      <a:lumMod val="75000"/>
                      <a:lumOff val="25000"/>
                    </a:schemeClr>
                  </a:solidFill>
                </a:rPr>
                <a:t>Data Methodology    </a:t>
              </a:r>
            </a:p>
            <a:p>
              <a:endParaRPr lang="en-IN" dirty="0"/>
            </a:p>
          </p:txBody>
        </p:sp>
      </p:gr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47DF1-3369-8CB5-732D-814303AF02D9}"/>
              </a:ext>
            </a:extLst>
          </p:cNvPr>
          <p:cNvSpPr txBox="1"/>
          <p:nvPr/>
        </p:nvSpPr>
        <p:spPr>
          <a:xfrm>
            <a:off x="5155098" y="265044"/>
            <a:ext cx="4598504" cy="707886"/>
          </a:xfrm>
          <a:prstGeom prst="rect">
            <a:avLst/>
          </a:prstGeom>
          <a:noFill/>
        </p:spPr>
        <p:txBody>
          <a:bodyPr wrap="square" rtlCol="0">
            <a:spAutoFit/>
          </a:bodyPr>
          <a:lstStyle/>
          <a:p>
            <a:pPr algn="ctr"/>
            <a:r>
              <a:rPr lang="en-US" sz="4000" b="1" dirty="0">
                <a:solidFill>
                  <a:srgbClr val="FE8F21"/>
                </a:solidFill>
              </a:rPr>
              <a:t>Objectives</a:t>
            </a:r>
            <a:r>
              <a:rPr lang="en-US" sz="2400" dirty="0"/>
              <a:t> </a:t>
            </a:r>
            <a:endParaRPr lang="en-IN" sz="2400" dirty="0"/>
          </a:p>
        </p:txBody>
      </p:sp>
      <p:sp>
        <p:nvSpPr>
          <p:cNvPr id="5" name="Minus Sign 4">
            <a:extLst>
              <a:ext uri="{FF2B5EF4-FFF2-40B4-BE49-F238E27FC236}">
                <a16:creationId xmlns:a16="http://schemas.microsoft.com/office/drawing/2014/main" id="{06689D8C-8DF4-4AE9-5C70-9C32BB2A8F57}"/>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7170F74-5FB1-071A-A0D2-863433A415E4}"/>
              </a:ext>
            </a:extLst>
          </p:cNvPr>
          <p:cNvSpPr txBox="1"/>
          <p:nvPr/>
        </p:nvSpPr>
        <p:spPr>
          <a:xfrm>
            <a:off x="1013791" y="1656522"/>
            <a:ext cx="10701131" cy="2568395"/>
          </a:xfrm>
          <a:prstGeom prst="rect">
            <a:avLst/>
          </a:prstGeom>
          <a:noFill/>
        </p:spPr>
        <p:txBody>
          <a:bodyPr wrap="square" rtlCol="0">
            <a:spAutoFit/>
          </a:bodyPr>
          <a:lstStyle/>
          <a:p>
            <a:r>
              <a:rPr lang="en-US" sz="2400" dirty="0"/>
              <a:t>Our main objectives for this project are as follows :</a:t>
            </a:r>
            <a:endParaRPr lang="en-US" dirty="0"/>
          </a:p>
          <a:p>
            <a:pPr marL="342900" indent="-342900">
              <a:lnSpc>
                <a:spcPct val="200000"/>
              </a:lnSpc>
              <a:buFont typeface="+mj-lt"/>
              <a:buAutoNum type="arabicPeriod"/>
            </a:pPr>
            <a:r>
              <a:rPr lang="en-US" sz="2000" dirty="0"/>
              <a:t> Identify the top products contributing to revenue and the leading product category.</a:t>
            </a:r>
          </a:p>
          <a:p>
            <a:pPr marL="342900" indent="-342900">
              <a:lnSpc>
                <a:spcPct val="200000"/>
              </a:lnSpc>
              <a:buFont typeface="+mj-lt"/>
              <a:buAutoNum type="arabicPeriod"/>
            </a:pPr>
            <a:r>
              <a:rPr lang="en-US" sz="2000" dirty="0"/>
              <a:t> Enhance our understanding of customer purchase behavior through market basket analysis.</a:t>
            </a:r>
          </a:p>
          <a:p>
            <a:pPr marL="342900" indent="-342900">
              <a:lnSpc>
                <a:spcPct val="150000"/>
              </a:lnSpc>
              <a:buFont typeface="+mj-lt"/>
              <a:buAutoNum type="arabicPeriod"/>
            </a:pPr>
            <a:r>
              <a:rPr lang="en-US" sz="2000" dirty="0"/>
              <a:t> Determine which items are most likely to be purchased individually or in combination with other products</a:t>
            </a:r>
            <a:endParaRPr lang="en-US" dirty="0"/>
          </a:p>
        </p:txBody>
      </p:sp>
    </p:spTree>
    <p:extLst>
      <p:ext uri="{BB962C8B-B14F-4D97-AF65-F5344CB8AC3E}">
        <p14:creationId xmlns:p14="http://schemas.microsoft.com/office/powerpoint/2010/main" val="37970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0CD89-6667-E40F-6BC3-A418D8B96195}"/>
              </a:ext>
            </a:extLst>
          </p:cNvPr>
          <p:cNvSpPr txBox="1"/>
          <p:nvPr/>
        </p:nvSpPr>
        <p:spPr>
          <a:xfrm>
            <a:off x="4346714" y="260337"/>
            <a:ext cx="6997148" cy="646331"/>
          </a:xfrm>
          <a:prstGeom prst="rect">
            <a:avLst/>
          </a:prstGeom>
          <a:noFill/>
        </p:spPr>
        <p:txBody>
          <a:bodyPr wrap="square" rtlCol="0">
            <a:spAutoFit/>
          </a:bodyPr>
          <a:lstStyle/>
          <a:p>
            <a:pPr algn="ctr"/>
            <a:r>
              <a:rPr lang="en-US" sz="3600" b="1" dirty="0">
                <a:solidFill>
                  <a:srgbClr val="FE8F21"/>
                </a:solidFill>
              </a:rPr>
              <a:t>Appendix – Data sources</a:t>
            </a:r>
            <a:endParaRPr lang="en-IN" sz="3600" b="1" dirty="0">
              <a:solidFill>
                <a:srgbClr val="FE8F21"/>
              </a:solidFill>
            </a:endParaRPr>
          </a:p>
        </p:txBody>
      </p:sp>
      <p:sp>
        <p:nvSpPr>
          <p:cNvPr id="5" name="Minus Sign 4">
            <a:extLst>
              <a:ext uri="{FF2B5EF4-FFF2-40B4-BE49-F238E27FC236}">
                <a16:creationId xmlns:a16="http://schemas.microsoft.com/office/drawing/2014/main" id="{71A0BE05-525D-7CFF-0042-3ECB6FE3568B}"/>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D099CEF-945D-8313-8175-A2F85D8585C1}"/>
              </a:ext>
            </a:extLst>
          </p:cNvPr>
          <p:cNvSpPr txBox="1"/>
          <p:nvPr/>
        </p:nvSpPr>
        <p:spPr>
          <a:xfrm>
            <a:off x="159027" y="1552999"/>
            <a:ext cx="12138990" cy="5416868"/>
          </a:xfrm>
          <a:prstGeom prst="rect">
            <a:avLst/>
          </a:prstGeom>
          <a:noFill/>
        </p:spPr>
        <p:txBody>
          <a:bodyPr wrap="square" rtlCol="0">
            <a:spAutoFit/>
          </a:bodyPr>
          <a:lstStyle/>
          <a:p>
            <a:r>
              <a:rPr lang="en-US" sz="2000" b="1" dirty="0"/>
              <a:t>Here's an overview of our data dictionary, which includes key information categories:</a:t>
            </a:r>
          </a:p>
          <a:p>
            <a:endParaRPr lang="en-US" sz="2000" b="1" dirty="0"/>
          </a:p>
          <a:p>
            <a:r>
              <a:rPr lang="en-US" dirty="0"/>
              <a:t>1.</a:t>
            </a:r>
            <a:r>
              <a:rPr lang="en-US" b="1" dirty="0"/>
              <a:t>Order Details: </a:t>
            </a:r>
            <a:r>
              <a:rPr lang="en-US" dirty="0"/>
              <a:t>This category encompasses data elements like order ID, order status, order purchase timestamp, and more. </a:t>
            </a:r>
          </a:p>
          <a:p>
            <a:endParaRPr lang="en-US" dirty="0"/>
          </a:p>
          <a:p>
            <a:r>
              <a:rPr lang="en-US" dirty="0"/>
              <a:t>2. </a:t>
            </a:r>
            <a:r>
              <a:rPr lang="en-US" b="1" dirty="0"/>
              <a:t>Order Items Details: </a:t>
            </a:r>
            <a:r>
              <a:rPr lang="en-US" dirty="0"/>
              <a:t>Within this category, you'll find information such as order item ID, seller ID, item price, shipping charges, and related details.</a:t>
            </a:r>
          </a:p>
          <a:p>
            <a:endParaRPr lang="en-US" dirty="0"/>
          </a:p>
          <a:p>
            <a:r>
              <a:rPr lang="en-US" dirty="0"/>
              <a:t>3. </a:t>
            </a:r>
            <a:r>
              <a:rPr lang="en-US" b="1" dirty="0"/>
              <a:t>Customer Details: </a:t>
            </a:r>
            <a:r>
              <a:rPr lang="en-US" dirty="0"/>
              <a:t>This section includes data related to customers, including customer ID, customer city, customer state, and other pertinent information.</a:t>
            </a:r>
          </a:p>
          <a:p>
            <a:endParaRPr lang="en-US" dirty="0"/>
          </a:p>
          <a:p>
            <a:r>
              <a:rPr lang="en-US" dirty="0"/>
              <a:t>4. </a:t>
            </a:r>
            <a:r>
              <a:rPr lang="en-US" b="1" dirty="0"/>
              <a:t>Payment Details:</a:t>
            </a:r>
            <a:r>
              <a:rPr lang="en-US" dirty="0"/>
              <a:t> Here, you'll find data pertaining to payment transactions, including payment type, payment value, and other relevant payment-related details. </a:t>
            </a:r>
          </a:p>
          <a:p>
            <a:endParaRPr lang="en-US" dirty="0"/>
          </a:p>
          <a:p>
            <a:r>
              <a:rPr lang="en-US" dirty="0"/>
              <a:t>5. </a:t>
            </a:r>
            <a:r>
              <a:rPr lang="en-US" b="1" dirty="0"/>
              <a:t>Product Details: </a:t>
            </a:r>
            <a:r>
              <a:rPr lang="en-US" dirty="0"/>
              <a:t>This category covers product-specific data, such as product ID. product category name, product dimensions, and related information. </a:t>
            </a:r>
          </a:p>
          <a:p>
            <a:endParaRPr lang="en-US" dirty="0"/>
          </a:p>
          <a:p>
            <a:r>
              <a:rPr lang="en-US" dirty="0"/>
              <a:t>We sourced our data from the </a:t>
            </a:r>
            <a:r>
              <a:rPr lang="en-US" dirty="0" err="1"/>
              <a:t>Olist</a:t>
            </a:r>
            <a:r>
              <a:rPr lang="en-US" dirty="0"/>
              <a:t> retail dataset, which provides comprehensive information related to orders. This dataset covers the period from 2016 to 2018, allowing us to conduct a thorough analysis of historical data and draw meaningful insights.</a:t>
            </a:r>
            <a:endParaRPr lang="en-IN" dirty="0"/>
          </a:p>
          <a:p>
            <a:endParaRPr lang="en-IN" dirty="0"/>
          </a:p>
        </p:txBody>
      </p:sp>
    </p:spTree>
    <p:extLst>
      <p:ext uri="{BB962C8B-B14F-4D97-AF65-F5344CB8AC3E}">
        <p14:creationId xmlns:p14="http://schemas.microsoft.com/office/powerpoint/2010/main" val="338429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C3C140-8080-4D64-3155-AECC2D9D68A6}"/>
              </a:ext>
            </a:extLst>
          </p:cNvPr>
          <p:cNvSpPr txBox="1"/>
          <p:nvPr/>
        </p:nvSpPr>
        <p:spPr>
          <a:xfrm>
            <a:off x="4346714" y="260337"/>
            <a:ext cx="6997148" cy="646331"/>
          </a:xfrm>
          <a:prstGeom prst="rect">
            <a:avLst/>
          </a:prstGeom>
          <a:noFill/>
        </p:spPr>
        <p:txBody>
          <a:bodyPr wrap="square" rtlCol="0">
            <a:spAutoFit/>
          </a:bodyPr>
          <a:lstStyle/>
          <a:p>
            <a:pPr algn="ctr"/>
            <a:r>
              <a:rPr lang="en-US" sz="3600" b="1" dirty="0">
                <a:solidFill>
                  <a:srgbClr val="FE8F21"/>
                </a:solidFill>
              </a:rPr>
              <a:t>Appendix – Data Methodology</a:t>
            </a:r>
            <a:endParaRPr lang="en-IN" sz="3600" b="1" dirty="0">
              <a:solidFill>
                <a:srgbClr val="FE8F21"/>
              </a:solidFill>
            </a:endParaRPr>
          </a:p>
        </p:txBody>
      </p:sp>
      <p:sp>
        <p:nvSpPr>
          <p:cNvPr id="5" name="Minus Sign 4">
            <a:extLst>
              <a:ext uri="{FF2B5EF4-FFF2-40B4-BE49-F238E27FC236}">
                <a16:creationId xmlns:a16="http://schemas.microsoft.com/office/drawing/2014/main" id="{0BC219CF-19B3-7A46-10EB-52A072A7276C}"/>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033F7F5-06CE-0DDB-E5C0-860003DB8D4B}"/>
              </a:ext>
            </a:extLst>
          </p:cNvPr>
          <p:cNvSpPr txBox="1"/>
          <p:nvPr/>
        </p:nvSpPr>
        <p:spPr>
          <a:xfrm>
            <a:off x="543339" y="1603513"/>
            <a:ext cx="10694504" cy="2985433"/>
          </a:xfrm>
          <a:prstGeom prst="rect">
            <a:avLst/>
          </a:prstGeom>
          <a:noFill/>
        </p:spPr>
        <p:txBody>
          <a:bodyPr wrap="square" rtlCol="0">
            <a:spAutoFit/>
          </a:bodyPr>
          <a:lstStyle/>
          <a:p>
            <a:r>
              <a:rPr lang="en-IN" sz="2400" dirty="0"/>
              <a:t>Our data analysis process included:</a:t>
            </a:r>
          </a:p>
          <a:p>
            <a:endParaRPr lang="en-IN" sz="2400" dirty="0"/>
          </a:p>
          <a:p>
            <a:r>
              <a:rPr lang="en-IN" sz="2000" dirty="0"/>
              <a:t>1. Cleaning and transforming the dataset in particular software.</a:t>
            </a:r>
          </a:p>
          <a:p>
            <a:endParaRPr lang="en-IN" sz="2000" dirty="0"/>
          </a:p>
          <a:p>
            <a:r>
              <a:rPr lang="en-IN" sz="2000" dirty="0"/>
              <a:t>2. Replacing missing values with suitable alternatives.</a:t>
            </a:r>
          </a:p>
          <a:p>
            <a:endParaRPr lang="en-IN" sz="2000" dirty="0"/>
          </a:p>
          <a:p>
            <a:r>
              <a:rPr lang="en-IN" sz="2000" dirty="0"/>
              <a:t>3. Removing redundant and duplicate records, retaining only the first occurrence.</a:t>
            </a:r>
          </a:p>
          <a:p>
            <a:endParaRPr lang="en-IN" sz="2000" dirty="0"/>
          </a:p>
          <a:p>
            <a:r>
              <a:rPr lang="en-IN" sz="2000" dirty="0"/>
              <a:t>4. Performing various visualizations and Market Basket Analysis in Tableau</a:t>
            </a:r>
          </a:p>
        </p:txBody>
      </p:sp>
    </p:spTree>
    <p:extLst>
      <p:ext uri="{BB962C8B-B14F-4D97-AF65-F5344CB8AC3E}">
        <p14:creationId xmlns:p14="http://schemas.microsoft.com/office/powerpoint/2010/main" val="342439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F167F5-C573-C7C6-5F2B-BE20B987B33B}"/>
              </a:ext>
            </a:extLst>
          </p:cNvPr>
          <p:cNvSpPr txBox="1"/>
          <p:nvPr/>
        </p:nvSpPr>
        <p:spPr>
          <a:xfrm>
            <a:off x="6096000" y="356701"/>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9" name="Minus Sign 8">
            <a:extLst>
              <a:ext uri="{FF2B5EF4-FFF2-40B4-BE49-F238E27FC236}">
                <a16:creationId xmlns:a16="http://schemas.microsoft.com/office/drawing/2014/main" id="{A511778F-1D4E-7C2E-DA46-B2E349B2E13A}"/>
              </a:ext>
            </a:extLst>
          </p:cNvPr>
          <p:cNvSpPr/>
          <p:nvPr/>
        </p:nvSpPr>
        <p:spPr>
          <a:xfrm>
            <a:off x="1800518" y="1012684"/>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C32D1716-78C2-7461-E97B-565DA0EAB142}"/>
              </a:ext>
            </a:extLst>
          </p:cNvPr>
          <p:cNvSpPr txBox="1"/>
          <p:nvPr/>
        </p:nvSpPr>
        <p:spPr>
          <a:xfrm>
            <a:off x="704944" y="1529149"/>
            <a:ext cx="3755301" cy="461665"/>
          </a:xfrm>
          <a:prstGeom prst="rect">
            <a:avLst/>
          </a:prstGeom>
          <a:noFill/>
        </p:spPr>
        <p:txBody>
          <a:bodyPr wrap="square" rtlCol="0">
            <a:spAutoFit/>
          </a:bodyPr>
          <a:lstStyle/>
          <a:p>
            <a:r>
              <a:rPr lang="en-US" sz="2400" b="1" dirty="0">
                <a:solidFill>
                  <a:srgbClr val="2C5985"/>
                </a:solidFill>
              </a:rPr>
              <a:t>KPI cards :</a:t>
            </a:r>
            <a:endParaRPr lang="en-IN" sz="2400" b="1" dirty="0">
              <a:solidFill>
                <a:srgbClr val="2C5985"/>
              </a:solidFill>
            </a:endParaRPr>
          </a:p>
        </p:txBody>
      </p:sp>
      <p:grpSp>
        <p:nvGrpSpPr>
          <p:cNvPr id="42" name="Group 41">
            <a:extLst>
              <a:ext uri="{FF2B5EF4-FFF2-40B4-BE49-F238E27FC236}">
                <a16:creationId xmlns:a16="http://schemas.microsoft.com/office/drawing/2014/main" id="{91D56D99-15F0-BFAC-DFF4-4967380FDC66}"/>
              </a:ext>
            </a:extLst>
          </p:cNvPr>
          <p:cNvGrpSpPr/>
          <p:nvPr/>
        </p:nvGrpSpPr>
        <p:grpSpPr>
          <a:xfrm>
            <a:off x="594542" y="3888450"/>
            <a:ext cx="3865703" cy="1246646"/>
            <a:chOff x="872838" y="3643273"/>
            <a:chExt cx="3311163" cy="1246646"/>
          </a:xfrm>
        </p:grpSpPr>
        <p:pic>
          <p:nvPicPr>
            <p:cNvPr id="17" name="Picture 16">
              <a:extLst>
                <a:ext uri="{FF2B5EF4-FFF2-40B4-BE49-F238E27FC236}">
                  <a16:creationId xmlns:a16="http://schemas.microsoft.com/office/drawing/2014/main" id="{6A9F7825-199E-69C0-78F9-D706325BC061}"/>
                </a:ext>
              </a:extLst>
            </p:cNvPr>
            <p:cNvPicPr>
              <a:picLocks noChangeAspect="1"/>
            </p:cNvPicPr>
            <p:nvPr/>
          </p:nvPicPr>
          <p:blipFill rotWithShape="1">
            <a:blip r:embed="rId2"/>
            <a:srcRect l="31824" r="31824"/>
            <a:stretch/>
          </p:blipFill>
          <p:spPr>
            <a:xfrm>
              <a:off x="981184" y="3643273"/>
              <a:ext cx="3202817" cy="1005839"/>
            </a:xfrm>
            <a:prstGeom prst="rect">
              <a:avLst/>
            </a:prstGeom>
          </p:spPr>
        </p:pic>
        <p:pic>
          <p:nvPicPr>
            <p:cNvPr id="30" name="Graphic 29" descr="Delivery outline">
              <a:extLst>
                <a:ext uri="{FF2B5EF4-FFF2-40B4-BE49-F238E27FC236}">
                  <a16:creationId xmlns:a16="http://schemas.microsoft.com/office/drawing/2014/main" id="{E5744C31-5A79-271A-9A84-61C13AEC28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838" y="3774935"/>
              <a:ext cx="1114984" cy="1114984"/>
            </a:xfrm>
            <a:prstGeom prst="rect">
              <a:avLst/>
            </a:prstGeom>
          </p:spPr>
        </p:pic>
      </p:grpSp>
      <p:grpSp>
        <p:nvGrpSpPr>
          <p:cNvPr id="43" name="Group 42">
            <a:extLst>
              <a:ext uri="{FF2B5EF4-FFF2-40B4-BE49-F238E27FC236}">
                <a16:creationId xmlns:a16="http://schemas.microsoft.com/office/drawing/2014/main" id="{8BCE23BF-9173-5F03-2AAC-B6AE1E1EF136}"/>
              </a:ext>
            </a:extLst>
          </p:cNvPr>
          <p:cNvGrpSpPr/>
          <p:nvPr/>
        </p:nvGrpSpPr>
        <p:grpSpPr>
          <a:xfrm>
            <a:off x="704946" y="2380276"/>
            <a:ext cx="3755301" cy="1114983"/>
            <a:chOff x="704946" y="2380276"/>
            <a:chExt cx="3755301" cy="1114983"/>
          </a:xfrm>
        </p:grpSpPr>
        <p:pic>
          <p:nvPicPr>
            <p:cNvPr id="27" name="Picture 26">
              <a:extLst>
                <a:ext uri="{FF2B5EF4-FFF2-40B4-BE49-F238E27FC236}">
                  <a16:creationId xmlns:a16="http://schemas.microsoft.com/office/drawing/2014/main" id="{4C06FB91-D60E-120F-45EB-EBEBCCA53255}"/>
                </a:ext>
              </a:extLst>
            </p:cNvPr>
            <p:cNvPicPr>
              <a:picLocks noChangeAspect="1"/>
            </p:cNvPicPr>
            <p:nvPr/>
          </p:nvPicPr>
          <p:blipFill rotWithShape="1">
            <a:blip r:embed="rId5"/>
            <a:srcRect l="31824" r="31824"/>
            <a:stretch/>
          </p:blipFill>
          <p:spPr>
            <a:xfrm>
              <a:off x="704946" y="2380276"/>
              <a:ext cx="3755301" cy="1114983"/>
            </a:xfrm>
            <a:prstGeom prst="rect">
              <a:avLst/>
            </a:prstGeom>
          </p:spPr>
        </p:pic>
        <p:grpSp>
          <p:nvGrpSpPr>
            <p:cNvPr id="41" name="Group 40">
              <a:extLst>
                <a:ext uri="{FF2B5EF4-FFF2-40B4-BE49-F238E27FC236}">
                  <a16:creationId xmlns:a16="http://schemas.microsoft.com/office/drawing/2014/main" id="{3BA24EA8-25F8-0E77-5E4D-1366599F1A92}"/>
                </a:ext>
              </a:extLst>
            </p:cNvPr>
            <p:cNvGrpSpPr/>
            <p:nvPr/>
          </p:nvGrpSpPr>
          <p:grpSpPr>
            <a:xfrm>
              <a:off x="859586" y="2756451"/>
              <a:ext cx="743927" cy="733731"/>
              <a:chOff x="5523171" y="3184941"/>
              <a:chExt cx="949447" cy="843720"/>
            </a:xfrm>
          </p:grpSpPr>
          <p:grpSp>
            <p:nvGrpSpPr>
              <p:cNvPr id="35" name="Graphic 31" descr="User with solid fill">
                <a:extLst>
                  <a:ext uri="{FF2B5EF4-FFF2-40B4-BE49-F238E27FC236}">
                    <a16:creationId xmlns:a16="http://schemas.microsoft.com/office/drawing/2014/main" id="{6210C115-AB49-8C39-D012-8627DBC8BAD4}"/>
                  </a:ext>
                </a:extLst>
              </p:cNvPr>
              <p:cNvGrpSpPr/>
              <p:nvPr/>
            </p:nvGrpSpPr>
            <p:grpSpPr>
              <a:xfrm>
                <a:off x="5523171" y="3184942"/>
                <a:ext cx="784864" cy="843719"/>
                <a:chOff x="5523171" y="3184942"/>
                <a:chExt cx="974366" cy="1035264"/>
              </a:xfrm>
              <a:solidFill>
                <a:srgbClr val="000000"/>
              </a:solidFill>
            </p:grpSpPr>
            <p:sp>
              <p:nvSpPr>
                <p:cNvPr id="36" name="Freeform: Shape 35">
                  <a:extLst>
                    <a:ext uri="{FF2B5EF4-FFF2-40B4-BE49-F238E27FC236}">
                      <a16:creationId xmlns:a16="http://schemas.microsoft.com/office/drawing/2014/main" id="{282617E6-4225-50D1-2A78-6E1E97793B56}"/>
                    </a:ext>
                  </a:extLst>
                </p:cNvPr>
                <p:cNvSpPr/>
                <p:nvPr/>
              </p:nvSpPr>
              <p:spPr>
                <a:xfrm>
                  <a:off x="5766763" y="3184942"/>
                  <a:ext cx="487183" cy="487183"/>
                </a:xfrm>
                <a:custGeom>
                  <a:avLst/>
                  <a:gdLst>
                    <a:gd name="connsiteX0" fmla="*/ 487183 w 487183"/>
                    <a:gd name="connsiteY0" fmla="*/ 243592 h 487183"/>
                    <a:gd name="connsiteX1" fmla="*/ 243592 w 487183"/>
                    <a:gd name="connsiteY1" fmla="*/ 487183 h 487183"/>
                    <a:gd name="connsiteX2" fmla="*/ 0 w 487183"/>
                    <a:gd name="connsiteY2" fmla="*/ 243592 h 487183"/>
                    <a:gd name="connsiteX3" fmla="*/ 243592 w 487183"/>
                    <a:gd name="connsiteY3" fmla="*/ 0 h 487183"/>
                    <a:gd name="connsiteX4" fmla="*/ 487183 w 487183"/>
                    <a:gd name="connsiteY4" fmla="*/ 243592 h 48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83" h="487183">
                      <a:moveTo>
                        <a:pt x="487183" y="243592"/>
                      </a:moveTo>
                      <a:cubicBezTo>
                        <a:pt x="487183" y="378124"/>
                        <a:pt x="378124" y="487183"/>
                        <a:pt x="243592" y="487183"/>
                      </a:cubicBezTo>
                      <a:cubicBezTo>
                        <a:pt x="109060" y="487183"/>
                        <a:pt x="0" y="378124"/>
                        <a:pt x="0" y="243592"/>
                      </a:cubicBezTo>
                      <a:cubicBezTo>
                        <a:pt x="0" y="109060"/>
                        <a:pt x="109060" y="0"/>
                        <a:pt x="243592" y="0"/>
                      </a:cubicBezTo>
                      <a:cubicBezTo>
                        <a:pt x="378124" y="0"/>
                        <a:pt x="487183" y="109060"/>
                        <a:pt x="487183" y="243592"/>
                      </a:cubicBezTo>
                      <a:close/>
                    </a:path>
                  </a:pathLst>
                </a:custGeom>
                <a:solidFill>
                  <a:srgbClr val="000000"/>
                </a:solidFill>
                <a:ln w="1518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478FBC0-E99C-1066-CA24-71CFE0570F58}"/>
                    </a:ext>
                  </a:extLst>
                </p:cNvPr>
                <p:cNvSpPr/>
                <p:nvPr/>
              </p:nvSpPr>
              <p:spPr>
                <a:xfrm>
                  <a:off x="5523171" y="3733023"/>
                  <a:ext cx="974366" cy="487183"/>
                </a:xfrm>
                <a:custGeom>
                  <a:avLst/>
                  <a:gdLst>
                    <a:gd name="connsiteX0" fmla="*/ 974367 w 974366"/>
                    <a:gd name="connsiteY0" fmla="*/ 487183 h 487183"/>
                    <a:gd name="connsiteX1" fmla="*/ 974367 w 974366"/>
                    <a:gd name="connsiteY1" fmla="*/ 243592 h 487183"/>
                    <a:gd name="connsiteX2" fmla="*/ 925648 w 974366"/>
                    <a:gd name="connsiteY2" fmla="*/ 146155 h 487183"/>
                    <a:gd name="connsiteX3" fmla="*/ 688147 w 974366"/>
                    <a:gd name="connsiteY3" fmla="*/ 30449 h 487183"/>
                    <a:gd name="connsiteX4" fmla="*/ 487183 w 974366"/>
                    <a:gd name="connsiteY4" fmla="*/ 0 h 487183"/>
                    <a:gd name="connsiteX5" fmla="*/ 286220 w 974366"/>
                    <a:gd name="connsiteY5" fmla="*/ 30449 h 487183"/>
                    <a:gd name="connsiteX6" fmla="*/ 48718 w 974366"/>
                    <a:gd name="connsiteY6" fmla="*/ 146155 h 487183"/>
                    <a:gd name="connsiteX7" fmla="*/ 0 w 974366"/>
                    <a:gd name="connsiteY7" fmla="*/ 243592 h 487183"/>
                    <a:gd name="connsiteX8" fmla="*/ 0 w 974366"/>
                    <a:gd name="connsiteY8" fmla="*/ 487183 h 487183"/>
                    <a:gd name="connsiteX9" fmla="*/ 974367 w 974366"/>
                    <a:gd name="connsiteY9" fmla="*/ 487183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366" h="487183">
                      <a:moveTo>
                        <a:pt x="974367" y="487183"/>
                      </a:moveTo>
                      <a:lnTo>
                        <a:pt x="974367" y="243592"/>
                      </a:lnTo>
                      <a:cubicBezTo>
                        <a:pt x="974367" y="207053"/>
                        <a:pt x="956097" y="170514"/>
                        <a:pt x="925648" y="146155"/>
                      </a:cubicBezTo>
                      <a:cubicBezTo>
                        <a:pt x="858661" y="91347"/>
                        <a:pt x="773404" y="54808"/>
                        <a:pt x="688147" y="30449"/>
                      </a:cubicBezTo>
                      <a:cubicBezTo>
                        <a:pt x="627249" y="12180"/>
                        <a:pt x="560261" y="0"/>
                        <a:pt x="487183" y="0"/>
                      </a:cubicBezTo>
                      <a:cubicBezTo>
                        <a:pt x="420196" y="0"/>
                        <a:pt x="353208" y="12180"/>
                        <a:pt x="286220" y="30449"/>
                      </a:cubicBezTo>
                      <a:cubicBezTo>
                        <a:pt x="200963" y="54808"/>
                        <a:pt x="115706" y="97437"/>
                        <a:pt x="48718" y="146155"/>
                      </a:cubicBezTo>
                      <a:cubicBezTo>
                        <a:pt x="18269" y="170514"/>
                        <a:pt x="0" y="207053"/>
                        <a:pt x="0" y="243592"/>
                      </a:cubicBezTo>
                      <a:lnTo>
                        <a:pt x="0" y="487183"/>
                      </a:lnTo>
                      <a:lnTo>
                        <a:pt x="974367" y="487183"/>
                      </a:lnTo>
                      <a:close/>
                    </a:path>
                  </a:pathLst>
                </a:custGeom>
                <a:solidFill>
                  <a:srgbClr val="000000"/>
                </a:solidFill>
                <a:ln w="15180" cap="flat">
                  <a:noFill/>
                  <a:prstDash val="solid"/>
                  <a:miter/>
                </a:ln>
              </p:spPr>
              <p:txBody>
                <a:bodyPr rtlCol="0" anchor="ctr"/>
                <a:lstStyle/>
                <a:p>
                  <a:endParaRPr lang="en-IN" dirty="0"/>
                </a:p>
              </p:txBody>
            </p:sp>
          </p:grpSp>
          <p:grpSp>
            <p:nvGrpSpPr>
              <p:cNvPr id="38" name="Graphic 33" descr="User outline">
                <a:extLst>
                  <a:ext uri="{FF2B5EF4-FFF2-40B4-BE49-F238E27FC236}">
                    <a16:creationId xmlns:a16="http://schemas.microsoft.com/office/drawing/2014/main" id="{7ACB1A3D-34A3-4F8D-C1D1-649F13A7D9D8}"/>
                  </a:ext>
                </a:extLst>
              </p:cNvPr>
              <p:cNvGrpSpPr/>
              <p:nvPr/>
            </p:nvGrpSpPr>
            <p:grpSpPr>
              <a:xfrm>
                <a:off x="5687754" y="3184941"/>
                <a:ext cx="784864" cy="843719"/>
                <a:chOff x="5673171" y="3334942"/>
                <a:chExt cx="974366" cy="1035264"/>
              </a:xfrm>
              <a:solidFill>
                <a:srgbClr val="000000"/>
              </a:solidFill>
            </p:grpSpPr>
            <p:sp>
              <p:nvSpPr>
                <p:cNvPr id="39" name="Freeform: Shape 38">
                  <a:extLst>
                    <a:ext uri="{FF2B5EF4-FFF2-40B4-BE49-F238E27FC236}">
                      <a16:creationId xmlns:a16="http://schemas.microsoft.com/office/drawing/2014/main" id="{0CF2B283-E911-2D85-E0B6-6BE99BC34A91}"/>
                    </a:ext>
                  </a:extLst>
                </p:cNvPr>
                <p:cNvSpPr/>
                <p:nvPr/>
              </p:nvSpPr>
              <p:spPr>
                <a:xfrm>
                  <a:off x="5916763" y="3334942"/>
                  <a:ext cx="487183" cy="487183"/>
                </a:xfrm>
                <a:custGeom>
                  <a:avLst/>
                  <a:gdLst>
                    <a:gd name="connsiteX0" fmla="*/ 243592 w 487183"/>
                    <a:gd name="connsiteY0" fmla="*/ 30449 h 487183"/>
                    <a:gd name="connsiteX1" fmla="*/ 456734 w 487183"/>
                    <a:gd name="connsiteY1" fmla="*/ 243592 h 487183"/>
                    <a:gd name="connsiteX2" fmla="*/ 243592 w 487183"/>
                    <a:gd name="connsiteY2" fmla="*/ 456734 h 487183"/>
                    <a:gd name="connsiteX3" fmla="*/ 30449 w 487183"/>
                    <a:gd name="connsiteY3" fmla="*/ 243592 h 487183"/>
                    <a:gd name="connsiteX4" fmla="*/ 243592 w 487183"/>
                    <a:gd name="connsiteY4" fmla="*/ 30449 h 487183"/>
                    <a:gd name="connsiteX5" fmla="*/ 243592 w 487183"/>
                    <a:gd name="connsiteY5" fmla="*/ 0 h 487183"/>
                    <a:gd name="connsiteX6" fmla="*/ 0 w 487183"/>
                    <a:gd name="connsiteY6" fmla="*/ 243592 h 487183"/>
                    <a:gd name="connsiteX7" fmla="*/ 243592 w 487183"/>
                    <a:gd name="connsiteY7" fmla="*/ 487183 h 487183"/>
                    <a:gd name="connsiteX8" fmla="*/ 487183 w 487183"/>
                    <a:gd name="connsiteY8" fmla="*/ 243592 h 487183"/>
                    <a:gd name="connsiteX9" fmla="*/ 243592 w 487183"/>
                    <a:gd name="connsiteY9" fmla="*/ 0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183" h="487183">
                      <a:moveTo>
                        <a:pt x="243592" y="30449"/>
                      </a:moveTo>
                      <a:cubicBezTo>
                        <a:pt x="361307" y="30449"/>
                        <a:pt x="456734" y="125876"/>
                        <a:pt x="456734" y="243592"/>
                      </a:cubicBezTo>
                      <a:cubicBezTo>
                        <a:pt x="456734" y="361307"/>
                        <a:pt x="361307" y="456734"/>
                        <a:pt x="243592" y="456734"/>
                      </a:cubicBezTo>
                      <a:cubicBezTo>
                        <a:pt x="125876" y="456734"/>
                        <a:pt x="30449" y="361307"/>
                        <a:pt x="30449" y="243592"/>
                      </a:cubicBezTo>
                      <a:cubicBezTo>
                        <a:pt x="30566" y="125925"/>
                        <a:pt x="125925" y="30566"/>
                        <a:pt x="243592" y="30449"/>
                      </a:cubicBezTo>
                      <a:moveTo>
                        <a:pt x="243592" y="0"/>
                      </a:moveTo>
                      <a:cubicBezTo>
                        <a:pt x="109059" y="0"/>
                        <a:pt x="0" y="109059"/>
                        <a:pt x="0" y="243592"/>
                      </a:cubicBezTo>
                      <a:cubicBezTo>
                        <a:pt x="0" y="378124"/>
                        <a:pt x="109059" y="487183"/>
                        <a:pt x="243592" y="487183"/>
                      </a:cubicBezTo>
                      <a:cubicBezTo>
                        <a:pt x="378124" y="487183"/>
                        <a:pt x="487183" y="378124"/>
                        <a:pt x="487183" y="243592"/>
                      </a:cubicBezTo>
                      <a:cubicBezTo>
                        <a:pt x="487183" y="109059"/>
                        <a:pt x="378124" y="0"/>
                        <a:pt x="243592" y="0"/>
                      </a:cubicBezTo>
                      <a:close/>
                    </a:path>
                  </a:pathLst>
                </a:custGeom>
                <a:solidFill>
                  <a:srgbClr val="000000"/>
                </a:solidFill>
                <a:ln w="15180"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B5770272-8BE0-374D-0A9D-E5A9553AA55A}"/>
                    </a:ext>
                  </a:extLst>
                </p:cNvPr>
                <p:cNvSpPr/>
                <p:nvPr/>
              </p:nvSpPr>
              <p:spPr>
                <a:xfrm>
                  <a:off x="5673171" y="3883023"/>
                  <a:ext cx="974366" cy="487183"/>
                </a:xfrm>
                <a:custGeom>
                  <a:avLst/>
                  <a:gdLst>
                    <a:gd name="connsiteX0" fmla="*/ 974367 w 974366"/>
                    <a:gd name="connsiteY0" fmla="*/ 487183 h 487183"/>
                    <a:gd name="connsiteX1" fmla="*/ 943918 w 974366"/>
                    <a:gd name="connsiteY1" fmla="*/ 487183 h 487183"/>
                    <a:gd name="connsiteX2" fmla="*/ 943918 w 974366"/>
                    <a:gd name="connsiteY2" fmla="*/ 251204 h 487183"/>
                    <a:gd name="connsiteX3" fmla="*/ 902431 w 974366"/>
                    <a:gd name="connsiteY3" fmla="*/ 168702 h 487183"/>
                    <a:gd name="connsiteX4" fmla="*/ 677687 w 974366"/>
                    <a:gd name="connsiteY4" fmla="*/ 59375 h 487183"/>
                    <a:gd name="connsiteX5" fmla="*/ 487183 w 974366"/>
                    <a:gd name="connsiteY5" fmla="*/ 30449 h 487183"/>
                    <a:gd name="connsiteX6" fmla="*/ 296512 w 974366"/>
                    <a:gd name="connsiteY6" fmla="*/ 59375 h 487183"/>
                    <a:gd name="connsiteX7" fmla="*/ 71372 w 974366"/>
                    <a:gd name="connsiteY7" fmla="*/ 168992 h 487183"/>
                    <a:gd name="connsiteX8" fmla="*/ 30449 w 974366"/>
                    <a:gd name="connsiteY8" fmla="*/ 251204 h 487183"/>
                    <a:gd name="connsiteX9" fmla="*/ 30449 w 974366"/>
                    <a:gd name="connsiteY9" fmla="*/ 487183 h 487183"/>
                    <a:gd name="connsiteX10" fmla="*/ 0 w 974366"/>
                    <a:gd name="connsiteY10" fmla="*/ 487183 h 487183"/>
                    <a:gd name="connsiteX11" fmla="*/ 0 w 974366"/>
                    <a:gd name="connsiteY11" fmla="*/ 251204 h 487183"/>
                    <a:gd name="connsiteX12" fmla="*/ 52920 w 974366"/>
                    <a:gd name="connsiteY12" fmla="*/ 144922 h 487183"/>
                    <a:gd name="connsiteX13" fmla="*/ 288306 w 974366"/>
                    <a:gd name="connsiteY13" fmla="*/ 30099 h 487183"/>
                    <a:gd name="connsiteX14" fmla="*/ 487183 w 974366"/>
                    <a:gd name="connsiteY14" fmla="*/ 0 h 487183"/>
                    <a:gd name="connsiteX15" fmla="*/ 686243 w 974366"/>
                    <a:gd name="connsiteY15" fmla="*/ 30129 h 487183"/>
                    <a:gd name="connsiteX16" fmla="*/ 921583 w 974366"/>
                    <a:gd name="connsiteY16" fmla="*/ 145013 h 487183"/>
                    <a:gd name="connsiteX17" fmla="*/ 974367 w 974366"/>
                    <a:gd name="connsiteY17" fmla="*/ 251204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4366" h="487183">
                      <a:moveTo>
                        <a:pt x="974367" y="487183"/>
                      </a:moveTo>
                      <a:lnTo>
                        <a:pt x="943918" y="487183"/>
                      </a:lnTo>
                      <a:lnTo>
                        <a:pt x="943918" y="251204"/>
                      </a:lnTo>
                      <a:cubicBezTo>
                        <a:pt x="943193" y="218866"/>
                        <a:pt x="927958" y="188569"/>
                        <a:pt x="902431" y="168702"/>
                      </a:cubicBezTo>
                      <a:cubicBezTo>
                        <a:pt x="835661" y="117469"/>
                        <a:pt x="759211" y="80280"/>
                        <a:pt x="677687" y="59375"/>
                      </a:cubicBezTo>
                      <a:cubicBezTo>
                        <a:pt x="615963" y="40381"/>
                        <a:pt x="551764" y="30633"/>
                        <a:pt x="487183" y="30449"/>
                      </a:cubicBezTo>
                      <a:cubicBezTo>
                        <a:pt x="422622" y="31569"/>
                        <a:pt x="358500" y="41298"/>
                        <a:pt x="296512" y="59375"/>
                      </a:cubicBezTo>
                      <a:cubicBezTo>
                        <a:pt x="215839" y="83004"/>
                        <a:pt x="139727" y="120062"/>
                        <a:pt x="71372" y="168992"/>
                      </a:cubicBezTo>
                      <a:cubicBezTo>
                        <a:pt x="46103" y="188881"/>
                        <a:pt x="31084" y="219053"/>
                        <a:pt x="30449" y="251204"/>
                      </a:cubicBezTo>
                      <a:lnTo>
                        <a:pt x="30449" y="487183"/>
                      </a:lnTo>
                      <a:lnTo>
                        <a:pt x="0" y="487183"/>
                      </a:lnTo>
                      <a:lnTo>
                        <a:pt x="0" y="251204"/>
                      </a:lnTo>
                      <a:cubicBezTo>
                        <a:pt x="755" y="209620"/>
                        <a:pt x="20192" y="170586"/>
                        <a:pt x="52920" y="144922"/>
                      </a:cubicBezTo>
                      <a:cubicBezTo>
                        <a:pt x="124346" y="93649"/>
                        <a:pt x="203930" y="54826"/>
                        <a:pt x="288306" y="30099"/>
                      </a:cubicBezTo>
                      <a:cubicBezTo>
                        <a:pt x="352963" y="11260"/>
                        <a:pt x="419847" y="1137"/>
                        <a:pt x="487183" y="0"/>
                      </a:cubicBezTo>
                      <a:cubicBezTo>
                        <a:pt x="554660" y="166"/>
                        <a:pt x="621740" y="10319"/>
                        <a:pt x="686243" y="30129"/>
                      </a:cubicBezTo>
                      <a:cubicBezTo>
                        <a:pt x="771645" y="52135"/>
                        <a:pt x="851702" y="91214"/>
                        <a:pt x="921583" y="145013"/>
                      </a:cubicBezTo>
                      <a:cubicBezTo>
                        <a:pt x="954246" y="170676"/>
                        <a:pt x="973630" y="209672"/>
                        <a:pt x="974367" y="251204"/>
                      </a:cubicBezTo>
                      <a:close/>
                    </a:path>
                  </a:pathLst>
                </a:custGeom>
                <a:solidFill>
                  <a:srgbClr val="000000"/>
                </a:solidFill>
                <a:ln w="15180" cap="flat">
                  <a:noFill/>
                  <a:prstDash val="solid"/>
                  <a:miter/>
                </a:ln>
              </p:spPr>
              <p:txBody>
                <a:bodyPr rtlCol="0" anchor="ctr"/>
                <a:lstStyle/>
                <a:p>
                  <a:endParaRPr lang="en-IN"/>
                </a:p>
              </p:txBody>
            </p:sp>
          </p:grpSp>
        </p:grpSp>
      </p:grpSp>
      <p:grpSp>
        <p:nvGrpSpPr>
          <p:cNvPr id="5" name="Group 4">
            <a:extLst>
              <a:ext uri="{FF2B5EF4-FFF2-40B4-BE49-F238E27FC236}">
                <a16:creationId xmlns:a16="http://schemas.microsoft.com/office/drawing/2014/main" id="{224951C6-7BEF-1F7C-D0CE-1671CA67F8FE}"/>
              </a:ext>
            </a:extLst>
          </p:cNvPr>
          <p:cNvGrpSpPr/>
          <p:nvPr/>
        </p:nvGrpSpPr>
        <p:grpSpPr>
          <a:xfrm>
            <a:off x="674939" y="5250304"/>
            <a:ext cx="3785306" cy="1045583"/>
            <a:chOff x="674939" y="5250304"/>
            <a:chExt cx="3785306" cy="1045583"/>
          </a:xfrm>
        </p:grpSpPr>
        <p:pic>
          <p:nvPicPr>
            <p:cNvPr id="21" name="Picture 20">
              <a:extLst>
                <a:ext uri="{FF2B5EF4-FFF2-40B4-BE49-F238E27FC236}">
                  <a16:creationId xmlns:a16="http://schemas.microsoft.com/office/drawing/2014/main" id="{CDED8A15-0197-B26A-6400-DAF9AED119E8}"/>
                </a:ext>
              </a:extLst>
            </p:cNvPr>
            <p:cNvPicPr>
              <a:picLocks noChangeAspect="1"/>
            </p:cNvPicPr>
            <p:nvPr/>
          </p:nvPicPr>
          <p:blipFill rotWithShape="1">
            <a:blip r:embed="rId6"/>
            <a:srcRect l="31824" r="31824"/>
            <a:stretch/>
          </p:blipFill>
          <p:spPr>
            <a:xfrm>
              <a:off x="721033" y="5250304"/>
              <a:ext cx="3739212" cy="1045583"/>
            </a:xfrm>
            <a:prstGeom prst="rect">
              <a:avLst/>
            </a:prstGeom>
          </p:spPr>
        </p:pic>
        <p:pic>
          <p:nvPicPr>
            <p:cNvPr id="45" name="Picture 44" descr="A group of stars on a white background&#10;&#10;Description automatically generated">
              <a:extLst>
                <a:ext uri="{FF2B5EF4-FFF2-40B4-BE49-F238E27FC236}">
                  <a16:creationId xmlns:a16="http://schemas.microsoft.com/office/drawing/2014/main" id="{B128EF66-6A45-B563-D9DB-C3E4221B025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6925" r="93671">
                          <a14:foregroundMark x1="12137" y1="61944" x2="12137" y2="43611"/>
                          <a14:foregroundMark x1="15339" y1="52222" x2="15339" y2="52222"/>
                          <a14:foregroundMark x1="6925" y1="47222" x2="6925" y2="47222"/>
                          <a14:foregroundMark x1="31199" y1="52222" x2="31199" y2="52222"/>
                          <a14:foregroundMark x1="52941" y1="52222" x2="52941" y2="52222"/>
                          <a14:foregroundMark x1="89799" y1="56944" x2="89799" y2="56944"/>
                          <a14:foregroundMark x1="88533" y1="49722" x2="84959" y2="48611"/>
                          <a14:foregroundMark x1="93373" y1="45000" x2="87267" y2="52222"/>
                          <a14:foregroundMark x1="90378" y1="39653" x2="86225" y2="49722"/>
                          <a14:foregroundMark x1="91704" y1="41521" x2="91437" y2="54722"/>
                          <a14:foregroundMark x1="89501" y1="63056" x2="84661" y2="56944"/>
                          <a14:foregroundMark x1="86225" y1="48611" x2="84661" y2="72778"/>
                          <a14:foregroundMark x1="70365" y1="49167" x2="70365" y2="49167"/>
                          <a14:backgroundMark x1="90171" y1="36389" x2="90171" y2="36389"/>
                          <a14:backgroundMark x1="92703" y1="34167" x2="92703" y2="34167"/>
                          <a14:backgroundMark x1="90767" y1="31667" x2="90767" y2="31667"/>
                          <a14:backgroundMark x1="91437" y1="36389" x2="91437" y2="36389"/>
                          <a14:backgroundMark x1="91139" y1="36389" x2="91139" y2="36389"/>
                          <a14:backgroundMark x1="91735" y1="34167" x2="91735" y2="34167"/>
                          <a14:backgroundMark x1="91735" y1="34167" x2="91735" y2="34167"/>
                          <a14:backgroundMark x1="91735" y1="34167" x2="91735" y2="34167"/>
                          <a14:backgroundMark x1="92405" y1="34167" x2="92405" y2="34167"/>
                          <a14:backgroundMark x1="92405" y1="32778" x2="92405" y2="32778"/>
                          <a14:backgroundMark x1="91437" y1="31667" x2="91437" y2="31667"/>
                          <a14:backgroundMark x1="92107" y1="30556" x2="92107" y2="30556"/>
                          <a14:backgroundMark x1="94043" y1="32778" x2="94043" y2="32778"/>
                          <a14:backgroundMark x1="94043" y1="32778" x2="93075" y2="32778"/>
                          <a14:backgroundMark x1="92405" y1="32778" x2="92405" y2="32778"/>
                          <a14:backgroundMark x1="92405" y1="32778" x2="92405" y2="32778"/>
                          <a14:backgroundMark x1="92405" y1="32778" x2="92405" y2="32778"/>
                          <a14:backgroundMark x1="93373" y1="34167" x2="93373" y2="34167"/>
                          <a14:backgroundMark x1="93373" y1="34167" x2="93373" y2="34167"/>
                          <a14:backgroundMark x1="92703" y1="34167" x2="92703" y2="34167"/>
                          <a14:backgroundMark x1="91437" y1="31667" x2="91437" y2="31667"/>
                          <a14:backgroundMark x1="90171" y1="32778" x2="90171" y2="32778"/>
                          <a14:backgroundMark x1="90171" y1="32778" x2="90171" y2="32778"/>
                          <a14:backgroundMark x1="90171" y1="32778" x2="90171" y2="32778"/>
                          <a14:backgroundMark x1="91139" y1="35278" x2="91139" y2="35278"/>
                          <a14:backgroundMark x1="92703" y1="32778" x2="92703" y2="32778"/>
                          <a14:backgroundMark x1="89873" y1="34167" x2="93820" y2="39722"/>
                          <a14:backgroundMark x1="92033" y1="29722" x2="94043" y2="34722"/>
                          <a14:backgroundMark x1="90320" y1="38611" x2="90320" y2="38611"/>
                        </a14:backgroundRemoval>
                      </a14:imgEffect>
                    </a14:imgLayer>
                  </a14:imgProps>
                </a:ext>
              </a:extLst>
            </a:blip>
            <a:stretch>
              <a:fillRect/>
            </a:stretch>
          </p:blipFill>
          <p:spPr>
            <a:xfrm>
              <a:off x="674939" y="5649648"/>
              <a:ext cx="1817668" cy="432610"/>
            </a:xfrm>
            <a:prstGeom prst="rect">
              <a:avLst/>
            </a:prstGeom>
          </p:spPr>
        </p:pic>
      </p:grpSp>
      <p:sp>
        <p:nvSpPr>
          <p:cNvPr id="2" name="TextBox 1">
            <a:extLst>
              <a:ext uri="{FF2B5EF4-FFF2-40B4-BE49-F238E27FC236}">
                <a16:creationId xmlns:a16="http://schemas.microsoft.com/office/drawing/2014/main" id="{7EEBEC25-67B1-81DE-5C23-04DB7FB9E7AE}"/>
              </a:ext>
            </a:extLst>
          </p:cNvPr>
          <p:cNvSpPr txBox="1"/>
          <p:nvPr/>
        </p:nvSpPr>
        <p:spPr>
          <a:xfrm>
            <a:off x="4743843" y="2406780"/>
            <a:ext cx="6782532" cy="923330"/>
          </a:xfrm>
          <a:prstGeom prst="rect">
            <a:avLst/>
          </a:prstGeom>
          <a:noFill/>
        </p:spPr>
        <p:txBody>
          <a:bodyPr wrap="square" rtlCol="0">
            <a:spAutoFit/>
          </a:bodyPr>
          <a:lstStyle/>
          <a:p>
            <a:r>
              <a:rPr lang="en-US" i="0" dirty="0">
                <a:effectLst/>
              </a:rPr>
              <a:t>The KPI card displays the total customer count, which stands at 99k. This metric quantifies the size of the customer base, a fundamental aspect of understanding a business's reach and potential market.</a:t>
            </a:r>
            <a:endParaRPr lang="en-IN" dirty="0"/>
          </a:p>
        </p:txBody>
      </p:sp>
      <p:sp>
        <p:nvSpPr>
          <p:cNvPr id="3" name="TextBox 2">
            <a:extLst>
              <a:ext uri="{FF2B5EF4-FFF2-40B4-BE49-F238E27FC236}">
                <a16:creationId xmlns:a16="http://schemas.microsoft.com/office/drawing/2014/main" id="{8EF94F4A-CFD7-1703-EB38-7B2A4D4BCADD}"/>
              </a:ext>
            </a:extLst>
          </p:cNvPr>
          <p:cNvSpPr txBox="1"/>
          <p:nvPr/>
        </p:nvSpPr>
        <p:spPr>
          <a:xfrm>
            <a:off x="4743843" y="3822189"/>
            <a:ext cx="6327025" cy="1200329"/>
          </a:xfrm>
          <a:prstGeom prst="rect">
            <a:avLst/>
          </a:prstGeom>
          <a:noFill/>
        </p:spPr>
        <p:txBody>
          <a:bodyPr wrap="square" rtlCol="0">
            <a:spAutoFit/>
          </a:bodyPr>
          <a:lstStyle/>
          <a:p>
            <a:r>
              <a:rPr lang="en-US" b="0" i="0" dirty="0">
                <a:effectLst/>
              </a:rPr>
              <a:t>The KPI card presents the average delivery time, indicating orders are typically delivered in 13 days. A lower number signifies efficient shipping processes, enhancing customer satisfaction and trust.</a:t>
            </a:r>
            <a:endParaRPr lang="en-IN" dirty="0"/>
          </a:p>
        </p:txBody>
      </p:sp>
      <p:sp>
        <p:nvSpPr>
          <p:cNvPr id="4" name="TextBox 3">
            <a:extLst>
              <a:ext uri="{FF2B5EF4-FFF2-40B4-BE49-F238E27FC236}">
                <a16:creationId xmlns:a16="http://schemas.microsoft.com/office/drawing/2014/main" id="{A5BE29B2-3685-97C5-40B9-BAA5952CA1D9}"/>
              </a:ext>
            </a:extLst>
          </p:cNvPr>
          <p:cNvSpPr txBox="1"/>
          <p:nvPr/>
        </p:nvSpPr>
        <p:spPr>
          <a:xfrm>
            <a:off x="4704086" y="5284926"/>
            <a:ext cx="6327025" cy="923330"/>
          </a:xfrm>
          <a:prstGeom prst="rect">
            <a:avLst/>
          </a:prstGeom>
          <a:noFill/>
        </p:spPr>
        <p:txBody>
          <a:bodyPr wrap="square" rtlCol="0">
            <a:spAutoFit/>
          </a:bodyPr>
          <a:lstStyle/>
          <a:p>
            <a:r>
              <a:rPr lang="en-US" b="0" i="0" dirty="0">
                <a:effectLst/>
              </a:rPr>
              <a:t>The KPI card conveys an average review score of 4. This reflects the overall customer satisfaction with products and services, with a higher score indicating positive feedback and quality.</a:t>
            </a:r>
            <a:endParaRPr lang="en-IN" dirty="0"/>
          </a:p>
        </p:txBody>
      </p:sp>
    </p:spTree>
    <p:extLst>
      <p:ext uri="{BB962C8B-B14F-4D97-AF65-F5344CB8AC3E}">
        <p14:creationId xmlns:p14="http://schemas.microsoft.com/office/powerpoint/2010/main" val="1938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DD1DF0-F2F9-1BD9-E41C-D74841B16E83}"/>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5" name="Minus Sign 4">
            <a:extLst>
              <a:ext uri="{FF2B5EF4-FFF2-40B4-BE49-F238E27FC236}">
                <a16:creationId xmlns:a16="http://schemas.microsoft.com/office/drawing/2014/main" id="{00BBEF34-AA6D-808A-E805-75996A5FBCD8}"/>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screenshot of a computer&#10;&#10;Description automatically generated">
            <a:extLst>
              <a:ext uri="{FF2B5EF4-FFF2-40B4-BE49-F238E27FC236}">
                <a16:creationId xmlns:a16="http://schemas.microsoft.com/office/drawing/2014/main" id="{C73A4CDD-C775-8C55-E8EE-576E87AB66CE}"/>
              </a:ext>
            </a:extLst>
          </p:cNvPr>
          <p:cNvPicPr>
            <a:picLocks noChangeAspect="1"/>
          </p:cNvPicPr>
          <p:nvPr/>
        </p:nvPicPr>
        <p:blipFill>
          <a:blip r:embed="rId2"/>
          <a:stretch>
            <a:fillRect/>
          </a:stretch>
        </p:blipFill>
        <p:spPr>
          <a:xfrm>
            <a:off x="193996" y="2252524"/>
            <a:ext cx="8300648" cy="4301783"/>
          </a:xfrm>
          <a:prstGeom prst="rect">
            <a:avLst/>
          </a:prstGeom>
        </p:spPr>
      </p:pic>
      <p:sp>
        <p:nvSpPr>
          <p:cNvPr id="11" name="TextBox 10">
            <a:extLst>
              <a:ext uri="{FF2B5EF4-FFF2-40B4-BE49-F238E27FC236}">
                <a16:creationId xmlns:a16="http://schemas.microsoft.com/office/drawing/2014/main" id="{CB80EE5A-0B8A-5651-47E3-4477FD25458D}"/>
              </a:ext>
            </a:extLst>
          </p:cNvPr>
          <p:cNvSpPr txBox="1"/>
          <p:nvPr/>
        </p:nvSpPr>
        <p:spPr>
          <a:xfrm>
            <a:off x="214218" y="1643960"/>
            <a:ext cx="4373217" cy="461665"/>
          </a:xfrm>
          <a:prstGeom prst="rect">
            <a:avLst/>
          </a:prstGeom>
          <a:noFill/>
        </p:spPr>
        <p:txBody>
          <a:bodyPr wrap="square" rtlCol="0">
            <a:spAutoFit/>
          </a:bodyPr>
          <a:lstStyle/>
          <a:p>
            <a:r>
              <a:rPr lang="en-US" sz="2400" b="1" dirty="0">
                <a:solidFill>
                  <a:srgbClr val="2C5985"/>
                </a:solidFill>
              </a:rPr>
              <a:t>Top 10 Cities By Customer :</a:t>
            </a:r>
            <a:endParaRPr lang="en-IN" sz="2400" b="1" dirty="0">
              <a:solidFill>
                <a:srgbClr val="2C5985"/>
              </a:solidFill>
            </a:endParaRPr>
          </a:p>
        </p:txBody>
      </p:sp>
      <p:sp>
        <p:nvSpPr>
          <p:cNvPr id="12" name="TextBox 11">
            <a:extLst>
              <a:ext uri="{FF2B5EF4-FFF2-40B4-BE49-F238E27FC236}">
                <a16:creationId xmlns:a16="http://schemas.microsoft.com/office/drawing/2014/main" id="{9E7537D0-E7B7-E4B9-7ADF-28808E1F6D3B}"/>
              </a:ext>
            </a:extLst>
          </p:cNvPr>
          <p:cNvSpPr txBox="1"/>
          <p:nvPr/>
        </p:nvSpPr>
        <p:spPr>
          <a:xfrm>
            <a:off x="8666922" y="2252524"/>
            <a:ext cx="3331083" cy="286232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Söhne"/>
              </a:rPr>
              <a:t>Sa</a:t>
            </a:r>
            <a:r>
              <a:rPr lang="en-US" sz="2000" b="0" i="0" dirty="0">
                <a:effectLst/>
                <a:latin typeface="Söhne"/>
              </a:rPr>
              <a:t>o Paulo emerges as the top-performing city with 16k in sales, followed by Rio de Janeiro at 7k, while Belo Horizonte and Brasília both contribute 3k, underscoring the regional significance of these customers in the top 10.</a:t>
            </a:r>
            <a:endParaRPr lang="en-IN" sz="2000" dirty="0"/>
          </a:p>
        </p:txBody>
      </p:sp>
    </p:spTree>
    <p:extLst>
      <p:ext uri="{BB962C8B-B14F-4D97-AF65-F5344CB8AC3E}">
        <p14:creationId xmlns:p14="http://schemas.microsoft.com/office/powerpoint/2010/main" val="379904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DBA045-6802-70E4-FFD7-3309F30F42E1}"/>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7" name="Minus Sign 6">
            <a:extLst>
              <a:ext uri="{FF2B5EF4-FFF2-40B4-BE49-F238E27FC236}">
                <a16:creationId xmlns:a16="http://schemas.microsoft.com/office/drawing/2014/main" id="{2E750606-41A9-8A58-C47D-5996FFF48096}"/>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A graph of numbers and a number of numbers">
            <a:extLst>
              <a:ext uri="{FF2B5EF4-FFF2-40B4-BE49-F238E27FC236}">
                <a16:creationId xmlns:a16="http://schemas.microsoft.com/office/drawing/2014/main" id="{9855EA03-7112-3876-41CE-1014A4136A5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415641" y="1139688"/>
            <a:ext cx="5418553" cy="5691808"/>
          </a:xfrm>
          <a:prstGeom prst="rect">
            <a:avLst/>
          </a:prstGeom>
        </p:spPr>
      </p:pic>
      <p:sp>
        <p:nvSpPr>
          <p:cNvPr id="12" name="TextBox 11">
            <a:extLst>
              <a:ext uri="{FF2B5EF4-FFF2-40B4-BE49-F238E27FC236}">
                <a16:creationId xmlns:a16="http://schemas.microsoft.com/office/drawing/2014/main" id="{678512C9-57ED-BBE8-81F9-83A4A13167C1}"/>
              </a:ext>
            </a:extLst>
          </p:cNvPr>
          <p:cNvSpPr txBox="1"/>
          <p:nvPr/>
        </p:nvSpPr>
        <p:spPr>
          <a:xfrm>
            <a:off x="251791" y="1537253"/>
            <a:ext cx="5115339" cy="461665"/>
          </a:xfrm>
          <a:prstGeom prst="rect">
            <a:avLst/>
          </a:prstGeom>
          <a:noFill/>
        </p:spPr>
        <p:txBody>
          <a:bodyPr wrap="square" rtlCol="0">
            <a:spAutoFit/>
          </a:bodyPr>
          <a:lstStyle/>
          <a:p>
            <a:r>
              <a:rPr lang="en-US" sz="2400" b="1" dirty="0">
                <a:solidFill>
                  <a:srgbClr val="2C5985"/>
                </a:solidFill>
              </a:rPr>
              <a:t>Weekday Vs Weekend Payment Stats :</a:t>
            </a:r>
            <a:endParaRPr lang="en-IN" sz="2400" b="1" dirty="0">
              <a:solidFill>
                <a:srgbClr val="2C5985"/>
              </a:solidFill>
            </a:endParaRPr>
          </a:p>
        </p:txBody>
      </p:sp>
      <p:sp>
        <p:nvSpPr>
          <p:cNvPr id="14" name="TextBox 13">
            <a:extLst>
              <a:ext uri="{FF2B5EF4-FFF2-40B4-BE49-F238E27FC236}">
                <a16:creationId xmlns:a16="http://schemas.microsoft.com/office/drawing/2014/main" id="{400838CD-EC1E-A904-DF83-1C5B9DD4B42A}"/>
              </a:ext>
            </a:extLst>
          </p:cNvPr>
          <p:cNvSpPr txBox="1"/>
          <p:nvPr/>
        </p:nvSpPr>
        <p:spPr>
          <a:xfrm>
            <a:off x="463825" y="2246654"/>
            <a:ext cx="531253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b="0" i="0" dirty="0">
                <a:effectLst/>
                <a:latin typeface="Söhne"/>
              </a:rPr>
              <a:t>The bar chart illustrates the stark contrast between weekday and weekend sales over a three-year period. In 2016, weekday sales stood at 45k, while weekend sales were at 14k. Fast forward to 2018, and we observe a substantial increase, with weekday sales at 6,746k and weekend sales at 1,954k. This progression highlights the significant growth in weekday sales compared to weekends, suggesting a potential shift in consumer behavior or sales strategies.</a:t>
            </a:r>
            <a:endParaRPr lang="en-IN" sz="2000" dirty="0"/>
          </a:p>
        </p:txBody>
      </p:sp>
    </p:spTree>
    <p:extLst>
      <p:ext uri="{BB962C8B-B14F-4D97-AF65-F5344CB8AC3E}">
        <p14:creationId xmlns:p14="http://schemas.microsoft.com/office/powerpoint/2010/main" val="315978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8F0A2-EC9C-BD09-34F3-3D88D807CBC4}"/>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5" name="Minus Sign 4">
            <a:extLst>
              <a:ext uri="{FF2B5EF4-FFF2-40B4-BE49-F238E27FC236}">
                <a16:creationId xmlns:a16="http://schemas.microsoft.com/office/drawing/2014/main" id="{B7D3EC8E-E0FB-E789-52DF-5B241BFE5775}"/>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A screenshot of a computer screen">
            <a:extLst>
              <a:ext uri="{FF2B5EF4-FFF2-40B4-BE49-F238E27FC236}">
                <a16:creationId xmlns:a16="http://schemas.microsoft.com/office/drawing/2014/main" id="{2F0C8BBA-424A-D013-4267-89489B5F7AE1}"/>
              </a:ext>
            </a:extLst>
          </p:cNvPr>
          <p:cNvPicPr>
            <a:picLocks noChangeAspect="1"/>
          </p:cNvPicPr>
          <p:nvPr/>
        </p:nvPicPr>
        <p:blipFill>
          <a:blip r:embed="rId2"/>
          <a:stretch>
            <a:fillRect/>
          </a:stretch>
        </p:blipFill>
        <p:spPr>
          <a:xfrm>
            <a:off x="5112648" y="1460233"/>
            <a:ext cx="6891116" cy="5226595"/>
          </a:xfrm>
          <a:prstGeom prst="rect">
            <a:avLst/>
          </a:prstGeom>
        </p:spPr>
      </p:pic>
      <p:sp>
        <p:nvSpPr>
          <p:cNvPr id="10" name="TextBox 9">
            <a:extLst>
              <a:ext uri="{FF2B5EF4-FFF2-40B4-BE49-F238E27FC236}">
                <a16:creationId xmlns:a16="http://schemas.microsoft.com/office/drawing/2014/main" id="{4F7AE21B-0E56-31BB-8856-A6CAB2B0568D}"/>
              </a:ext>
            </a:extLst>
          </p:cNvPr>
          <p:cNvSpPr txBox="1"/>
          <p:nvPr/>
        </p:nvSpPr>
        <p:spPr>
          <a:xfrm>
            <a:off x="188236" y="1566249"/>
            <a:ext cx="4924412" cy="461665"/>
          </a:xfrm>
          <a:prstGeom prst="rect">
            <a:avLst/>
          </a:prstGeom>
          <a:noFill/>
        </p:spPr>
        <p:txBody>
          <a:bodyPr wrap="square" rtlCol="0">
            <a:spAutoFit/>
          </a:bodyPr>
          <a:lstStyle/>
          <a:p>
            <a:r>
              <a:rPr lang="en-US" sz="2400" b="1" dirty="0">
                <a:solidFill>
                  <a:srgbClr val="2C5985"/>
                </a:solidFill>
              </a:rPr>
              <a:t>Count Of Orders By Payment Type :</a:t>
            </a:r>
            <a:endParaRPr lang="en-IN" sz="2400" b="1" dirty="0">
              <a:solidFill>
                <a:srgbClr val="2C5985"/>
              </a:solidFill>
            </a:endParaRPr>
          </a:p>
        </p:txBody>
      </p:sp>
      <p:sp>
        <p:nvSpPr>
          <p:cNvPr id="11" name="TextBox 10">
            <a:extLst>
              <a:ext uri="{FF2B5EF4-FFF2-40B4-BE49-F238E27FC236}">
                <a16:creationId xmlns:a16="http://schemas.microsoft.com/office/drawing/2014/main" id="{5095693E-EBBD-23D2-8BA4-0F00B2676D2D}"/>
              </a:ext>
            </a:extLst>
          </p:cNvPr>
          <p:cNvSpPr txBox="1"/>
          <p:nvPr/>
        </p:nvSpPr>
        <p:spPr>
          <a:xfrm>
            <a:off x="188236" y="2226365"/>
            <a:ext cx="4556042" cy="2554545"/>
          </a:xfrm>
          <a:prstGeom prst="rect">
            <a:avLst/>
          </a:prstGeom>
          <a:noFill/>
        </p:spPr>
        <p:txBody>
          <a:bodyPr wrap="square" rtlCol="0">
            <a:spAutoFit/>
          </a:bodyPr>
          <a:lstStyle/>
          <a:p>
            <a:r>
              <a:rPr lang="en-US" sz="2000" b="0" i="0" dirty="0">
                <a:effectLst/>
                <a:latin typeface="Söhne"/>
              </a:rPr>
              <a:t>In the packed bubble chart, we illustrate the distribution of total orders by payment type. Credit card transactions take the lead with 10,884k orders, followed by </a:t>
            </a:r>
            <a:r>
              <a:rPr lang="en-US" sz="2000" dirty="0" err="1">
                <a:latin typeface="Söhne"/>
              </a:rPr>
              <a:t>B</a:t>
            </a:r>
            <a:r>
              <a:rPr lang="en-US" sz="2000" b="0" i="0" dirty="0" err="1">
                <a:effectLst/>
                <a:latin typeface="Söhne"/>
              </a:rPr>
              <a:t>oleto</a:t>
            </a:r>
            <a:r>
              <a:rPr lang="en-US" sz="2000" b="0" i="0" dirty="0">
                <a:effectLst/>
                <a:latin typeface="Söhne"/>
              </a:rPr>
              <a:t> has 2,392k</a:t>
            </a:r>
            <a:r>
              <a:rPr lang="en-US" sz="2000" dirty="0">
                <a:latin typeface="Söhne"/>
              </a:rPr>
              <a:t> </a:t>
            </a:r>
            <a:r>
              <a:rPr lang="en-US" sz="2000" b="0" i="0" dirty="0">
                <a:effectLst/>
                <a:latin typeface="Söhne"/>
              </a:rPr>
              <a:t>, voucher has 417k, and debit card has 184k, showcasing the prominence of credit card payments in this dataset.</a:t>
            </a:r>
            <a:endParaRPr lang="en-IN" sz="2000" dirty="0"/>
          </a:p>
        </p:txBody>
      </p:sp>
    </p:spTree>
    <p:extLst>
      <p:ext uri="{BB962C8B-B14F-4D97-AF65-F5344CB8AC3E}">
        <p14:creationId xmlns:p14="http://schemas.microsoft.com/office/powerpoint/2010/main" val="16075314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595</TotalTime>
  <Words>846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Söhne</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Bagul</dc:creator>
  <cp:lastModifiedBy>GOWTHAM CHAND</cp:lastModifiedBy>
  <cp:revision>6</cp:revision>
  <dcterms:created xsi:type="dcterms:W3CDTF">2023-10-17T06:46:51Z</dcterms:created>
  <dcterms:modified xsi:type="dcterms:W3CDTF">2024-01-13T07:07:35Z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