
<file path=[Content_Types].xml><?xml version="1.0" encoding="utf-8"?>
<Types xmlns="http://schemas.openxmlformats.org/package/2006/content-types">
  <Default Extension="jpg" ContentType="image/jp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63"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5" r:id="rId28"/>
    <p:sldId id="284" r:id="rId29"/>
  </p:sldIdLst>
  <p:sldSz cx="5765800" cy="3244850"/>
  <p:notesSz cx="5765800" cy="32448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50" d="100"/>
          <a:sy n="150" d="100"/>
        </p:scale>
        <p:origin x="1104" y="2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674"/>
            <a:ext cx="5760085" cy="539115"/>
          </a:xfrm>
          <a:custGeom>
            <a:avLst/>
            <a:gdLst/>
            <a:ahLst/>
            <a:cxnLst/>
            <a:rect l="l" t="t" r="r" b="b"/>
            <a:pathLst>
              <a:path w="5760085" h="539115">
                <a:moveTo>
                  <a:pt x="5759996" y="0"/>
                </a:moveTo>
                <a:lnTo>
                  <a:pt x="0" y="0"/>
                </a:lnTo>
                <a:lnTo>
                  <a:pt x="0" y="538784"/>
                </a:lnTo>
                <a:lnTo>
                  <a:pt x="5759996" y="538784"/>
                </a:lnTo>
                <a:lnTo>
                  <a:pt x="5759996" y="0"/>
                </a:lnTo>
                <a:close/>
              </a:path>
            </a:pathLst>
          </a:custGeom>
          <a:solidFill>
            <a:srgbClr val="791F3C"/>
          </a:solidFill>
        </p:spPr>
        <p:txBody>
          <a:bodyPr wrap="square" lIns="0" tIns="0" rIns="0" bIns="0" rtlCol="0"/>
          <a:lstStyle/>
          <a:p>
            <a:endParaRPr/>
          </a:p>
        </p:txBody>
      </p:sp>
      <p:sp>
        <p:nvSpPr>
          <p:cNvPr id="2" name="Holder 2"/>
          <p:cNvSpPr>
            <a:spLocks noGrp="1"/>
          </p:cNvSpPr>
          <p:nvPr>
            <p:ph type="ctrTitle"/>
          </p:nvPr>
        </p:nvSpPr>
        <p:spPr>
          <a:xfrm>
            <a:off x="2342349" y="125724"/>
            <a:ext cx="1081100" cy="288290"/>
          </a:xfrm>
          <a:prstGeom prst="rect">
            <a:avLst/>
          </a:prstGeom>
        </p:spPr>
        <p:txBody>
          <a:bodyPr wrap="square" lIns="0" tIns="0" rIns="0" bIns="0">
            <a:spAutoFit/>
          </a:bodyPr>
          <a:lstStyle>
            <a:lvl1pPr>
              <a:defRPr sz="1700" b="0" i="0">
                <a:solidFill>
                  <a:schemeClr val="bg1"/>
                </a:solidFill>
                <a:latin typeface="Tahoma"/>
                <a:cs typeface="Tahoma"/>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500" b="0" i="0">
                <a:solidFill>
                  <a:schemeClr val="bg1"/>
                </a:solidFill>
                <a:latin typeface="Tahoma"/>
                <a:cs typeface="Tahoma"/>
              </a:defRPr>
            </a:lvl1p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6" name="Holder 6"/>
          <p:cNvSpPr>
            <a:spLocks noGrp="1"/>
          </p:cNvSpPr>
          <p:nvPr>
            <p:ph type="sldNum" sz="quarter" idx="7"/>
          </p:nvPr>
        </p:nvSpPr>
        <p:spPr/>
        <p:txBody>
          <a:bodyPr lIns="0" tIns="0" rIns="0" bIns="0"/>
          <a:lstStyle>
            <a:lvl1pPr>
              <a:defRPr sz="500" b="0" i="0">
                <a:solidFill>
                  <a:schemeClr val="bg1"/>
                </a:solidFill>
                <a:latin typeface="Tahoma"/>
                <a:cs typeface="Tahoma"/>
              </a:defRPr>
            </a:lvl1pPr>
          </a:lstStyle>
          <a:p>
            <a:pPr marL="38100">
              <a:lnSpc>
                <a:spcPct val="100000"/>
              </a:lnSpc>
              <a:spcBef>
                <a:spcPts val="175"/>
              </a:spcBef>
            </a:pPr>
            <a:fld id="{81D60167-4931-47E6-BA6A-407CBD079E47}" type="slidenum">
              <a:rPr spc="-20" dirty="0"/>
              <a:t>‹#›</a:t>
            </a:fld>
            <a:r>
              <a:rPr spc="-70" dirty="0"/>
              <a:t> </a:t>
            </a:r>
            <a:r>
              <a:rPr spc="75" dirty="0"/>
              <a:t>/</a:t>
            </a:r>
            <a:r>
              <a:rPr spc="-65" dirty="0"/>
              <a:t> </a:t>
            </a:r>
            <a:r>
              <a:rPr spc="-25" dirty="0"/>
              <a:t>26</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bg1"/>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defRPr sz="500" b="0" i="0">
                <a:solidFill>
                  <a:schemeClr val="bg1"/>
                </a:solidFill>
                <a:latin typeface="Tahoma"/>
                <a:cs typeface="Tahoma"/>
              </a:defRPr>
            </a:lvl1p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6" name="Holder 6"/>
          <p:cNvSpPr>
            <a:spLocks noGrp="1"/>
          </p:cNvSpPr>
          <p:nvPr>
            <p:ph type="sldNum" sz="quarter" idx="7"/>
          </p:nvPr>
        </p:nvSpPr>
        <p:spPr/>
        <p:txBody>
          <a:bodyPr lIns="0" tIns="0" rIns="0" bIns="0"/>
          <a:lstStyle>
            <a:lvl1pPr>
              <a:defRPr sz="500" b="0" i="0">
                <a:solidFill>
                  <a:schemeClr val="bg1"/>
                </a:solidFill>
                <a:latin typeface="Tahoma"/>
                <a:cs typeface="Tahoma"/>
              </a:defRPr>
            </a:lvl1pPr>
          </a:lstStyle>
          <a:p>
            <a:pPr marL="38100">
              <a:lnSpc>
                <a:spcPct val="100000"/>
              </a:lnSpc>
              <a:spcBef>
                <a:spcPts val="175"/>
              </a:spcBef>
            </a:pPr>
            <a:fld id="{81D60167-4931-47E6-BA6A-407CBD079E47}" type="slidenum">
              <a:rPr spc="-20" dirty="0"/>
              <a:t>‹#›</a:t>
            </a:fld>
            <a:r>
              <a:rPr spc="-70" dirty="0"/>
              <a:t> </a:t>
            </a:r>
            <a:r>
              <a:rPr spc="75" dirty="0"/>
              <a:t>/</a:t>
            </a:r>
            <a:r>
              <a:rPr spc="-65" dirty="0"/>
              <a:t> </a:t>
            </a:r>
            <a:r>
              <a:rPr spc="-25" dirty="0"/>
              <a:t>26</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bg1"/>
                </a:solidFill>
                <a:latin typeface="Tahoma"/>
                <a:cs typeface="Tahoma"/>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00" b="0" i="0">
                <a:solidFill>
                  <a:schemeClr val="bg1"/>
                </a:solidFill>
                <a:latin typeface="Tahoma"/>
                <a:cs typeface="Tahoma"/>
              </a:defRPr>
            </a:lvl1p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7" name="Holder 7"/>
          <p:cNvSpPr>
            <a:spLocks noGrp="1"/>
          </p:cNvSpPr>
          <p:nvPr>
            <p:ph type="sldNum" sz="quarter" idx="7"/>
          </p:nvPr>
        </p:nvSpPr>
        <p:spPr/>
        <p:txBody>
          <a:bodyPr lIns="0" tIns="0" rIns="0" bIns="0"/>
          <a:lstStyle>
            <a:lvl1pPr>
              <a:defRPr sz="500" b="0" i="0">
                <a:solidFill>
                  <a:schemeClr val="bg1"/>
                </a:solidFill>
                <a:latin typeface="Tahoma"/>
                <a:cs typeface="Tahoma"/>
              </a:defRPr>
            </a:lvl1pPr>
          </a:lstStyle>
          <a:p>
            <a:pPr marL="38100">
              <a:lnSpc>
                <a:spcPct val="100000"/>
              </a:lnSpc>
              <a:spcBef>
                <a:spcPts val="175"/>
              </a:spcBef>
            </a:pPr>
            <a:fld id="{81D60167-4931-47E6-BA6A-407CBD079E47}" type="slidenum">
              <a:rPr spc="-20" dirty="0"/>
              <a:t>‹#›</a:t>
            </a:fld>
            <a:r>
              <a:rPr spc="-70" dirty="0"/>
              <a:t> </a:t>
            </a:r>
            <a:r>
              <a:rPr spc="75" dirty="0"/>
              <a:t>/</a:t>
            </a:r>
            <a:r>
              <a:rPr spc="-65" dirty="0"/>
              <a:t> </a:t>
            </a:r>
            <a:r>
              <a:rPr spc="-25" dirty="0"/>
              <a:t>26</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700"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500" b="0" i="0">
                <a:solidFill>
                  <a:schemeClr val="bg1"/>
                </a:solidFill>
                <a:latin typeface="Tahoma"/>
                <a:cs typeface="Tahoma"/>
              </a:defRPr>
            </a:lvl1p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5" name="Holder 5"/>
          <p:cNvSpPr>
            <a:spLocks noGrp="1"/>
          </p:cNvSpPr>
          <p:nvPr>
            <p:ph type="sldNum" sz="quarter" idx="7"/>
          </p:nvPr>
        </p:nvSpPr>
        <p:spPr/>
        <p:txBody>
          <a:bodyPr lIns="0" tIns="0" rIns="0" bIns="0"/>
          <a:lstStyle>
            <a:lvl1pPr>
              <a:defRPr sz="500" b="0" i="0">
                <a:solidFill>
                  <a:schemeClr val="bg1"/>
                </a:solidFill>
                <a:latin typeface="Tahoma"/>
                <a:cs typeface="Tahoma"/>
              </a:defRPr>
            </a:lvl1pPr>
          </a:lstStyle>
          <a:p>
            <a:pPr marL="38100">
              <a:lnSpc>
                <a:spcPct val="100000"/>
              </a:lnSpc>
              <a:spcBef>
                <a:spcPts val="175"/>
              </a:spcBef>
            </a:pPr>
            <a:fld id="{81D60167-4931-47E6-BA6A-407CBD079E47}" type="slidenum">
              <a:rPr spc="-20" dirty="0"/>
              <a:t>‹#›</a:t>
            </a:fld>
            <a:r>
              <a:rPr spc="-70" dirty="0"/>
              <a:t> </a:t>
            </a:r>
            <a:r>
              <a:rPr spc="75" dirty="0"/>
              <a:t>/</a:t>
            </a:r>
            <a:r>
              <a:rPr spc="-65" dirty="0"/>
              <a:t> </a:t>
            </a:r>
            <a:r>
              <a:rPr spc="-25" dirty="0"/>
              <a:t>26</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500" b="0" i="0">
                <a:solidFill>
                  <a:schemeClr val="bg1"/>
                </a:solidFill>
                <a:latin typeface="Tahoma"/>
                <a:cs typeface="Tahoma"/>
              </a:defRPr>
            </a:lvl1p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4" name="Holder 4"/>
          <p:cNvSpPr>
            <a:spLocks noGrp="1"/>
          </p:cNvSpPr>
          <p:nvPr>
            <p:ph type="sldNum" sz="quarter" idx="7"/>
          </p:nvPr>
        </p:nvSpPr>
        <p:spPr/>
        <p:txBody>
          <a:bodyPr lIns="0" tIns="0" rIns="0" bIns="0"/>
          <a:lstStyle>
            <a:lvl1pPr>
              <a:defRPr sz="500" b="0" i="0">
                <a:solidFill>
                  <a:schemeClr val="bg1"/>
                </a:solidFill>
                <a:latin typeface="Tahoma"/>
                <a:cs typeface="Tahoma"/>
              </a:defRPr>
            </a:lvl1pPr>
          </a:lstStyle>
          <a:p>
            <a:pPr marL="38100">
              <a:lnSpc>
                <a:spcPct val="100000"/>
              </a:lnSpc>
              <a:spcBef>
                <a:spcPts val="175"/>
              </a:spcBef>
            </a:pPr>
            <a:fld id="{81D60167-4931-47E6-BA6A-407CBD079E47}" type="slidenum">
              <a:rPr spc="-20" dirty="0"/>
              <a:t>‹#›</a:t>
            </a:fld>
            <a:r>
              <a:rPr spc="-70" dirty="0"/>
              <a:t> </a:t>
            </a:r>
            <a:r>
              <a:rPr spc="75" dirty="0"/>
              <a:t>/</a:t>
            </a:r>
            <a:r>
              <a:rPr spc="-65" dirty="0"/>
              <a:t> </a:t>
            </a:r>
            <a:r>
              <a:rPr spc="-25" dirty="0"/>
              <a:t>26</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2687"/>
            <a:ext cx="5760085" cy="581660"/>
          </a:xfrm>
          <a:custGeom>
            <a:avLst/>
            <a:gdLst/>
            <a:ahLst/>
            <a:cxnLst/>
            <a:rect l="l" t="t" r="r" b="b"/>
            <a:pathLst>
              <a:path w="5760085" h="581660">
                <a:moveTo>
                  <a:pt x="5759996" y="0"/>
                </a:moveTo>
                <a:lnTo>
                  <a:pt x="0" y="0"/>
                </a:lnTo>
                <a:lnTo>
                  <a:pt x="0" y="581634"/>
                </a:lnTo>
                <a:lnTo>
                  <a:pt x="5759996" y="581634"/>
                </a:lnTo>
                <a:lnTo>
                  <a:pt x="5759996" y="0"/>
                </a:lnTo>
                <a:close/>
              </a:path>
            </a:pathLst>
          </a:custGeom>
          <a:solidFill>
            <a:srgbClr val="791F3C"/>
          </a:solidFill>
        </p:spPr>
        <p:txBody>
          <a:bodyPr wrap="square" lIns="0" tIns="0" rIns="0" bIns="0" rtlCol="0"/>
          <a:lstStyle/>
          <a:p>
            <a:endParaRPr/>
          </a:p>
        </p:txBody>
      </p:sp>
      <p:sp>
        <p:nvSpPr>
          <p:cNvPr id="2" name="Holder 2"/>
          <p:cNvSpPr>
            <a:spLocks noGrp="1"/>
          </p:cNvSpPr>
          <p:nvPr>
            <p:ph type="title"/>
          </p:nvPr>
        </p:nvSpPr>
        <p:spPr>
          <a:xfrm>
            <a:off x="1972094" y="129230"/>
            <a:ext cx="1821611" cy="288290"/>
          </a:xfrm>
          <a:prstGeom prst="rect">
            <a:avLst/>
          </a:prstGeom>
        </p:spPr>
        <p:txBody>
          <a:bodyPr wrap="square" lIns="0" tIns="0" rIns="0" bIns="0">
            <a:spAutoFit/>
          </a:bodyPr>
          <a:lstStyle>
            <a:lvl1pPr>
              <a:defRPr sz="1700" b="0" i="0">
                <a:solidFill>
                  <a:schemeClr val="bg1"/>
                </a:solidFill>
                <a:latin typeface="Tahoma"/>
                <a:cs typeface="Tahoma"/>
              </a:defRPr>
            </a:lvl1pPr>
          </a:lstStyle>
          <a:p>
            <a:endParaRPr/>
          </a:p>
        </p:txBody>
      </p:sp>
      <p:sp>
        <p:nvSpPr>
          <p:cNvPr id="3" name="Holder 3"/>
          <p:cNvSpPr>
            <a:spLocks noGrp="1"/>
          </p:cNvSpPr>
          <p:nvPr>
            <p:ph type="body" idx="1"/>
          </p:nvPr>
        </p:nvSpPr>
        <p:spPr>
          <a:xfrm>
            <a:off x="366877" y="525315"/>
            <a:ext cx="5279390" cy="968375"/>
          </a:xfrm>
          <a:prstGeom prst="rect">
            <a:avLst/>
          </a:prstGeom>
        </p:spPr>
        <p:txBody>
          <a:bodyPr wrap="square" lIns="0" tIns="0" rIns="0" bIns="0">
            <a:spAutoFit/>
          </a:bodyPr>
          <a:lstStyle>
            <a:lvl1pPr>
              <a:defRPr sz="10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4493895" y="3126226"/>
            <a:ext cx="423545" cy="118744"/>
          </a:xfrm>
          <a:prstGeom prst="rect">
            <a:avLst/>
          </a:prstGeom>
        </p:spPr>
        <p:txBody>
          <a:bodyPr wrap="square" lIns="0" tIns="0" rIns="0" bIns="0">
            <a:spAutoFit/>
          </a:bodyPr>
          <a:lstStyle>
            <a:lvl1pPr>
              <a:defRPr sz="500" b="0" i="0">
                <a:solidFill>
                  <a:schemeClr val="bg1"/>
                </a:solidFill>
                <a:latin typeface="Tahoma"/>
                <a:cs typeface="Tahoma"/>
              </a:defRPr>
            </a:lvl1p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5" name="Holder 5"/>
          <p:cNvSpPr>
            <a:spLocks noGrp="1"/>
          </p:cNvSpPr>
          <p:nvPr>
            <p:ph type="dt" sz="half" idx="6"/>
          </p:nvPr>
        </p:nvSpPr>
        <p:spPr>
          <a:xfrm>
            <a:off x="288290" y="3017710"/>
            <a:ext cx="1326134" cy="1622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4/15/2025</a:t>
            </a:fld>
            <a:endParaRPr lang="en-US"/>
          </a:p>
        </p:txBody>
      </p:sp>
      <p:sp>
        <p:nvSpPr>
          <p:cNvPr id="6" name="Holder 6"/>
          <p:cNvSpPr>
            <a:spLocks noGrp="1"/>
          </p:cNvSpPr>
          <p:nvPr>
            <p:ph type="sldNum" sz="quarter" idx="7"/>
          </p:nvPr>
        </p:nvSpPr>
        <p:spPr>
          <a:xfrm>
            <a:off x="5476582" y="3126226"/>
            <a:ext cx="240029" cy="118744"/>
          </a:xfrm>
          <a:prstGeom prst="rect">
            <a:avLst/>
          </a:prstGeom>
        </p:spPr>
        <p:txBody>
          <a:bodyPr wrap="square" lIns="0" tIns="0" rIns="0" bIns="0">
            <a:spAutoFit/>
          </a:bodyPr>
          <a:lstStyle>
            <a:lvl1pPr>
              <a:defRPr sz="500" b="0" i="0">
                <a:solidFill>
                  <a:schemeClr val="bg1"/>
                </a:solidFill>
                <a:latin typeface="Tahoma"/>
                <a:cs typeface="Tahoma"/>
              </a:defRPr>
            </a:lvl1pPr>
          </a:lstStyle>
          <a:p>
            <a:pPr marL="38100">
              <a:lnSpc>
                <a:spcPct val="100000"/>
              </a:lnSpc>
              <a:spcBef>
                <a:spcPts val="175"/>
              </a:spcBef>
            </a:pPr>
            <a:fld id="{81D60167-4931-47E6-BA6A-407CBD079E47}" type="slidenum">
              <a:rPr spc="-20" dirty="0"/>
              <a:t>‹#›</a:t>
            </a:fld>
            <a:r>
              <a:rPr spc="-70" dirty="0"/>
              <a:t> </a:t>
            </a:r>
            <a:r>
              <a:rPr spc="75" dirty="0"/>
              <a:t>/</a:t>
            </a:r>
            <a:r>
              <a:rPr spc="-65" dirty="0"/>
              <a:t> </a:t>
            </a:r>
            <a:r>
              <a:rPr spc="-25" dirty="0"/>
              <a:t>26</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3" Type="http://schemas.openxmlformats.org/officeDocument/2006/relationships/image" Target="../media/image52.jpg"/><Relationship Id="rId2" Type="http://schemas.openxmlformats.org/officeDocument/2006/relationships/image" Target="../media/image51.png"/><Relationship Id="rId1" Type="http://schemas.openxmlformats.org/officeDocument/2006/relationships/slideLayout" Target="../slideLayouts/slideLayout5.xml"/><Relationship Id="rId4" Type="http://schemas.openxmlformats.org/officeDocument/2006/relationships/image" Target="../media/image53.png"/></Relationships>
</file>

<file path=ppt/slides/_rels/slide1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 Id="rId4" Type="http://schemas.openxmlformats.org/officeDocument/2006/relationships/image" Target="../media/image56.png"/></Relationships>
</file>

<file path=ppt/slides/_rels/slide1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4" Type="http://schemas.openxmlformats.org/officeDocument/2006/relationships/image" Target="../media/image63.png"/></Relationships>
</file>

<file path=ppt/slides/_rels/slide1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2.xml"/><Relationship Id="rId5" Type="http://schemas.openxmlformats.org/officeDocument/2006/relationships/image" Target="../media/image69.png"/><Relationship Id="rId4" Type="http://schemas.openxmlformats.org/officeDocument/2006/relationships/image" Target="../media/image68.png"/></Relationships>
</file>

<file path=ppt/slides/_rels/slide18.xml.rels><?xml version="1.0" encoding="UTF-8" standalone="yes"?>
<Relationships xmlns="http://schemas.openxmlformats.org/package/2006/relationships"><Relationship Id="rId2" Type="http://schemas.openxmlformats.org/officeDocument/2006/relationships/image" Target="../media/image70.jp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73.jp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74.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5.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687"/>
            <a:ext cx="5760085" cy="903605"/>
          </a:xfrm>
          <a:custGeom>
            <a:avLst/>
            <a:gdLst/>
            <a:ahLst/>
            <a:cxnLst/>
            <a:rect l="l" t="t" r="r" b="b"/>
            <a:pathLst>
              <a:path w="5760085" h="903605">
                <a:moveTo>
                  <a:pt x="5759996" y="0"/>
                </a:moveTo>
                <a:lnTo>
                  <a:pt x="0" y="0"/>
                </a:lnTo>
                <a:lnTo>
                  <a:pt x="0" y="903503"/>
                </a:lnTo>
                <a:lnTo>
                  <a:pt x="5759996" y="903503"/>
                </a:lnTo>
                <a:lnTo>
                  <a:pt x="5759996" y="0"/>
                </a:lnTo>
                <a:close/>
              </a:path>
            </a:pathLst>
          </a:custGeom>
          <a:solidFill>
            <a:srgbClr val="791F3C"/>
          </a:solidFill>
        </p:spPr>
        <p:txBody>
          <a:bodyPr wrap="square" lIns="0" tIns="0" rIns="0" bIns="0" rtlCol="0"/>
          <a:lstStyle/>
          <a:p>
            <a:endParaRPr/>
          </a:p>
        </p:txBody>
      </p:sp>
      <p:sp>
        <p:nvSpPr>
          <p:cNvPr id="3" name="object 3"/>
          <p:cNvSpPr txBox="1">
            <a:spLocks noGrp="1"/>
          </p:cNvSpPr>
          <p:nvPr>
            <p:ph type="title"/>
          </p:nvPr>
        </p:nvSpPr>
        <p:spPr>
          <a:xfrm>
            <a:off x="182473" y="116528"/>
            <a:ext cx="5463540" cy="619125"/>
          </a:xfrm>
          <a:prstGeom prst="rect">
            <a:avLst/>
          </a:prstGeom>
        </p:spPr>
        <p:txBody>
          <a:bodyPr vert="horz" wrap="square" lIns="0" tIns="52704" rIns="0" bIns="0" rtlCol="0">
            <a:spAutoFit/>
          </a:bodyPr>
          <a:lstStyle/>
          <a:p>
            <a:pPr marL="1736725" marR="5080" indent="-1724660">
              <a:lnSpc>
                <a:spcPts val="2190"/>
              </a:lnSpc>
              <a:spcBef>
                <a:spcPts val="414"/>
              </a:spcBef>
            </a:pPr>
            <a:r>
              <a:rPr sz="2050" spc="-95" dirty="0"/>
              <a:t>Sentinel</a:t>
            </a:r>
            <a:r>
              <a:rPr sz="2050" spc="-75" dirty="0"/>
              <a:t> </a:t>
            </a:r>
            <a:r>
              <a:rPr sz="2050" spc="-80" dirty="0"/>
              <a:t>Turret </a:t>
            </a:r>
            <a:r>
              <a:rPr sz="2050" spc="-85" dirty="0"/>
              <a:t>Rover:</a:t>
            </a:r>
            <a:r>
              <a:rPr sz="2050" spc="80" dirty="0"/>
              <a:t> </a:t>
            </a:r>
            <a:r>
              <a:rPr sz="2050" spc="-130" dirty="0"/>
              <a:t>Intruder</a:t>
            </a:r>
            <a:r>
              <a:rPr sz="2050" spc="-25" dirty="0"/>
              <a:t> </a:t>
            </a:r>
            <a:r>
              <a:rPr sz="2050" spc="-145" dirty="0"/>
              <a:t>Defense</a:t>
            </a:r>
            <a:r>
              <a:rPr sz="2050" spc="-15" dirty="0"/>
              <a:t> </a:t>
            </a:r>
            <a:r>
              <a:rPr sz="2050" spc="-130" dirty="0"/>
              <a:t>System</a:t>
            </a:r>
            <a:r>
              <a:rPr sz="2050" spc="-30" dirty="0"/>
              <a:t> </a:t>
            </a:r>
            <a:r>
              <a:rPr sz="2050" spc="-35" dirty="0"/>
              <a:t>with </a:t>
            </a:r>
            <a:r>
              <a:rPr sz="2050" spc="-70" dirty="0"/>
              <a:t>Precision</a:t>
            </a:r>
            <a:r>
              <a:rPr sz="2050" spc="-85" dirty="0"/>
              <a:t> </a:t>
            </a:r>
            <a:r>
              <a:rPr sz="2050" spc="-10" dirty="0"/>
              <a:t>Shooting</a:t>
            </a:r>
            <a:endParaRPr sz="2050"/>
          </a:p>
        </p:txBody>
      </p:sp>
      <p:pic>
        <p:nvPicPr>
          <p:cNvPr id="4" name="object 4"/>
          <p:cNvPicPr/>
          <p:nvPr/>
        </p:nvPicPr>
        <p:blipFill>
          <a:blip r:embed="rId2" cstate="print"/>
          <a:stretch>
            <a:fillRect/>
          </a:stretch>
        </p:blipFill>
        <p:spPr>
          <a:xfrm>
            <a:off x="1778622" y="960458"/>
            <a:ext cx="2202751" cy="557876"/>
          </a:xfrm>
          <a:prstGeom prst="rect">
            <a:avLst/>
          </a:prstGeom>
        </p:spPr>
      </p:pic>
      <p:sp>
        <p:nvSpPr>
          <p:cNvPr id="5" name="object 5"/>
          <p:cNvSpPr txBox="1"/>
          <p:nvPr/>
        </p:nvSpPr>
        <p:spPr>
          <a:xfrm>
            <a:off x="366877" y="1708071"/>
            <a:ext cx="2821940" cy="1356360"/>
          </a:xfrm>
          <a:prstGeom prst="rect">
            <a:avLst/>
          </a:prstGeom>
        </p:spPr>
        <p:txBody>
          <a:bodyPr vert="horz" wrap="square" lIns="0" tIns="12065" rIns="0" bIns="0" rtlCol="0">
            <a:spAutoFit/>
          </a:bodyPr>
          <a:lstStyle/>
          <a:p>
            <a:pPr marR="5080" algn="r">
              <a:lnSpc>
                <a:spcPct val="100000"/>
              </a:lnSpc>
              <a:spcBef>
                <a:spcPts val="95"/>
              </a:spcBef>
            </a:pPr>
            <a:r>
              <a:rPr sz="1200" spc="-75" dirty="0">
                <a:latin typeface="Arial MT"/>
                <a:cs typeface="Arial MT"/>
              </a:rPr>
              <a:t>Team-</a:t>
            </a:r>
            <a:r>
              <a:rPr sz="1200" spc="-25" dirty="0">
                <a:latin typeface="Arial MT"/>
                <a:cs typeface="Arial MT"/>
              </a:rPr>
              <a:t>B12</a:t>
            </a:r>
            <a:endParaRPr sz="1200">
              <a:latin typeface="Arial MT"/>
              <a:cs typeface="Arial MT"/>
            </a:endParaRPr>
          </a:p>
          <a:p>
            <a:pPr marL="12700" marR="761365">
              <a:lnSpc>
                <a:spcPct val="202900"/>
              </a:lnSpc>
              <a:spcBef>
                <a:spcPts val="275"/>
              </a:spcBef>
            </a:pPr>
            <a:r>
              <a:rPr sz="900" spc="-10" dirty="0">
                <a:latin typeface="Arial MT"/>
                <a:cs typeface="Arial MT"/>
              </a:rPr>
              <a:t>Abhishta</a:t>
            </a:r>
            <a:r>
              <a:rPr sz="900" spc="15" dirty="0">
                <a:latin typeface="Arial MT"/>
                <a:cs typeface="Arial MT"/>
              </a:rPr>
              <a:t> </a:t>
            </a:r>
            <a:r>
              <a:rPr sz="900" dirty="0">
                <a:latin typeface="Arial MT"/>
                <a:cs typeface="Arial MT"/>
              </a:rPr>
              <a:t>H</a:t>
            </a:r>
            <a:r>
              <a:rPr sz="900" spc="15" dirty="0">
                <a:latin typeface="Arial MT"/>
                <a:cs typeface="Arial MT"/>
              </a:rPr>
              <a:t> </a:t>
            </a:r>
            <a:r>
              <a:rPr sz="900" spc="-10" dirty="0">
                <a:latin typeface="Arial MT"/>
                <a:cs typeface="Arial MT"/>
              </a:rPr>
              <a:t>Mallaya</a:t>
            </a:r>
            <a:r>
              <a:rPr sz="900" spc="20" dirty="0">
                <a:latin typeface="Arial MT"/>
                <a:cs typeface="Arial MT"/>
              </a:rPr>
              <a:t> </a:t>
            </a:r>
            <a:r>
              <a:rPr sz="900" dirty="0">
                <a:latin typeface="Arial MT"/>
                <a:cs typeface="Arial MT"/>
              </a:rPr>
              <a:t>-</a:t>
            </a:r>
            <a:r>
              <a:rPr sz="900" spc="15" dirty="0">
                <a:latin typeface="Arial MT"/>
                <a:cs typeface="Arial MT"/>
              </a:rPr>
              <a:t> </a:t>
            </a:r>
            <a:r>
              <a:rPr sz="900" spc="-20" dirty="0">
                <a:latin typeface="Arial MT"/>
                <a:cs typeface="Arial MT"/>
              </a:rPr>
              <a:t>CB.AI.U4AID23102 </a:t>
            </a:r>
            <a:r>
              <a:rPr sz="900" spc="-25" dirty="0">
                <a:latin typeface="Arial MT"/>
                <a:cs typeface="Arial MT"/>
              </a:rPr>
              <a:t>Gowtham</a:t>
            </a:r>
            <a:r>
              <a:rPr sz="900" spc="25" dirty="0">
                <a:latin typeface="Arial MT"/>
                <a:cs typeface="Arial MT"/>
              </a:rPr>
              <a:t> </a:t>
            </a:r>
            <a:r>
              <a:rPr sz="900" dirty="0">
                <a:latin typeface="Arial MT"/>
                <a:cs typeface="Arial MT"/>
              </a:rPr>
              <a:t>S</a:t>
            </a:r>
            <a:r>
              <a:rPr sz="900" spc="25" dirty="0">
                <a:latin typeface="Arial MT"/>
                <a:cs typeface="Arial MT"/>
              </a:rPr>
              <a:t> </a:t>
            </a:r>
            <a:r>
              <a:rPr sz="900" dirty="0">
                <a:latin typeface="Arial MT"/>
                <a:cs typeface="Arial MT"/>
              </a:rPr>
              <a:t>D</a:t>
            </a:r>
            <a:r>
              <a:rPr sz="900" spc="30" dirty="0">
                <a:latin typeface="Arial MT"/>
                <a:cs typeface="Arial MT"/>
              </a:rPr>
              <a:t> </a:t>
            </a:r>
            <a:r>
              <a:rPr sz="900" dirty="0">
                <a:latin typeface="Arial MT"/>
                <a:cs typeface="Arial MT"/>
              </a:rPr>
              <a:t>-</a:t>
            </a:r>
            <a:r>
              <a:rPr sz="900" spc="25" dirty="0">
                <a:latin typeface="Arial MT"/>
                <a:cs typeface="Arial MT"/>
              </a:rPr>
              <a:t> </a:t>
            </a:r>
            <a:r>
              <a:rPr sz="900" spc="-10" dirty="0">
                <a:latin typeface="Arial MT"/>
                <a:cs typeface="Arial MT"/>
              </a:rPr>
              <a:t>CB.AI.U4AID23113 </a:t>
            </a:r>
            <a:r>
              <a:rPr sz="900" spc="-20" dirty="0">
                <a:latin typeface="Arial MT"/>
                <a:cs typeface="Arial MT"/>
              </a:rPr>
              <a:t>Kanishka</a:t>
            </a:r>
            <a:r>
              <a:rPr sz="900" spc="10" dirty="0">
                <a:latin typeface="Arial MT"/>
                <a:cs typeface="Arial MT"/>
              </a:rPr>
              <a:t> </a:t>
            </a:r>
            <a:r>
              <a:rPr sz="900" dirty="0">
                <a:latin typeface="Arial MT"/>
                <a:cs typeface="Arial MT"/>
              </a:rPr>
              <a:t>S</a:t>
            </a:r>
            <a:r>
              <a:rPr sz="900" spc="15" dirty="0">
                <a:latin typeface="Arial MT"/>
                <a:cs typeface="Arial MT"/>
              </a:rPr>
              <a:t> </a:t>
            </a:r>
            <a:r>
              <a:rPr sz="900" dirty="0">
                <a:latin typeface="Arial MT"/>
                <a:cs typeface="Arial MT"/>
              </a:rPr>
              <a:t>J</a:t>
            </a:r>
            <a:r>
              <a:rPr sz="900" spc="15" dirty="0">
                <a:latin typeface="Arial MT"/>
                <a:cs typeface="Arial MT"/>
              </a:rPr>
              <a:t> </a:t>
            </a:r>
            <a:r>
              <a:rPr sz="900" dirty="0">
                <a:latin typeface="Arial MT"/>
                <a:cs typeface="Arial MT"/>
              </a:rPr>
              <a:t>-</a:t>
            </a:r>
            <a:r>
              <a:rPr sz="900" spc="15" dirty="0">
                <a:latin typeface="Arial MT"/>
                <a:cs typeface="Arial MT"/>
              </a:rPr>
              <a:t> </a:t>
            </a:r>
            <a:r>
              <a:rPr sz="900" spc="-10" dirty="0">
                <a:latin typeface="Arial MT"/>
                <a:cs typeface="Arial MT"/>
              </a:rPr>
              <a:t>CB.AI.U4AID23121</a:t>
            </a:r>
            <a:endParaRPr sz="900">
              <a:latin typeface="Arial MT"/>
              <a:cs typeface="Arial MT"/>
            </a:endParaRPr>
          </a:p>
          <a:p>
            <a:pPr>
              <a:lnSpc>
                <a:spcPct val="100000"/>
              </a:lnSpc>
              <a:spcBef>
                <a:spcPts val="75"/>
              </a:spcBef>
            </a:pPr>
            <a:endParaRPr sz="900">
              <a:latin typeface="Arial MT"/>
              <a:cs typeface="Arial MT"/>
            </a:endParaRPr>
          </a:p>
          <a:p>
            <a:pPr marL="12700">
              <a:lnSpc>
                <a:spcPct val="100000"/>
              </a:lnSpc>
            </a:pPr>
            <a:r>
              <a:rPr sz="900" spc="-30" dirty="0">
                <a:latin typeface="Arial MT"/>
                <a:cs typeface="Arial MT"/>
              </a:rPr>
              <a:t>Vyshnav</a:t>
            </a:r>
            <a:r>
              <a:rPr sz="900" spc="-5" dirty="0">
                <a:latin typeface="Arial MT"/>
                <a:cs typeface="Arial MT"/>
              </a:rPr>
              <a:t> </a:t>
            </a:r>
            <a:r>
              <a:rPr sz="900" spc="-10" dirty="0">
                <a:latin typeface="Arial MT"/>
                <a:cs typeface="Arial MT"/>
              </a:rPr>
              <a:t>kumar</a:t>
            </a:r>
            <a:r>
              <a:rPr sz="900" dirty="0">
                <a:latin typeface="Arial MT"/>
                <a:cs typeface="Arial MT"/>
              </a:rPr>
              <a:t> S</a:t>
            </a:r>
            <a:r>
              <a:rPr sz="900" spc="-5" dirty="0">
                <a:latin typeface="Arial MT"/>
                <a:cs typeface="Arial MT"/>
              </a:rPr>
              <a:t> </a:t>
            </a:r>
            <a:r>
              <a:rPr sz="900" dirty="0">
                <a:latin typeface="Arial MT"/>
                <a:cs typeface="Arial MT"/>
              </a:rPr>
              <a:t>- </a:t>
            </a:r>
            <a:r>
              <a:rPr sz="900" spc="-10" dirty="0">
                <a:latin typeface="Arial MT"/>
                <a:cs typeface="Arial MT"/>
              </a:rPr>
              <a:t>CB.AI.U4AID23151</a:t>
            </a:r>
            <a:endParaRPr sz="900">
              <a:latin typeface="Arial MT"/>
              <a:cs typeface="Arial MT"/>
            </a:endParaRPr>
          </a:p>
        </p:txBody>
      </p:sp>
      <p:pic>
        <p:nvPicPr>
          <p:cNvPr id="6" name="object 6"/>
          <p:cNvPicPr/>
          <p:nvPr/>
        </p:nvPicPr>
        <p:blipFill>
          <a:blip r:embed="rId3" cstate="print"/>
          <a:stretch>
            <a:fillRect/>
          </a:stretch>
        </p:blipFill>
        <p:spPr>
          <a:xfrm>
            <a:off x="256768" y="2131212"/>
            <a:ext cx="59550" cy="59550"/>
          </a:xfrm>
          <a:prstGeom prst="rect">
            <a:avLst/>
          </a:prstGeom>
        </p:spPr>
      </p:pic>
      <p:pic>
        <p:nvPicPr>
          <p:cNvPr id="7" name="object 7"/>
          <p:cNvPicPr/>
          <p:nvPr/>
        </p:nvPicPr>
        <p:blipFill>
          <a:blip r:embed="rId4" cstate="print"/>
          <a:stretch>
            <a:fillRect/>
          </a:stretch>
        </p:blipFill>
        <p:spPr>
          <a:xfrm>
            <a:off x="256768" y="2409570"/>
            <a:ext cx="59550" cy="59550"/>
          </a:xfrm>
          <a:prstGeom prst="rect">
            <a:avLst/>
          </a:prstGeom>
        </p:spPr>
      </p:pic>
      <p:pic>
        <p:nvPicPr>
          <p:cNvPr id="8" name="object 8"/>
          <p:cNvPicPr/>
          <p:nvPr/>
        </p:nvPicPr>
        <p:blipFill>
          <a:blip r:embed="rId5" cstate="print"/>
          <a:stretch>
            <a:fillRect/>
          </a:stretch>
        </p:blipFill>
        <p:spPr>
          <a:xfrm>
            <a:off x="256768" y="2687916"/>
            <a:ext cx="59550" cy="59550"/>
          </a:xfrm>
          <a:prstGeom prst="rect">
            <a:avLst/>
          </a:prstGeom>
        </p:spPr>
      </p:pic>
      <p:pic>
        <p:nvPicPr>
          <p:cNvPr id="9" name="object 9"/>
          <p:cNvPicPr/>
          <p:nvPr/>
        </p:nvPicPr>
        <p:blipFill>
          <a:blip r:embed="rId6" cstate="print"/>
          <a:stretch>
            <a:fillRect/>
          </a:stretch>
        </p:blipFill>
        <p:spPr>
          <a:xfrm>
            <a:off x="256768" y="2966275"/>
            <a:ext cx="59550" cy="59550"/>
          </a:xfrm>
          <a:prstGeom prst="rect">
            <a:avLst/>
          </a:prstGeom>
        </p:spPr>
      </p:pic>
      <p:sp>
        <p:nvSpPr>
          <p:cNvPr id="10" name="object 10"/>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2" name="object 12"/>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1</a:t>
            </a:fld>
            <a:r>
              <a:rPr spc="-70" dirty="0"/>
              <a:t> </a:t>
            </a:r>
            <a:r>
              <a:rPr spc="75" dirty="0"/>
              <a:t>/</a:t>
            </a:r>
            <a:r>
              <a:rPr spc="-65" dirty="0"/>
              <a:t> </a:t>
            </a:r>
            <a:r>
              <a:rPr spc="-25" dirty="0"/>
              <a:t>26</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349250">
              <a:lnSpc>
                <a:spcPct val="100000"/>
              </a:lnSpc>
              <a:spcBef>
                <a:spcPts val="120"/>
              </a:spcBef>
            </a:pPr>
            <a:r>
              <a:rPr spc="-75" dirty="0"/>
              <a:t>Methodology</a:t>
            </a:r>
          </a:p>
        </p:txBody>
      </p:sp>
      <p:pic>
        <p:nvPicPr>
          <p:cNvPr id="3" name="object 3"/>
          <p:cNvPicPr/>
          <p:nvPr/>
        </p:nvPicPr>
        <p:blipFill>
          <a:blip r:embed="rId2" cstate="print"/>
          <a:stretch>
            <a:fillRect/>
          </a:stretch>
        </p:blipFill>
        <p:spPr>
          <a:xfrm>
            <a:off x="256768" y="1177988"/>
            <a:ext cx="59550" cy="59550"/>
          </a:xfrm>
          <a:prstGeom prst="rect">
            <a:avLst/>
          </a:prstGeom>
        </p:spPr>
      </p:pic>
      <p:pic>
        <p:nvPicPr>
          <p:cNvPr id="4" name="object 4"/>
          <p:cNvPicPr/>
          <p:nvPr/>
        </p:nvPicPr>
        <p:blipFill>
          <a:blip r:embed="rId3" cstate="print"/>
          <a:stretch>
            <a:fillRect/>
          </a:stretch>
        </p:blipFill>
        <p:spPr>
          <a:xfrm>
            <a:off x="256768" y="1482204"/>
            <a:ext cx="59550" cy="59550"/>
          </a:xfrm>
          <a:prstGeom prst="rect">
            <a:avLst/>
          </a:prstGeom>
        </p:spPr>
      </p:pic>
      <p:pic>
        <p:nvPicPr>
          <p:cNvPr id="5" name="object 5"/>
          <p:cNvPicPr/>
          <p:nvPr/>
        </p:nvPicPr>
        <p:blipFill>
          <a:blip r:embed="rId4" cstate="print"/>
          <a:stretch>
            <a:fillRect/>
          </a:stretch>
        </p:blipFill>
        <p:spPr>
          <a:xfrm>
            <a:off x="256768" y="1786432"/>
            <a:ext cx="59550" cy="59550"/>
          </a:xfrm>
          <a:prstGeom prst="rect">
            <a:avLst/>
          </a:prstGeom>
        </p:spPr>
      </p:pic>
      <p:pic>
        <p:nvPicPr>
          <p:cNvPr id="6" name="object 6"/>
          <p:cNvPicPr/>
          <p:nvPr/>
        </p:nvPicPr>
        <p:blipFill>
          <a:blip r:embed="rId5" cstate="print"/>
          <a:stretch>
            <a:fillRect/>
          </a:stretch>
        </p:blipFill>
        <p:spPr>
          <a:xfrm>
            <a:off x="256768" y="2090648"/>
            <a:ext cx="59550" cy="59550"/>
          </a:xfrm>
          <a:prstGeom prst="rect">
            <a:avLst/>
          </a:prstGeom>
        </p:spPr>
      </p:pic>
      <p:pic>
        <p:nvPicPr>
          <p:cNvPr id="7" name="object 7"/>
          <p:cNvPicPr/>
          <p:nvPr/>
        </p:nvPicPr>
        <p:blipFill>
          <a:blip r:embed="rId6" cstate="print"/>
          <a:stretch>
            <a:fillRect/>
          </a:stretch>
        </p:blipFill>
        <p:spPr>
          <a:xfrm>
            <a:off x="256768" y="2394877"/>
            <a:ext cx="59550" cy="59550"/>
          </a:xfrm>
          <a:prstGeom prst="rect">
            <a:avLst/>
          </a:prstGeom>
        </p:spPr>
      </p:pic>
      <p:pic>
        <p:nvPicPr>
          <p:cNvPr id="8" name="object 8"/>
          <p:cNvPicPr/>
          <p:nvPr/>
        </p:nvPicPr>
        <p:blipFill>
          <a:blip r:embed="rId7" cstate="print"/>
          <a:stretch>
            <a:fillRect/>
          </a:stretch>
        </p:blipFill>
        <p:spPr>
          <a:xfrm>
            <a:off x="256768" y="2699092"/>
            <a:ext cx="59550" cy="59550"/>
          </a:xfrm>
          <a:prstGeom prst="rect">
            <a:avLst/>
          </a:prstGeom>
        </p:spPr>
      </p:pic>
      <p:pic>
        <p:nvPicPr>
          <p:cNvPr id="9" name="object 9"/>
          <p:cNvPicPr/>
          <p:nvPr/>
        </p:nvPicPr>
        <p:blipFill>
          <a:blip r:embed="rId8" cstate="print"/>
          <a:stretch>
            <a:fillRect/>
          </a:stretch>
        </p:blipFill>
        <p:spPr>
          <a:xfrm>
            <a:off x="256768" y="3003321"/>
            <a:ext cx="59550" cy="59550"/>
          </a:xfrm>
          <a:prstGeom prst="rect">
            <a:avLst/>
          </a:prstGeom>
        </p:spPr>
      </p:pic>
      <p:sp>
        <p:nvSpPr>
          <p:cNvPr id="10" name="object 10"/>
          <p:cNvSpPr txBox="1"/>
          <p:nvPr/>
        </p:nvSpPr>
        <p:spPr>
          <a:xfrm>
            <a:off x="113830" y="790389"/>
            <a:ext cx="3537585" cy="2313305"/>
          </a:xfrm>
          <a:prstGeom prst="rect">
            <a:avLst/>
          </a:prstGeom>
        </p:spPr>
        <p:txBody>
          <a:bodyPr vert="horz" wrap="square" lIns="0" tIns="12065" rIns="0" bIns="0" rtlCol="0">
            <a:spAutoFit/>
          </a:bodyPr>
          <a:lstStyle/>
          <a:p>
            <a:pPr marL="12700">
              <a:lnSpc>
                <a:spcPct val="100000"/>
              </a:lnSpc>
              <a:spcBef>
                <a:spcPts val="95"/>
              </a:spcBef>
            </a:pPr>
            <a:r>
              <a:rPr sz="1000" spc="-75" dirty="0">
                <a:latin typeface="Arial Black"/>
                <a:cs typeface="Arial Black"/>
              </a:rPr>
              <a:t>Data</a:t>
            </a:r>
            <a:r>
              <a:rPr sz="1000" spc="50" dirty="0">
                <a:latin typeface="Arial Black"/>
                <a:cs typeface="Arial Black"/>
              </a:rPr>
              <a:t> </a:t>
            </a:r>
            <a:r>
              <a:rPr sz="1000" spc="-110" dirty="0">
                <a:latin typeface="Arial Black"/>
                <a:cs typeface="Arial Black"/>
              </a:rPr>
              <a:t>Augmentation</a:t>
            </a:r>
            <a:r>
              <a:rPr sz="1000" spc="50" dirty="0">
                <a:latin typeface="Arial Black"/>
                <a:cs typeface="Arial Black"/>
              </a:rPr>
              <a:t> </a:t>
            </a:r>
            <a:r>
              <a:rPr sz="1000" spc="-10" dirty="0">
                <a:latin typeface="Arial Black"/>
                <a:cs typeface="Arial Black"/>
              </a:rPr>
              <a:t>Pipeline</a:t>
            </a:r>
            <a:endParaRPr sz="1000">
              <a:latin typeface="Arial Black"/>
              <a:cs typeface="Arial Black"/>
            </a:endParaRPr>
          </a:p>
          <a:p>
            <a:pPr marL="265430">
              <a:lnSpc>
                <a:spcPct val="100000"/>
              </a:lnSpc>
              <a:spcBef>
                <a:spcPts val="1245"/>
              </a:spcBef>
            </a:pPr>
            <a:r>
              <a:rPr sz="1000" spc="-10" dirty="0">
                <a:latin typeface="Tahoma"/>
                <a:cs typeface="Tahoma"/>
              </a:rPr>
              <a:t>Resize</a:t>
            </a:r>
            <a:endParaRPr sz="1000">
              <a:latin typeface="Tahoma"/>
              <a:cs typeface="Tahoma"/>
            </a:endParaRPr>
          </a:p>
          <a:p>
            <a:pPr marL="265430" marR="2000885">
              <a:lnSpc>
                <a:spcPct val="199600"/>
              </a:lnSpc>
            </a:pPr>
            <a:r>
              <a:rPr sz="1000" spc="-30" dirty="0">
                <a:latin typeface="Tahoma"/>
                <a:cs typeface="Tahoma"/>
              </a:rPr>
              <a:t>Random</a:t>
            </a:r>
            <a:r>
              <a:rPr sz="1000" spc="-40" dirty="0">
                <a:latin typeface="Tahoma"/>
                <a:cs typeface="Tahoma"/>
              </a:rPr>
              <a:t> </a:t>
            </a:r>
            <a:r>
              <a:rPr sz="1000" spc="-10" dirty="0">
                <a:latin typeface="Tahoma"/>
                <a:cs typeface="Tahoma"/>
              </a:rPr>
              <a:t>Horizontal</a:t>
            </a:r>
            <a:r>
              <a:rPr sz="1000" spc="-40" dirty="0">
                <a:latin typeface="Tahoma"/>
                <a:cs typeface="Tahoma"/>
              </a:rPr>
              <a:t> </a:t>
            </a:r>
            <a:r>
              <a:rPr sz="1000" spc="-20" dirty="0">
                <a:latin typeface="Tahoma"/>
                <a:cs typeface="Tahoma"/>
              </a:rPr>
              <a:t>Flip </a:t>
            </a:r>
            <a:r>
              <a:rPr sz="1000" spc="-30" dirty="0">
                <a:latin typeface="Tahoma"/>
                <a:cs typeface="Tahoma"/>
              </a:rPr>
              <a:t>Random</a:t>
            </a:r>
            <a:r>
              <a:rPr sz="1000" spc="-25" dirty="0">
                <a:latin typeface="Tahoma"/>
                <a:cs typeface="Tahoma"/>
              </a:rPr>
              <a:t> </a:t>
            </a:r>
            <a:r>
              <a:rPr sz="1000" spc="-10" dirty="0">
                <a:latin typeface="Tahoma"/>
                <a:cs typeface="Tahoma"/>
              </a:rPr>
              <a:t>Rotation</a:t>
            </a:r>
            <a:endParaRPr sz="1000">
              <a:latin typeface="Tahoma"/>
              <a:cs typeface="Tahoma"/>
            </a:endParaRPr>
          </a:p>
          <a:p>
            <a:pPr marL="265430" marR="5080">
              <a:lnSpc>
                <a:spcPct val="199600"/>
              </a:lnSpc>
            </a:pPr>
            <a:r>
              <a:rPr sz="1000" spc="-30" dirty="0">
                <a:latin typeface="Tahoma"/>
                <a:cs typeface="Tahoma"/>
              </a:rPr>
              <a:t>Random</a:t>
            </a:r>
            <a:r>
              <a:rPr sz="1000" spc="-10" dirty="0">
                <a:latin typeface="Tahoma"/>
                <a:cs typeface="Tahoma"/>
              </a:rPr>
              <a:t> Aﬀine</a:t>
            </a:r>
            <a:r>
              <a:rPr sz="1000" spc="-5" dirty="0">
                <a:latin typeface="Tahoma"/>
                <a:cs typeface="Tahoma"/>
              </a:rPr>
              <a:t> </a:t>
            </a:r>
            <a:r>
              <a:rPr sz="1000" spc="-35" dirty="0">
                <a:latin typeface="Tahoma"/>
                <a:cs typeface="Tahoma"/>
              </a:rPr>
              <a:t>Transformation</a:t>
            </a:r>
            <a:r>
              <a:rPr sz="1000" spc="-5" dirty="0">
                <a:latin typeface="Tahoma"/>
                <a:cs typeface="Tahoma"/>
              </a:rPr>
              <a:t> </a:t>
            </a:r>
            <a:r>
              <a:rPr sz="1000" spc="-10" dirty="0">
                <a:latin typeface="Tahoma"/>
                <a:cs typeface="Tahoma"/>
              </a:rPr>
              <a:t>(rotation,</a:t>
            </a:r>
            <a:r>
              <a:rPr sz="1000" spc="-5" dirty="0">
                <a:latin typeface="Tahoma"/>
                <a:cs typeface="Tahoma"/>
              </a:rPr>
              <a:t> </a:t>
            </a:r>
            <a:r>
              <a:rPr sz="1000" spc="-25" dirty="0">
                <a:latin typeface="Tahoma"/>
                <a:cs typeface="Tahoma"/>
              </a:rPr>
              <a:t>translation,</a:t>
            </a:r>
            <a:r>
              <a:rPr sz="1000" spc="-5" dirty="0">
                <a:latin typeface="Tahoma"/>
                <a:cs typeface="Tahoma"/>
              </a:rPr>
              <a:t> </a:t>
            </a:r>
            <a:r>
              <a:rPr sz="1000" spc="-25" dirty="0">
                <a:latin typeface="Tahoma"/>
                <a:cs typeface="Tahoma"/>
              </a:rPr>
              <a:t>scaling) </a:t>
            </a:r>
            <a:r>
              <a:rPr sz="1000" spc="-10" dirty="0">
                <a:latin typeface="Tahoma"/>
                <a:cs typeface="Tahoma"/>
              </a:rPr>
              <a:t>Color</a:t>
            </a:r>
            <a:r>
              <a:rPr sz="1000" spc="-15" dirty="0">
                <a:latin typeface="Tahoma"/>
                <a:cs typeface="Tahoma"/>
              </a:rPr>
              <a:t> </a:t>
            </a:r>
            <a:r>
              <a:rPr sz="1000" dirty="0">
                <a:latin typeface="Tahoma"/>
                <a:cs typeface="Tahoma"/>
              </a:rPr>
              <a:t>Jitter</a:t>
            </a:r>
            <a:r>
              <a:rPr sz="1000" spc="-10" dirty="0">
                <a:latin typeface="Tahoma"/>
                <a:cs typeface="Tahoma"/>
              </a:rPr>
              <a:t> </a:t>
            </a:r>
            <a:r>
              <a:rPr sz="1000" spc="-40" dirty="0">
                <a:latin typeface="Tahoma"/>
                <a:cs typeface="Tahoma"/>
              </a:rPr>
              <a:t>(brightness</a:t>
            </a:r>
            <a:r>
              <a:rPr sz="1000" spc="-10" dirty="0">
                <a:latin typeface="Tahoma"/>
                <a:cs typeface="Tahoma"/>
              </a:rPr>
              <a:t> </a:t>
            </a:r>
            <a:r>
              <a:rPr sz="1000" spc="-20" dirty="0">
                <a:latin typeface="Tahoma"/>
                <a:cs typeface="Tahoma"/>
              </a:rPr>
              <a:t>and</a:t>
            </a:r>
            <a:r>
              <a:rPr sz="1000" spc="-15" dirty="0">
                <a:latin typeface="Tahoma"/>
                <a:cs typeface="Tahoma"/>
              </a:rPr>
              <a:t> </a:t>
            </a:r>
            <a:r>
              <a:rPr sz="1000" spc="-10" dirty="0">
                <a:latin typeface="Tahoma"/>
                <a:cs typeface="Tahoma"/>
              </a:rPr>
              <a:t>contrast)</a:t>
            </a:r>
            <a:endParaRPr sz="1000">
              <a:latin typeface="Tahoma"/>
              <a:cs typeface="Tahoma"/>
            </a:endParaRPr>
          </a:p>
          <a:p>
            <a:pPr marL="265430" marR="2482215">
              <a:lnSpc>
                <a:spcPct val="199600"/>
              </a:lnSpc>
            </a:pPr>
            <a:r>
              <a:rPr sz="1000" spc="-35" dirty="0">
                <a:latin typeface="Tahoma"/>
                <a:cs typeface="Tahoma"/>
              </a:rPr>
              <a:t>Gaussian</a:t>
            </a:r>
            <a:r>
              <a:rPr sz="1000" spc="-25" dirty="0">
                <a:latin typeface="Tahoma"/>
                <a:cs typeface="Tahoma"/>
              </a:rPr>
              <a:t> </a:t>
            </a:r>
            <a:r>
              <a:rPr sz="1000" spc="-20" dirty="0">
                <a:latin typeface="Tahoma"/>
                <a:cs typeface="Tahoma"/>
              </a:rPr>
              <a:t>Blur Noise</a:t>
            </a:r>
            <a:r>
              <a:rPr sz="1000" spc="-30" dirty="0">
                <a:latin typeface="Tahoma"/>
                <a:cs typeface="Tahoma"/>
              </a:rPr>
              <a:t> </a:t>
            </a:r>
            <a:r>
              <a:rPr sz="1000" spc="-45" dirty="0">
                <a:latin typeface="Tahoma"/>
                <a:cs typeface="Tahoma"/>
              </a:rPr>
              <a:t>Injection</a:t>
            </a:r>
            <a:endParaRPr sz="1000">
              <a:latin typeface="Tahoma"/>
              <a:cs typeface="Tahoma"/>
            </a:endParaRPr>
          </a:p>
        </p:txBody>
      </p:sp>
      <p:sp>
        <p:nvSpPr>
          <p:cNvPr id="11" name="object 11"/>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12" name="object 12"/>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3" name="object 13"/>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10</a:t>
            </a:fld>
            <a:r>
              <a:rPr spc="-70" dirty="0"/>
              <a:t> </a:t>
            </a:r>
            <a:r>
              <a:rPr spc="75" dirty="0"/>
              <a:t>/</a:t>
            </a:r>
            <a:r>
              <a:rPr spc="-65" dirty="0"/>
              <a:t> </a:t>
            </a:r>
            <a:r>
              <a:rPr spc="-25" dirty="0"/>
              <a:t>26</a:t>
            </a: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349250">
              <a:lnSpc>
                <a:spcPct val="100000"/>
              </a:lnSpc>
              <a:spcBef>
                <a:spcPts val="120"/>
              </a:spcBef>
            </a:pPr>
            <a:r>
              <a:rPr spc="-75" dirty="0"/>
              <a:t>Methodology</a:t>
            </a:r>
          </a:p>
        </p:txBody>
      </p:sp>
      <p:pic>
        <p:nvPicPr>
          <p:cNvPr id="3" name="object 3"/>
          <p:cNvPicPr/>
          <p:nvPr/>
        </p:nvPicPr>
        <p:blipFill>
          <a:blip r:embed="rId2" cstate="print"/>
          <a:stretch>
            <a:fillRect/>
          </a:stretch>
        </p:blipFill>
        <p:spPr>
          <a:xfrm>
            <a:off x="256768" y="1377022"/>
            <a:ext cx="59550" cy="59550"/>
          </a:xfrm>
          <a:prstGeom prst="rect">
            <a:avLst/>
          </a:prstGeom>
        </p:spPr>
      </p:pic>
      <p:pic>
        <p:nvPicPr>
          <p:cNvPr id="4" name="object 4"/>
          <p:cNvPicPr/>
          <p:nvPr/>
        </p:nvPicPr>
        <p:blipFill>
          <a:blip r:embed="rId3" cstate="print"/>
          <a:stretch>
            <a:fillRect/>
          </a:stretch>
        </p:blipFill>
        <p:spPr>
          <a:xfrm>
            <a:off x="256768" y="1718640"/>
            <a:ext cx="59550" cy="59550"/>
          </a:xfrm>
          <a:prstGeom prst="rect">
            <a:avLst/>
          </a:prstGeom>
        </p:spPr>
      </p:pic>
      <p:pic>
        <p:nvPicPr>
          <p:cNvPr id="5" name="object 5"/>
          <p:cNvPicPr/>
          <p:nvPr/>
        </p:nvPicPr>
        <p:blipFill>
          <a:blip r:embed="rId4" cstate="print"/>
          <a:stretch>
            <a:fillRect/>
          </a:stretch>
        </p:blipFill>
        <p:spPr>
          <a:xfrm>
            <a:off x="256768" y="2060257"/>
            <a:ext cx="59550" cy="59550"/>
          </a:xfrm>
          <a:prstGeom prst="rect">
            <a:avLst/>
          </a:prstGeom>
        </p:spPr>
      </p:pic>
      <p:pic>
        <p:nvPicPr>
          <p:cNvPr id="6" name="object 6"/>
          <p:cNvPicPr/>
          <p:nvPr/>
        </p:nvPicPr>
        <p:blipFill>
          <a:blip r:embed="rId5" cstate="print"/>
          <a:stretch>
            <a:fillRect/>
          </a:stretch>
        </p:blipFill>
        <p:spPr>
          <a:xfrm>
            <a:off x="256768" y="2401874"/>
            <a:ext cx="59550" cy="59550"/>
          </a:xfrm>
          <a:prstGeom prst="rect">
            <a:avLst/>
          </a:prstGeom>
        </p:spPr>
      </p:pic>
      <p:sp>
        <p:nvSpPr>
          <p:cNvPr id="8" name="object 8"/>
          <p:cNvSpPr txBox="1"/>
          <p:nvPr/>
        </p:nvSpPr>
        <p:spPr>
          <a:xfrm>
            <a:off x="113830" y="958258"/>
            <a:ext cx="4467225" cy="1522340"/>
          </a:xfrm>
          <a:prstGeom prst="rect">
            <a:avLst/>
          </a:prstGeom>
        </p:spPr>
        <p:txBody>
          <a:bodyPr vert="horz" wrap="square" lIns="0" tIns="12065" rIns="0" bIns="0" rtlCol="0">
            <a:spAutoFit/>
          </a:bodyPr>
          <a:lstStyle/>
          <a:p>
            <a:pPr marL="12700">
              <a:lnSpc>
                <a:spcPct val="100000"/>
              </a:lnSpc>
              <a:spcBef>
                <a:spcPts val="95"/>
              </a:spcBef>
            </a:pPr>
            <a:r>
              <a:rPr sz="1000" spc="-80" dirty="0">
                <a:latin typeface="Arial Black"/>
                <a:cs typeface="Arial Black"/>
              </a:rPr>
              <a:t>Model</a:t>
            </a:r>
            <a:r>
              <a:rPr sz="1000" spc="80" dirty="0">
                <a:latin typeface="Arial Black"/>
                <a:cs typeface="Arial Black"/>
              </a:rPr>
              <a:t> </a:t>
            </a:r>
            <a:r>
              <a:rPr sz="1000" spc="-125" dirty="0">
                <a:latin typeface="Arial Black"/>
                <a:cs typeface="Arial Black"/>
              </a:rPr>
              <a:t>Architectures</a:t>
            </a:r>
            <a:r>
              <a:rPr sz="1000" spc="80" dirty="0">
                <a:latin typeface="Arial Black"/>
                <a:cs typeface="Arial Black"/>
              </a:rPr>
              <a:t> </a:t>
            </a:r>
            <a:r>
              <a:rPr sz="1000" spc="-20" dirty="0">
                <a:latin typeface="Arial Black"/>
                <a:cs typeface="Arial Black"/>
              </a:rPr>
              <a:t>Used</a:t>
            </a:r>
            <a:endParaRPr sz="1000" dirty="0">
              <a:latin typeface="Arial Black"/>
              <a:cs typeface="Arial Black"/>
            </a:endParaRPr>
          </a:p>
          <a:p>
            <a:pPr>
              <a:lnSpc>
                <a:spcPct val="100000"/>
              </a:lnSpc>
              <a:spcBef>
                <a:spcPts val="80"/>
              </a:spcBef>
            </a:pPr>
            <a:endParaRPr sz="1000" dirty="0">
              <a:latin typeface="Arial Black"/>
              <a:cs typeface="Arial Black"/>
            </a:endParaRPr>
          </a:p>
          <a:p>
            <a:pPr marL="265430">
              <a:lnSpc>
                <a:spcPct val="100000"/>
              </a:lnSpc>
            </a:pPr>
            <a:r>
              <a:rPr sz="1000" dirty="0">
                <a:latin typeface="Tahoma"/>
                <a:cs typeface="Tahoma"/>
              </a:rPr>
              <a:t>CNN</a:t>
            </a:r>
            <a:r>
              <a:rPr sz="1000" spc="20" dirty="0">
                <a:latin typeface="Tahoma"/>
                <a:cs typeface="Tahoma"/>
              </a:rPr>
              <a:t> </a:t>
            </a:r>
            <a:r>
              <a:rPr sz="1000" dirty="0">
                <a:latin typeface="Tahoma"/>
                <a:cs typeface="Tahoma"/>
              </a:rPr>
              <a:t>with</a:t>
            </a:r>
            <a:r>
              <a:rPr sz="1000" spc="25" dirty="0">
                <a:latin typeface="Tahoma"/>
                <a:cs typeface="Tahoma"/>
              </a:rPr>
              <a:t> </a:t>
            </a:r>
            <a:r>
              <a:rPr sz="1000" spc="65" dirty="0">
                <a:latin typeface="Tahoma"/>
                <a:cs typeface="Tahoma"/>
              </a:rPr>
              <a:t>CBAM</a:t>
            </a:r>
            <a:r>
              <a:rPr sz="1000" spc="25" dirty="0">
                <a:latin typeface="Tahoma"/>
                <a:cs typeface="Tahoma"/>
              </a:rPr>
              <a:t> </a:t>
            </a:r>
            <a:r>
              <a:rPr sz="1000" spc="-20" dirty="0">
                <a:latin typeface="Tahoma"/>
                <a:cs typeface="Tahoma"/>
              </a:rPr>
              <a:t>(Convolutional</a:t>
            </a:r>
            <a:r>
              <a:rPr sz="1000" spc="25" dirty="0">
                <a:latin typeface="Tahoma"/>
                <a:cs typeface="Tahoma"/>
              </a:rPr>
              <a:t> </a:t>
            </a:r>
            <a:r>
              <a:rPr sz="1000" dirty="0">
                <a:latin typeface="Tahoma"/>
                <a:cs typeface="Tahoma"/>
              </a:rPr>
              <a:t>Block</a:t>
            </a:r>
            <a:r>
              <a:rPr sz="1000" spc="25" dirty="0">
                <a:latin typeface="Tahoma"/>
                <a:cs typeface="Tahoma"/>
              </a:rPr>
              <a:t> </a:t>
            </a:r>
            <a:r>
              <a:rPr sz="1000" spc="-10" dirty="0">
                <a:latin typeface="Tahoma"/>
                <a:cs typeface="Tahoma"/>
              </a:rPr>
              <a:t>Attention</a:t>
            </a:r>
            <a:r>
              <a:rPr sz="1000" spc="25" dirty="0">
                <a:latin typeface="Tahoma"/>
                <a:cs typeface="Tahoma"/>
              </a:rPr>
              <a:t> </a:t>
            </a:r>
            <a:r>
              <a:rPr sz="1000" spc="-10" dirty="0">
                <a:latin typeface="Tahoma"/>
                <a:cs typeface="Tahoma"/>
              </a:rPr>
              <a:t>Module)</a:t>
            </a:r>
            <a:endParaRPr sz="1000" dirty="0">
              <a:latin typeface="Tahoma"/>
              <a:cs typeface="Tahoma"/>
            </a:endParaRPr>
          </a:p>
          <a:p>
            <a:pPr marL="265430" marR="5080">
              <a:lnSpc>
                <a:spcPct val="224200"/>
              </a:lnSpc>
            </a:pPr>
            <a:r>
              <a:rPr sz="1000" dirty="0">
                <a:latin typeface="Tahoma"/>
                <a:cs typeface="Tahoma"/>
              </a:rPr>
              <a:t>CNN</a:t>
            </a:r>
            <a:r>
              <a:rPr sz="1000" spc="20" dirty="0">
                <a:latin typeface="Tahoma"/>
                <a:cs typeface="Tahoma"/>
              </a:rPr>
              <a:t> </a:t>
            </a:r>
            <a:r>
              <a:rPr sz="1000" dirty="0">
                <a:latin typeface="Tahoma"/>
                <a:cs typeface="Tahoma"/>
              </a:rPr>
              <a:t>with</a:t>
            </a:r>
            <a:r>
              <a:rPr sz="1000" spc="25" dirty="0">
                <a:latin typeface="Tahoma"/>
                <a:cs typeface="Tahoma"/>
              </a:rPr>
              <a:t> </a:t>
            </a:r>
            <a:r>
              <a:rPr sz="1000" dirty="0">
                <a:latin typeface="Tahoma"/>
                <a:cs typeface="Tahoma"/>
              </a:rPr>
              <a:t>CA-</a:t>
            </a:r>
            <a:r>
              <a:rPr sz="1000" spc="50" dirty="0">
                <a:latin typeface="Tahoma"/>
                <a:cs typeface="Tahoma"/>
              </a:rPr>
              <a:t>CBAM</a:t>
            </a:r>
            <a:r>
              <a:rPr sz="1000" spc="20" dirty="0">
                <a:latin typeface="Tahoma"/>
                <a:cs typeface="Tahoma"/>
              </a:rPr>
              <a:t> </a:t>
            </a:r>
            <a:r>
              <a:rPr sz="1000" spc="-20" dirty="0">
                <a:latin typeface="Tahoma"/>
                <a:cs typeface="Tahoma"/>
              </a:rPr>
              <a:t>(Cross</a:t>
            </a:r>
            <a:r>
              <a:rPr sz="1000" spc="25" dirty="0">
                <a:latin typeface="Tahoma"/>
                <a:cs typeface="Tahoma"/>
              </a:rPr>
              <a:t> </a:t>
            </a:r>
            <a:r>
              <a:rPr sz="1000" spc="-10" dirty="0">
                <a:latin typeface="Tahoma"/>
                <a:cs typeface="Tahoma"/>
              </a:rPr>
              <a:t>Attention</a:t>
            </a:r>
            <a:r>
              <a:rPr sz="1000" spc="25" dirty="0">
                <a:latin typeface="Tahoma"/>
                <a:cs typeface="Tahoma"/>
              </a:rPr>
              <a:t> </a:t>
            </a:r>
            <a:r>
              <a:rPr sz="1000" spc="-25" dirty="0">
                <a:latin typeface="Tahoma"/>
                <a:cs typeface="Tahoma"/>
              </a:rPr>
              <a:t>Convolutional</a:t>
            </a:r>
            <a:r>
              <a:rPr sz="1000" spc="20" dirty="0">
                <a:latin typeface="Tahoma"/>
                <a:cs typeface="Tahoma"/>
              </a:rPr>
              <a:t> </a:t>
            </a:r>
            <a:r>
              <a:rPr sz="1000" dirty="0">
                <a:latin typeface="Tahoma"/>
                <a:cs typeface="Tahoma"/>
              </a:rPr>
              <a:t>Block</a:t>
            </a:r>
            <a:r>
              <a:rPr sz="1000" spc="25" dirty="0">
                <a:latin typeface="Tahoma"/>
                <a:cs typeface="Tahoma"/>
              </a:rPr>
              <a:t> </a:t>
            </a:r>
            <a:r>
              <a:rPr sz="1000" spc="-10" dirty="0">
                <a:latin typeface="Tahoma"/>
                <a:cs typeface="Tahoma"/>
              </a:rPr>
              <a:t>Attention</a:t>
            </a:r>
            <a:r>
              <a:rPr sz="1000" spc="20" dirty="0">
                <a:latin typeface="Tahoma"/>
                <a:cs typeface="Tahoma"/>
              </a:rPr>
              <a:t> </a:t>
            </a:r>
            <a:r>
              <a:rPr sz="1000" spc="-10" dirty="0">
                <a:latin typeface="Tahoma"/>
                <a:cs typeface="Tahoma"/>
              </a:rPr>
              <a:t>Module) </a:t>
            </a:r>
            <a:r>
              <a:rPr sz="1000" dirty="0">
                <a:latin typeface="Tahoma"/>
                <a:cs typeface="Tahoma"/>
              </a:rPr>
              <a:t>CNN</a:t>
            </a:r>
            <a:r>
              <a:rPr sz="1000" spc="45" dirty="0">
                <a:latin typeface="Tahoma"/>
                <a:cs typeface="Tahoma"/>
              </a:rPr>
              <a:t> </a:t>
            </a:r>
            <a:r>
              <a:rPr sz="1000" dirty="0">
                <a:latin typeface="Tahoma"/>
                <a:cs typeface="Tahoma"/>
              </a:rPr>
              <a:t>with</a:t>
            </a:r>
            <a:r>
              <a:rPr sz="1000" spc="50" dirty="0">
                <a:latin typeface="Tahoma"/>
                <a:cs typeface="Tahoma"/>
              </a:rPr>
              <a:t> </a:t>
            </a:r>
            <a:r>
              <a:rPr sz="1000" spc="-10" dirty="0">
                <a:latin typeface="Tahoma"/>
                <a:cs typeface="Tahoma"/>
              </a:rPr>
              <a:t>ArcFace</a:t>
            </a:r>
            <a:r>
              <a:rPr sz="1000" spc="50" dirty="0">
                <a:latin typeface="Tahoma"/>
                <a:cs typeface="Tahoma"/>
              </a:rPr>
              <a:t> </a:t>
            </a:r>
            <a:r>
              <a:rPr sz="1000" dirty="0">
                <a:latin typeface="Tahoma"/>
                <a:cs typeface="Tahoma"/>
              </a:rPr>
              <a:t>CA-</a:t>
            </a:r>
            <a:r>
              <a:rPr sz="1000" spc="30" dirty="0">
                <a:latin typeface="Tahoma"/>
                <a:cs typeface="Tahoma"/>
              </a:rPr>
              <a:t>CBAM</a:t>
            </a:r>
            <a:endParaRPr sz="1000" dirty="0">
              <a:latin typeface="Tahoma"/>
              <a:cs typeface="Tahoma"/>
            </a:endParaRPr>
          </a:p>
          <a:p>
            <a:pPr>
              <a:lnSpc>
                <a:spcPct val="100000"/>
              </a:lnSpc>
              <a:spcBef>
                <a:spcPts val="285"/>
              </a:spcBef>
            </a:pPr>
            <a:endParaRPr sz="1000" dirty="0">
              <a:latin typeface="Tahoma"/>
              <a:cs typeface="Tahoma"/>
            </a:endParaRPr>
          </a:p>
          <a:p>
            <a:pPr marL="265430">
              <a:lnSpc>
                <a:spcPct val="100000"/>
              </a:lnSpc>
            </a:pPr>
            <a:r>
              <a:rPr sz="1000" dirty="0">
                <a:latin typeface="Tahoma"/>
                <a:cs typeface="Tahoma"/>
              </a:rPr>
              <a:t>YOLO</a:t>
            </a:r>
            <a:r>
              <a:rPr sz="1000" spc="40" dirty="0">
                <a:latin typeface="Tahoma"/>
                <a:cs typeface="Tahoma"/>
              </a:rPr>
              <a:t> </a:t>
            </a:r>
            <a:r>
              <a:rPr sz="1000" spc="-55" dirty="0">
                <a:latin typeface="Tahoma"/>
                <a:cs typeface="Tahoma"/>
              </a:rPr>
              <a:t>based</a:t>
            </a:r>
            <a:r>
              <a:rPr sz="1000" spc="45" dirty="0">
                <a:latin typeface="Tahoma"/>
                <a:cs typeface="Tahoma"/>
              </a:rPr>
              <a:t> </a:t>
            </a:r>
            <a:r>
              <a:rPr sz="1000" spc="-10" dirty="0">
                <a:latin typeface="Tahoma"/>
                <a:cs typeface="Tahoma"/>
              </a:rPr>
              <a:t>Self</a:t>
            </a:r>
            <a:r>
              <a:rPr sz="1000" spc="40" dirty="0">
                <a:latin typeface="Tahoma"/>
                <a:cs typeface="Tahoma"/>
              </a:rPr>
              <a:t> </a:t>
            </a:r>
            <a:r>
              <a:rPr sz="1000" spc="-10" dirty="0">
                <a:latin typeface="Tahoma"/>
                <a:cs typeface="Tahoma"/>
              </a:rPr>
              <a:t>Attention</a:t>
            </a:r>
            <a:endParaRPr sz="1000" dirty="0">
              <a:latin typeface="Tahoma"/>
              <a:cs typeface="Tahoma"/>
            </a:endParaRPr>
          </a:p>
        </p:txBody>
      </p:sp>
      <p:sp>
        <p:nvSpPr>
          <p:cNvPr id="9" name="object 9"/>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1" name="object 11"/>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11</a:t>
            </a:fld>
            <a:r>
              <a:rPr spc="-70" dirty="0"/>
              <a:t> </a:t>
            </a:r>
            <a:r>
              <a:rPr spc="75" dirty="0"/>
              <a:t>/</a:t>
            </a:r>
            <a:r>
              <a:rPr spc="-65" dirty="0"/>
              <a:t> </a:t>
            </a:r>
            <a:r>
              <a:rPr spc="-25" dirty="0"/>
              <a:t>26</a:t>
            </a: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09012" y="125724"/>
            <a:ext cx="1142365" cy="288290"/>
          </a:xfrm>
          <a:prstGeom prst="rect">
            <a:avLst/>
          </a:prstGeom>
        </p:spPr>
        <p:txBody>
          <a:bodyPr vert="horz" wrap="square" lIns="0" tIns="15240" rIns="0" bIns="0" rtlCol="0">
            <a:spAutoFit/>
          </a:bodyPr>
          <a:lstStyle/>
          <a:p>
            <a:pPr marL="12700">
              <a:lnSpc>
                <a:spcPct val="100000"/>
              </a:lnSpc>
              <a:spcBef>
                <a:spcPts val="120"/>
              </a:spcBef>
            </a:pPr>
            <a:r>
              <a:rPr sz="1700" spc="-75" dirty="0">
                <a:solidFill>
                  <a:srgbClr val="FFFFFF"/>
                </a:solidFill>
                <a:latin typeface="Tahoma"/>
                <a:cs typeface="Tahoma"/>
              </a:rPr>
              <a:t>Methodology</a:t>
            </a:r>
            <a:endParaRPr sz="1700">
              <a:latin typeface="Tahoma"/>
              <a:cs typeface="Tahoma"/>
            </a:endParaRPr>
          </a:p>
        </p:txBody>
      </p:sp>
      <p:pic>
        <p:nvPicPr>
          <p:cNvPr id="3" name="object 3"/>
          <p:cNvPicPr/>
          <p:nvPr/>
        </p:nvPicPr>
        <p:blipFill>
          <a:blip r:embed="rId2" cstate="print"/>
          <a:stretch>
            <a:fillRect/>
          </a:stretch>
        </p:blipFill>
        <p:spPr>
          <a:xfrm>
            <a:off x="256768" y="1198054"/>
            <a:ext cx="59550" cy="59550"/>
          </a:xfrm>
          <a:prstGeom prst="rect">
            <a:avLst/>
          </a:prstGeom>
        </p:spPr>
      </p:pic>
      <p:sp>
        <p:nvSpPr>
          <p:cNvPr id="4" name="object 4"/>
          <p:cNvSpPr txBox="1"/>
          <p:nvPr/>
        </p:nvSpPr>
        <p:spPr>
          <a:xfrm>
            <a:off x="366877" y="1120906"/>
            <a:ext cx="2567940" cy="177800"/>
          </a:xfrm>
          <a:prstGeom prst="rect">
            <a:avLst/>
          </a:prstGeom>
        </p:spPr>
        <p:txBody>
          <a:bodyPr vert="horz" wrap="square" lIns="0" tIns="12065" rIns="0" bIns="0" rtlCol="0">
            <a:spAutoFit/>
          </a:bodyPr>
          <a:lstStyle/>
          <a:p>
            <a:pPr marL="12700">
              <a:lnSpc>
                <a:spcPct val="100000"/>
              </a:lnSpc>
              <a:spcBef>
                <a:spcPts val="95"/>
              </a:spcBef>
            </a:pPr>
            <a:r>
              <a:rPr sz="1000" spc="60" dirty="0">
                <a:latin typeface="Tahoma"/>
                <a:cs typeface="Tahoma"/>
              </a:rPr>
              <a:t>CBAM</a:t>
            </a:r>
            <a:r>
              <a:rPr sz="1000" spc="15" dirty="0">
                <a:latin typeface="Tahoma"/>
                <a:cs typeface="Tahoma"/>
              </a:rPr>
              <a:t> </a:t>
            </a:r>
            <a:r>
              <a:rPr sz="1000" spc="-20" dirty="0">
                <a:latin typeface="Tahoma"/>
                <a:cs typeface="Tahoma"/>
              </a:rPr>
              <a:t>(Convolutional</a:t>
            </a:r>
            <a:r>
              <a:rPr sz="1000" spc="20" dirty="0">
                <a:latin typeface="Tahoma"/>
                <a:cs typeface="Tahoma"/>
              </a:rPr>
              <a:t> </a:t>
            </a:r>
            <a:r>
              <a:rPr sz="1000" dirty="0">
                <a:latin typeface="Tahoma"/>
                <a:cs typeface="Tahoma"/>
              </a:rPr>
              <a:t>Block</a:t>
            </a:r>
            <a:r>
              <a:rPr sz="1000" spc="20" dirty="0">
                <a:latin typeface="Tahoma"/>
                <a:cs typeface="Tahoma"/>
              </a:rPr>
              <a:t> </a:t>
            </a:r>
            <a:r>
              <a:rPr sz="1000" spc="-10" dirty="0">
                <a:latin typeface="Tahoma"/>
                <a:cs typeface="Tahoma"/>
              </a:rPr>
              <a:t>Attention</a:t>
            </a:r>
            <a:r>
              <a:rPr sz="1000" spc="20" dirty="0">
                <a:latin typeface="Tahoma"/>
                <a:cs typeface="Tahoma"/>
              </a:rPr>
              <a:t> </a:t>
            </a:r>
            <a:r>
              <a:rPr sz="1000" spc="-10" dirty="0">
                <a:latin typeface="Tahoma"/>
                <a:cs typeface="Tahoma"/>
              </a:rPr>
              <a:t>Module)</a:t>
            </a:r>
            <a:endParaRPr sz="1000">
              <a:latin typeface="Tahoma"/>
              <a:cs typeface="Tahoma"/>
            </a:endParaRPr>
          </a:p>
        </p:txBody>
      </p:sp>
      <p:pic>
        <p:nvPicPr>
          <p:cNvPr id="5" name="object 5"/>
          <p:cNvPicPr/>
          <p:nvPr/>
        </p:nvPicPr>
        <p:blipFill>
          <a:blip r:embed="rId3" cstate="print"/>
          <a:stretch>
            <a:fillRect/>
          </a:stretch>
        </p:blipFill>
        <p:spPr>
          <a:xfrm>
            <a:off x="176722" y="1626962"/>
            <a:ext cx="2533554" cy="760946"/>
          </a:xfrm>
          <a:prstGeom prst="rect">
            <a:avLst/>
          </a:prstGeom>
        </p:spPr>
      </p:pic>
      <p:pic>
        <p:nvPicPr>
          <p:cNvPr id="6" name="object 6"/>
          <p:cNvPicPr/>
          <p:nvPr/>
        </p:nvPicPr>
        <p:blipFill>
          <a:blip r:embed="rId4" cstate="print"/>
          <a:stretch>
            <a:fillRect/>
          </a:stretch>
        </p:blipFill>
        <p:spPr>
          <a:xfrm>
            <a:off x="3090671" y="1351276"/>
            <a:ext cx="2483010" cy="1299146"/>
          </a:xfrm>
          <a:prstGeom prst="rect">
            <a:avLst/>
          </a:prstGeom>
        </p:spPr>
      </p:pic>
      <p:sp>
        <p:nvSpPr>
          <p:cNvPr id="7" name="object 7"/>
          <p:cNvSpPr/>
          <p:nvPr/>
        </p:nvSpPr>
        <p:spPr>
          <a:xfrm>
            <a:off x="0" y="3148736"/>
            <a:ext cx="5760085" cy="91440"/>
          </a:xfrm>
          <a:custGeom>
            <a:avLst/>
            <a:gdLst/>
            <a:ahLst/>
            <a:cxnLst/>
            <a:rect l="l" t="t" r="r" b="b"/>
            <a:pathLst>
              <a:path w="5760085" h="91439">
                <a:moveTo>
                  <a:pt x="5759907" y="0"/>
                </a:moveTo>
                <a:lnTo>
                  <a:pt x="3839934" y="0"/>
                </a:lnTo>
                <a:lnTo>
                  <a:pt x="1919960" y="0"/>
                </a:lnTo>
                <a:lnTo>
                  <a:pt x="0" y="0"/>
                </a:lnTo>
                <a:lnTo>
                  <a:pt x="0" y="91287"/>
                </a:lnTo>
                <a:lnTo>
                  <a:pt x="1919960" y="91287"/>
                </a:lnTo>
                <a:lnTo>
                  <a:pt x="3839934" y="91287"/>
                </a:lnTo>
                <a:lnTo>
                  <a:pt x="5759907" y="91287"/>
                </a:lnTo>
                <a:lnTo>
                  <a:pt x="5759907" y="0"/>
                </a:lnTo>
                <a:close/>
              </a:path>
            </a:pathLst>
          </a:custGeom>
          <a:solidFill>
            <a:srgbClr val="791F3C"/>
          </a:solid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9" name="object 9"/>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12</a:t>
            </a:fld>
            <a:r>
              <a:rPr spc="-70" dirty="0"/>
              <a:t> </a:t>
            </a:r>
            <a:r>
              <a:rPr spc="75" dirty="0"/>
              <a:t>/</a:t>
            </a:r>
            <a:r>
              <a:rPr spc="-65" dirty="0"/>
              <a:t> </a:t>
            </a:r>
            <a:r>
              <a:rPr spc="-25" dirty="0"/>
              <a:t>26</a:t>
            </a:r>
          </a:p>
        </p:txBody>
      </p:sp>
    </p:spTree>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687"/>
            <a:ext cx="5760085" cy="581660"/>
          </a:xfrm>
          <a:custGeom>
            <a:avLst/>
            <a:gdLst/>
            <a:ahLst/>
            <a:cxnLst/>
            <a:rect l="l" t="t" r="r" b="b"/>
            <a:pathLst>
              <a:path w="5760085" h="581660">
                <a:moveTo>
                  <a:pt x="5759996" y="0"/>
                </a:moveTo>
                <a:lnTo>
                  <a:pt x="0" y="0"/>
                </a:lnTo>
                <a:lnTo>
                  <a:pt x="0" y="581634"/>
                </a:lnTo>
                <a:lnTo>
                  <a:pt x="5759996" y="581634"/>
                </a:lnTo>
                <a:lnTo>
                  <a:pt x="5759996" y="0"/>
                </a:lnTo>
                <a:close/>
              </a:path>
            </a:pathLst>
          </a:custGeom>
          <a:solidFill>
            <a:srgbClr val="791F3C"/>
          </a:solidFill>
        </p:spPr>
        <p:txBody>
          <a:bodyPr wrap="square" lIns="0" tIns="0" rIns="0" bIns="0" rtlCol="0"/>
          <a:lstStyle/>
          <a:p>
            <a:endParaRPr/>
          </a:p>
        </p:txBody>
      </p:sp>
      <p:sp>
        <p:nvSpPr>
          <p:cNvPr id="3" name="object 3"/>
          <p:cNvSpPr txBox="1"/>
          <p:nvPr/>
        </p:nvSpPr>
        <p:spPr>
          <a:xfrm>
            <a:off x="2309012" y="125724"/>
            <a:ext cx="1142365" cy="288290"/>
          </a:xfrm>
          <a:prstGeom prst="rect">
            <a:avLst/>
          </a:prstGeom>
        </p:spPr>
        <p:txBody>
          <a:bodyPr vert="horz" wrap="square" lIns="0" tIns="15240" rIns="0" bIns="0" rtlCol="0">
            <a:spAutoFit/>
          </a:bodyPr>
          <a:lstStyle/>
          <a:p>
            <a:pPr marL="12700">
              <a:lnSpc>
                <a:spcPct val="100000"/>
              </a:lnSpc>
              <a:spcBef>
                <a:spcPts val="120"/>
              </a:spcBef>
            </a:pPr>
            <a:r>
              <a:rPr sz="1700" spc="-75" dirty="0">
                <a:solidFill>
                  <a:srgbClr val="FFFFFF"/>
                </a:solidFill>
                <a:latin typeface="Tahoma"/>
                <a:cs typeface="Tahoma"/>
              </a:rPr>
              <a:t>Methodology</a:t>
            </a:r>
            <a:endParaRPr sz="1700">
              <a:latin typeface="Tahoma"/>
              <a:cs typeface="Tahoma"/>
            </a:endParaRPr>
          </a:p>
        </p:txBody>
      </p:sp>
      <p:pic>
        <p:nvPicPr>
          <p:cNvPr id="4" name="object 4"/>
          <p:cNvPicPr/>
          <p:nvPr/>
        </p:nvPicPr>
        <p:blipFill>
          <a:blip r:embed="rId2" cstate="print"/>
          <a:stretch>
            <a:fillRect/>
          </a:stretch>
        </p:blipFill>
        <p:spPr>
          <a:xfrm>
            <a:off x="256768" y="873861"/>
            <a:ext cx="59550" cy="59550"/>
          </a:xfrm>
          <a:prstGeom prst="rect">
            <a:avLst/>
          </a:prstGeom>
        </p:spPr>
      </p:pic>
      <p:sp>
        <p:nvSpPr>
          <p:cNvPr id="5" name="object 5"/>
          <p:cNvSpPr txBox="1">
            <a:spLocks noGrp="1"/>
          </p:cNvSpPr>
          <p:nvPr>
            <p:ph type="title"/>
          </p:nvPr>
        </p:nvSpPr>
        <p:spPr>
          <a:xfrm>
            <a:off x="366877" y="796714"/>
            <a:ext cx="3642360" cy="177800"/>
          </a:xfrm>
          <a:prstGeom prst="rect">
            <a:avLst/>
          </a:prstGeom>
        </p:spPr>
        <p:txBody>
          <a:bodyPr vert="horz" wrap="square" lIns="0" tIns="12065" rIns="0" bIns="0" rtlCol="0">
            <a:spAutoFit/>
          </a:bodyPr>
          <a:lstStyle/>
          <a:p>
            <a:pPr marL="12700">
              <a:lnSpc>
                <a:spcPct val="100000"/>
              </a:lnSpc>
              <a:spcBef>
                <a:spcPts val="95"/>
              </a:spcBef>
            </a:pPr>
            <a:r>
              <a:rPr sz="1000" dirty="0">
                <a:solidFill>
                  <a:srgbClr val="000000"/>
                </a:solidFill>
              </a:rPr>
              <a:t>CA</a:t>
            </a:r>
            <a:r>
              <a:rPr sz="1000" spc="15" dirty="0">
                <a:solidFill>
                  <a:srgbClr val="000000"/>
                </a:solidFill>
              </a:rPr>
              <a:t> </a:t>
            </a:r>
            <a:r>
              <a:rPr sz="1000" spc="60" dirty="0">
                <a:solidFill>
                  <a:srgbClr val="000000"/>
                </a:solidFill>
              </a:rPr>
              <a:t>CBAM</a:t>
            </a:r>
            <a:r>
              <a:rPr sz="1000" spc="20" dirty="0">
                <a:solidFill>
                  <a:srgbClr val="000000"/>
                </a:solidFill>
              </a:rPr>
              <a:t> </a:t>
            </a:r>
            <a:r>
              <a:rPr sz="1000" spc="-20" dirty="0">
                <a:solidFill>
                  <a:srgbClr val="000000"/>
                </a:solidFill>
              </a:rPr>
              <a:t>(Cross</a:t>
            </a:r>
            <a:r>
              <a:rPr sz="1000" spc="15" dirty="0">
                <a:solidFill>
                  <a:srgbClr val="000000"/>
                </a:solidFill>
              </a:rPr>
              <a:t> </a:t>
            </a:r>
            <a:r>
              <a:rPr sz="1000" spc="-10" dirty="0">
                <a:solidFill>
                  <a:srgbClr val="000000"/>
                </a:solidFill>
              </a:rPr>
              <a:t>Attention</a:t>
            </a:r>
            <a:r>
              <a:rPr sz="1000" spc="20" dirty="0">
                <a:solidFill>
                  <a:srgbClr val="000000"/>
                </a:solidFill>
              </a:rPr>
              <a:t> </a:t>
            </a:r>
            <a:r>
              <a:rPr sz="1000" spc="-25" dirty="0">
                <a:solidFill>
                  <a:srgbClr val="000000"/>
                </a:solidFill>
              </a:rPr>
              <a:t>Convolutional</a:t>
            </a:r>
            <a:r>
              <a:rPr sz="1000" spc="15" dirty="0">
                <a:solidFill>
                  <a:srgbClr val="000000"/>
                </a:solidFill>
              </a:rPr>
              <a:t> </a:t>
            </a:r>
            <a:r>
              <a:rPr sz="1000" dirty="0">
                <a:solidFill>
                  <a:srgbClr val="000000"/>
                </a:solidFill>
              </a:rPr>
              <a:t>Block</a:t>
            </a:r>
            <a:r>
              <a:rPr sz="1000" spc="20" dirty="0">
                <a:solidFill>
                  <a:srgbClr val="000000"/>
                </a:solidFill>
              </a:rPr>
              <a:t> </a:t>
            </a:r>
            <a:r>
              <a:rPr sz="1000" spc="-10" dirty="0">
                <a:solidFill>
                  <a:srgbClr val="000000"/>
                </a:solidFill>
              </a:rPr>
              <a:t>Attention</a:t>
            </a:r>
            <a:r>
              <a:rPr sz="1000" spc="15" dirty="0">
                <a:solidFill>
                  <a:srgbClr val="000000"/>
                </a:solidFill>
              </a:rPr>
              <a:t> </a:t>
            </a:r>
            <a:r>
              <a:rPr sz="1000" spc="-10" dirty="0">
                <a:solidFill>
                  <a:srgbClr val="000000"/>
                </a:solidFill>
              </a:rPr>
              <a:t>Module)</a:t>
            </a:r>
            <a:endParaRPr sz="1000"/>
          </a:p>
        </p:txBody>
      </p:sp>
      <p:pic>
        <p:nvPicPr>
          <p:cNvPr id="6" name="object 6"/>
          <p:cNvPicPr/>
          <p:nvPr/>
        </p:nvPicPr>
        <p:blipFill>
          <a:blip r:embed="rId3" cstate="print"/>
          <a:stretch>
            <a:fillRect/>
          </a:stretch>
        </p:blipFill>
        <p:spPr>
          <a:xfrm>
            <a:off x="229132" y="1125585"/>
            <a:ext cx="2460691" cy="1938609"/>
          </a:xfrm>
          <a:prstGeom prst="rect">
            <a:avLst/>
          </a:prstGeom>
        </p:spPr>
      </p:pic>
      <p:grpSp>
        <p:nvGrpSpPr>
          <p:cNvPr id="7" name="object 7"/>
          <p:cNvGrpSpPr/>
          <p:nvPr/>
        </p:nvGrpSpPr>
        <p:grpSpPr>
          <a:xfrm>
            <a:off x="0" y="1019239"/>
            <a:ext cx="5760085" cy="2221230"/>
            <a:chOff x="0" y="1019239"/>
            <a:chExt cx="5760085" cy="2221230"/>
          </a:xfrm>
        </p:grpSpPr>
        <p:pic>
          <p:nvPicPr>
            <p:cNvPr id="8" name="object 8"/>
            <p:cNvPicPr/>
            <p:nvPr/>
          </p:nvPicPr>
          <p:blipFill>
            <a:blip r:embed="rId4" cstate="print"/>
            <a:stretch>
              <a:fillRect/>
            </a:stretch>
          </p:blipFill>
          <p:spPr>
            <a:xfrm>
              <a:off x="3479636" y="1019239"/>
              <a:ext cx="1635177" cy="2149203"/>
            </a:xfrm>
            <a:prstGeom prst="rect">
              <a:avLst/>
            </a:prstGeom>
          </p:spPr>
        </p:pic>
        <p:sp>
          <p:nvSpPr>
            <p:cNvPr id="9" name="object 9"/>
            <p:cNvSpPr/>
            <p:nvPr/>
          </p:nvSpPr>
          <p:spPr>
            <a:xfrm>
              <a:off x="0" y="3148736"/>
              <a:ext cx="5760085" cy="91440"/>
            </a:xfrm>
            <a:custGeom>
              <a:avLst/>
              <a:gdLst/>
              <a:ahLst/>
              <a:cxnLst/>
              <a:rect l="l" t="t" r="r" b="b"/>
              <a:pathLst>
                <a:path w="5760085" h="91439">
                  <a:moveTo>
                    <a:pt x="5759907" y="0"/>
                  </a:moveTo>
                  <a:lnTo>
                    <a:pt x="3839934" y="0"/>
                  </a:lnTo>
                  <a:lnTo>
                    <a:pt x="1919960" y="0"/>
                  </a:lnTo>
                  <a:lnTo>
                    <a:pt x="0" y="0"/>
                  </a:lnTo>
                  <a:lnTo>
                    <a:pt x="0" y="91287"/>
                  </a:lnTo>
                  <a:lnTo>
                    <a:pt x="1919960" y="91287"/>
                  </a:lnTo>
                  <a:lnTo>
                    <a:pt x="3839934" y="91287"/>
                  </a:lnTo>
                  <a:lnTo>
                    <a:pt x="5759907" y="91287"/>
                  </a:lnTo>
                  <a:lnTo>
                    <a:pt x="5759907" y="0"/>
                  </a:lnTo>
                  <a:close/>
                </a:path>
              </a:pathLst>
            </a:custGeom>
            <a:solidFill>
              <a:srgbClr val="791F3C"/>
            </a:solidFill>
          </p:spPr>
          <p:txBody>
            <a:bodyPr wrap="square" lIns="0" tIns="0" rIns="0" bIns="0" rtlCol="0"/>
            <a:lstStyle/>
            <a:p>
              <a:endParaRPr/>
            </a:p>
          </p:txBody>
        </p:sp>
      </p:grpSp>
      <p:sp>
        <p:nvSpPr>
          <p:cNvPr id="10" name="object 10"/>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1" name="object 11"/>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13</a:t>
            </a:fld>
            <a:r>
              <a:rPr spc="-70" dirty="0"/>
              <a:t> </a:t>
            </a:r>
            <a:r>
              <a:rPr spc="75" dirty="0"/>
              <a:t>/</a:t>
            </a:r>
            <a:r>
              <a:rPr spc="-65" dirty="0"/>
              <a:t> </a:t>
            </a:r>
            <a:r>
              <a:rPr spc="-25" dirty="0"/>
              <a:t>26</a:t>
            </a:r>
          </a:p>
        </p:txBody>
      </p:sp>
    </p:spTree>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09012" y="125724"/>
            <a:ext cx="1142365" cy="288290"/>
          </a:xfrm>
          <a:prstGeom prst="rect">
            <a:avLst/>
          </a:prstGeom>
        </p:spPr>
        <p:txBody>
          <a:bodyPr vert="horz" wrap="square" lIns="0" tIns="15240" rIns="0" bIns="0" rtlCol="0">
            <a:spAutoFit/>
          </a:bodyPr>
          <a:lstStyle/>
          <a:p>
            <a:pPr marL="12700">
              <a:lnSpc>
                <a:spcPct val="100000"/>
              </a:lnSpc>
              <a:spcBef>
                <a:spcPts val="120"/>
              </a:spcBef>
            </a:pPr>
            <a:r>
              <a:rPr sz="1700" spc="-75" dirty="0">
                <a:solidFill>
                  <a:srgbClr val="FFFFFF"/>
                </a:solidFill>
                <a:latin typeface="Tahoma"/>
                <a:cs typeface="Tahoma"/>
              </a:rPr>
              <a:t>Methodology</a:t>
            </a:r>
            <a:endParaRPr sz="1700">
              <a:latin typeface="Tahoma"/>
              <a:cs typeface="Tahoma"/>
            </a:endParaRPr>
          </a:p>
        </p:txBody>
      </p:sp>
      <p:pic>
        <p:nvPicPr>
          <p:cNvPr id="3" name="object 3"/>
          <p:cNvPicPr/>
          <p:nvPr/>
        </p:nvPicPr>
        <p:blipFill>
          <a:blip r:embed="rId2" cstate="print"/>
          <a:stretch>
            <a:fillRect/>
          </a:stretch>
        </p:blipFill>
        <p:spPr>
          <a:xfrm>
            <a:off x="3721" y="722020"/>
            <a:ext cx="59550" cy="59550"/>
          </a:xfrm>
          <a:prstGeom prst="rect">
            <a:avLst/>
          </a:prstGeom>
        </p:spPr>
      </p:pic>
      <p:sp>
        <p:nvSpPr>
          <p:cNvPr id="4" name="object 4"/>
          <p:cNvSpPr txBox="1"/>
          <p:nvPr/>
        </p:nvSpPr>
        <p:spPr>
          <a:xfrm>
            <a:off x="113830" y="644885"/>
            <a:ext cx="1061085"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Tahoma"/>
                <a:cs typeface="Tahoma"/>
              </a:rPr>
              <a:t>ArcFace</a:t>
            </a:r>
            <a:r>
              <a:rPr sz="1000" spc="35" dirty="0">
                <a:latin typeface="Tahoma"/>
                <a:cs typeface="Tahoma"/>
              </a:rPr>
              <a:t> </a:t>
            </a:r>
            <a:r>
              <a:rPr sz="1000" dirty="0">
                <a:latin typeface="Tahoma"/>
                <a:cs typeface="Tahoma"/>
              </a:rPr>
              <a:t>CA</a:t>
            </a:r>
            <a:r>
              <a:rPr sz="1000" spc="35" dirty="0">
                <a:latin typeface="Tahoma"/>
                <a:cs typeface="Tahoma"/>
              </a:rPr>
              <a:t> </a:t>
            </a:r>
            <a:r>
              <a:rPr sz="1000" spc="40" dirty="0">
                <a:latin typeface="Tahoma"/>
                <a:cs typeface="Tahoma"/>
              </a:rPr>
              <a:t>CBAM</a:t>
            </a:r>
            <a:endParaRPr sz="1000">
              <a:latin typeface="Tahoma"/>
              <a:cs typeface="Tahoma"/>
            </a:endParaRPr>
          </a:p>
        </p:txBody>
      </p:sp>
      <p:pic>
        <p:nvPicPr>
          <p:cNvPr id="5" name="object 5"/>
          <p:cNvPicPr/>
          <p:nvPr/>
        </p:nvPicPr>
        <p:blipFill>
          <a:blip r:embed="rId3" cstate="print"/>
          <a:stretch>
            <a:fillRect/>
          </a:stretch>
        </p:blipFill>
        <p:spPr>
          <a:xfrm>
            <a:off x="1343081" y="873446"/>
            <a:ext cx="3004579" cy="1705903"/>
          </a:xfrm>
          <a:prstGeom prst="rect">
            <a:avLst/>
          </a:prstGeom>
        </p:spPr>
      </p:pic>
      <p:sp>
        <p:nvSpPr>
          <p:cNvPr id="6" name="object 6"/>
          <p:cNvSpPr/>
          <p:nvPr/>
        </p:nvSpPr>
        <p:spPr>
          <a:xfrm>
            <a:off x="0" y="3148736"/>
            <a:ext cx="5760085" cy="91440"/>
          </a:xfrm>
          <a:custGeom>
            <a:avLst/>
            <a:gdLst/>
            <a:ahLst/>
            <a:cxnLst/>
            <a:rect l="l" t="t" r="r" b="b"/>
            <a:pathLst>
              <a:path w="5760085" h="91439">
                <a:moveTo>
                  <a:pt x="5759907" y="0"/>
                </a:moveTo>
                <a:lnTo>
                  <a:pt x="3839934" y="0"/>
                </a:lnTo>
                <a:lnTo>
                  <a:pt x="1919960" y="0"/>
                </a:lnTo>
                <a:lnTo>
                  <a:pt x="0" y="0"/>
                </a:lnTo>
                <a:lnTo>
                  <a:pt x="0" y="91287"/>
                </a:lnTo>
                <a:lnTo>
                  <a:pt x="1919960" y="91287"/>
                </a:lnTo>
                <a:lnTo>
                  <a:pt x="3839934" y="91287"/>
                </a:lnTo>
                <a:lnTo>
                  <a:pt x="5759907" y="91287"/>
                </a:lnTo>
                <a:lnTo>
                  <a:pt x="5759907" y="0"/>
                </a:lnTo>
                <a:close/>
              </a:path>
            </a:pathLst>
          </a:custGeom>
          <a:solidFill>
            <a:srgbClr val="791F3C"/>
          </a:solid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8" name="object 8"/>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14</a:t>
            </a:fld>
            <a:r>
              <a:rPr spc="-70" dirty="0"/>
              <a:t> </a:t>
            </a:r>
            <a:r>
              <a:rPr spc="75" dirty="0"/>
              <a:t>/</a:t>
            </a:r>
            <a:r>
              <a:rPr spc="-65" dirty="0"/>
              <a:t> </a:t>
            </a:r>
            <a:r>
              <a:rPr spc="-25" dirty="0"/>
              <a:t>26</a:t>
            </a:r>
          </a:p>
        </p:txBody>
      </p:sp>
    </p:spTree>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09012" y="125724"/>
            <a:ext cx="1142365" cy="288290"/>
          </a:xfrm>
          <a:prstGeom prst="rect">
            <a:avLst/>
          </a:prstGeom>
        </p:spPr>
        <p:txBody>
          <a:bodyPr vert="horz" wrap="square" lIns="0" tIns="15240" rIns="0" bIns="0" rtlCol="0">
            <a:spAutoFit/>
          </a:bodyPr>
          <a:lstStyle/>
          <a:p>
            <a:pPr marL="12700">
              <a:lnSpc>
                <a:spcPct val="100000"/>
              </a:lnSpc>
              <a:spcBef>
                <a:spcPts val="120"/>
              </a:spcBef>
            </a:pPr>
            <a:r>
              <a:rPr sz="1700" spc="-75" dirty="0">
                <a:solidFill>
                  <a:srgbClr val="FFFFFF"/>
                </a:solidFill>
                <a:latin typeface="Tahoma"/>
                <a:cs typeface="Tahoma"/>
              </a:rPr>
              <a:t>Methodology</a:t>
            </a:r>
            <a:endParaRPr sz="1700">
              <a:latin typeface="Tahoma"/>
              <a:cs typeface="Tahoma"/>
            </a:endParaRPr>
          </a:p>
        </p:txBody>
      </p:sp>
      <p:pic>
        <p:nvPicPr>
          <p:cNvPr id="3" name="object 3"/>
          <p:cNvPicPr/>
          <p:nvPr/>
        </p:nvPicPr>
        <p:blipFill>
          <a:blip r:embed="rId2" cstate="print"/>
          <a:stretch>
            <a:fillRect/>
          </a:stretch>
        </p:blipFill>
        <p:spPr>
          <a:xfrm>
            <a:off x="3721" y="715695"/>
            <a:ext cx="59550" cy="59550"/>
          </a:xfrm>
          <a:prstGeom prst="rect">
            <a:avLst/>
          </a:prstGeom>
        </p:spPr>
      </p:pic>
      <p:sp>
        <p:nvSpPr>
          <p:cNvPr id="4" name="object 4"/>
          <p:cNvSpPr txBox="1"/>
          <p:nvPr/>
        </p:nvSpPr>
        <p:spPr>
          <a:xfrm>
            <a:off x="113830" y="638561"/>
            <a:ext cx="1061085" cy="177800"/>
          </a:xfrm>
          <a:prstGeom prst="rect">
            <a:avLst/>
          </a:prstGeom>
        </p:spPr>
        <p:txBody>
          <a:bodyPr vert="horz" wrap="square" lIns="0" tIns="12065" rIns="0" bIns="0" rtlCol="0">
            <a:spAutoFit/>
          </a:bodyPr>
          <a:lstStyle/>
          <a:p>
            <a:pPr marL="12700">
              <a:lnSpc>
                <a:spcPct val="100000"/>
              </a:lnSpc>
              <a:spcBef>
                <a:spcPts val="95"/>
              </a:spcBef>
            </a:pPr>
            <a:r>
              <a:rPr sz="1000" spc="-10" dirty="0">
                <a:latin typeface="Tahoma"/>
                <a:cs typeface="Tahoma"/>
              </a:rPr>
              <a:t>ArcFace</a:t>
            </a:r>
            <a:r>
              <a:rPr sz="1000" spc="35" dirty="0">
                <a:latin typeface="Tahoma"/>
                <a:cs typeface="Tahoma"/>
              </a:rPr>
              <a:t> </a:t>
            </a:r>
            <a:r>
              <a:rPr sz="1000" dirty="0">
                <a:latin typeface="Tahoma"/>
                <a:cs typeface="Tahoma"/>
              </a:rPr>
              <a:t>CA</a:t>
            </a:r>
            <a:r>
              <a:rPr sz="1000" spc="35" dirty="0">
                <a:latin typeface="Tahoma"/>
                <a:cs typeface="Tahoma"/>
              </a:rPr>
              <a:t> </a:t>
            </a:r>
            <a:r>
              <a:rPr sz="1000" spc="40" dirty="0">
                <a:latin typeface="Tahoma"/>
                <a:cs typeface="Tahoma"/>
              </a:rPr>
              <a:t>CBAM</a:t>
            </a:r>
            <a:endParaRPr sz="1000">
              <a:latin typeface="Tahoma"/>
              <a:cs typeface="Tahoma"/>
            </a:endParaRPr>
          </a:p>
        </p:txBody>
      </p:sp>
      <p:grpSp>
        <p:nvGrpSpPr>
          <p:cNvPr id="5" name="object 5"/>
          <p:cNvGrpSpPr/>
          <p:nvPr/>
        </p:nvGrpSpPr>
        <p:grpSpPr>
          <a:xfrm>
            <a:off x="0" y="911487"/>
            <a:ext cx="5760085" cy="2328545"/>
            <a:chOff x="0" y="911487"/>
            <a:chExt cx="5760085" cy="2328545"/>
          </a:xfrm>
        </p:grpSpPr>
        <p:pic>
          <p:nvPicPr>
            <p:cNvPr id="6" name="object 6"/>
            <p:cNvPicPr/>
            <p:nvPr/>
          </p:nvPicPr>
          <p:blipFill>
            <a:blip r:embed="rId3" cstate="print"/>
            <a:stretch>
              <a:fillRect/>
            </a:stretch>
          </p:blipFill>
          <p:spPr>
            <a:xfrm>
              <a:off x="2303658" y="911487"/>
              <a:ext cx="1083976" cy="2203330"/>
            </a:xfrm>
            <a:prstGeom prst="rect">
              <a:avLst/>
            </a:prstGeom>
          </p:spPr>
        </p:pic>
        <p:sp>
          <p:nvSpPr>
            <p:cNvPr id="7" name="object 7"/>
            <p:cNvSpPr/>
            <p:nvPr/>
          </p:nvSpPr>
          <p:spPr>
            <a:xfrm>
              <a:off x="0" y="3148736"/>
              <a:ext cx="5760085" cy="91440"/>
            </a:xfrm>
            <a:custGeom>
              <a:avLst/>
              <a:gdLst/>
              <a:ahLst/>
              <a:cxnLst/>
              <a:rect l="l" t="t" r="r" b="b"/>
              <a:pathLst>
                <a:path w="5760085" h="91439">
                  <a:moveTo>
                    <a:pt x="5759907" y="0"/>
                  </a:moveTo>
                  <a:lnTo>
                    <a:pt x="3839934" y="0"/>
                  </a:lnTo>
                  <a:lnTo>
                    <a:pt x="1919960" y="0"/>
                  </a:lnTo>
                  <a:lnTo>
                    <a:pt x="0" y="0"/>
                  </a:lnTo>
                  <a:lnTo>
                    <a:pt x="0" y="91287"/>
                  </a:lnTo>
                  <a:lnTo>
                    <a:pt x="1919960" y="91287"/>
                  </a:lnTo>
                  <a:lnTo>
                    <a:pt x="3839934" y="91287"/>
                  </a:lnTo>
                  <a:lnTo>
                    <a:pt x="5759907" y="91287"/>
                  </a:lnTo>
                  <a:lnTo>
                    <a:pt x="5759907" y="0"/>
                  </a:lnTo>
                  <a:close/>
                </a:path>
              </a:pathLst>
            </a:custGeom>
            <a:solidFill>
              <a:srgbClr val="791F3C"/>
            </a:solid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9" name="object 9"/>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15</a:t>
            </a:fld>
            <a:r>
              <a:rPr spc="-70" dirty="0"/>
              <a:t> </a:t>
            </a:r>
            <a:r>
              <a:rPr spc="75" dirty="0"/>
              <a:t>/</a:t>
            </a:r>
            <a:r>
              <a:rPr spc="-65" dirty="0"/>
              <a:t> </a:t>
            </a:r>
            <a:r>
              <a:rPr spc="-25" dirty="0"/>
              <a:t>26</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830" y="-12669"/>
            <a:ext cx="779145" cy="177800"/>
          </a:xfrm>
          <a:prstGeom prst="rect">
            <a:avLst/>
          </a:prstGeom>
        </p:spPr>
        <p:txBody>
          <a:bodyPr vert="horz" wrap="square" lIns="0" tIns="12065" rIns="0" bIns="0" rtlCol="0">
            <a:spAutoFit/>
          </a:bodyPr>
          <a:lstStyle/>
          <a:p>
            <a:pPr marL="12700">
              <a:lnSpc>
                <a:spcPct val="100000"/>
              </a:lnSpc>
              <a:spcBef>
                <a:spcPts val="95"/>
              </a:spcBef>
            </a:pPr>
            <a:r>
              <a:rPr sz="1000" spc="-80" dirty="0">
                <a:solidFill>
                  <a:srgbClr val="000000"/>
                </a:solidFill>
                <a:latin typeface="Arial Black"/>
                <a:cs typeface="Arial Black"/>
              </a:rPr>
              <a:t>Alert</a:t>
            </a:r>
            <a:r>
              <a:rPr sz="1000" dirty="0">
                <a:solidFill>
                  <a:srgbClr val="000000"/>
                </a:solidFill>
                <a:latin typeface="Arial Black"/>
                <a:cs typeface="Arial Black"/>
              </a:rPr>
              <a:t> </a:t>
            </a:r>
            <a:r>
              <a:rPr sz="1000" spc="-125" dirty="0">
                <a:solidFill>
                  <a:srgbClr val="000000"/>
                </a:solidFill>
                <a:latin typeface="Arial Black"/>
                <a:cs typeface="Arial Black"/>
              </a:rPr>
              <a:t>System</a:t>
            </a:r>
            <a:endParaRPr sz="1000">
              <a:latin typeface="Arial Black"/>
              <a:cs typeface="Arial Black"/>
            </a:endParaRPr>
          </a:p>
        </p:txBody>
      </p:sp>
      <p:pic>
        <p:nvPicPr>
          <p:cNvPr id="3" name="object 3"/>
          <p:cNvPicPr/>
          <p:nvPr/>
        </p:nvPicPr>
        <p:blipFill>
          <a:blip r:embed="rId2" cstate="print"/>
          <a:stretch>
            <a:fillRect/>
          </a:stretch>
        </p:blipFill>
        <p:spPr>
          <a:xfrm>
            <a:off x="256768" y="602462"/>
            <a:ext cx="59550" cy="59550"/>
          </a:xfrm>
          <a:prstGeom prst="rect">
            <a:avLst/>
          </a:prstGeom>
        </p:spPr>
      </p:pic>
      <p:sp>
        <p:nvSpPr>
          <p:cNvPr id="4" name="object 4"/>
          <p:cNvSpPr txBox="1">
            <a:spLocks noGrp="1"/>
          </p:cNvSpPr>
          <p:nvPr>
            <p:ph type="body" idx="1"/>
          </p:nvPr>
        </p:nvSpPr>
        <p:spPr>
          <a:prstGeom prst="rect">
            <a:avLst/>
          </a:prstGeom>
        </p:spPr>
        <p:txBody>
          <a:bodyPr vert="horz" wrap="square" lIns="0" tIns="12065" rIns="0" bIns="0" rtlCol="0">
            <a:spAutoFit/>
          </a:bodyPr>
          <a:lstStyle/>
          <a:p>
            <a:pPr marL="12700">
              <a:lnSpc>
                <a:spcPct val="100000"/>
              </a:lnSpc>
              <a:spcBef>
                <a:spcPts val="95"/>
              </a:spcBef>
            </a:pPr>
            <a:r>
              <a:rPr spc="60" dirty="0"/>
              <a:t>A</a:t>
            </a:r>
            <a:r>
              <a:rPr spc="-35" dirty="0"/>
              <a:t> Telegram </a:t>
            </a:r>
            <a:r>
              <a:rPr dirty="0"/>
              <a:t>bot</a:t>
            </a:r>
            <a:r>
              <a:rPr spc="-25" dirty="0"/>
              <a:t> </a:t>
            </a:r>
            <a:r>
              <a:rPr dirty="0"/>
              <a:t>is</a:t>
            </a:r>
            <a:r>
              <a:rPr spc="-30" dirty="0"/>
              <a:t> </a:t>
            </a:r>
            <a:r>
              <a:rPr spc="-35" dirty="0"/>
              <a:t>created</a:t>
            </a:r>
            <a:r>
              <a:rPr spc="-30" dirty="0"/>
              <a:t> and integrated </a:t>
            </a:r>
            <a:r>
              <a:rPr dirty="0"/>
              <a:t>with</a:t>
            </a:r>
            <a:r>
              <a:rPr spc="-30" dirty="0"/>
              <a:t> </a:t>
            </a:r>
            <a:r>
              <a:rPr dirty="0"/>
              <a:t>Python</a:t>
            </a:r>
            <a:r>
              <a:rPr spc="-30" dirty="0"/>
              <a:t> </a:t>
            </a:r>
            <a:r>
              <a:rPr spc="-25" dirty="0"/>
              <a:t>code, which</a:t>
            </a:r>
            <a:r>
              <a:rPr spc="-30" dirty="0"/>
              <a:t> </a:t>
            </a:r>
            <a:r>
              <a:rPr spc="-40" dirty="0"/>
              <a:t>performs</a:t>
            </a:r>
            <a:r>
              <a:rPr spc="-35" dirty="0"/>
              <a:t> real-</a:t>
            </a:r>
            <a:r>
              <a:rPr spc="-20" dirty="0"/>
              <a:t>time</a:t>
            </a:r>
            <a:r>
              <a:rPr spc="-25" dirty="0"/>
              <a:t> </a:t>
            </a:r>
            <a:r>
              <a:rPr spc="-10" dirty="0"/>
              <a:t>classification</a:t>
            </a:r>
          </a:p>
          <a:p>
            <a:pPr marL="12700">
              <a:lnSpc>
                <a:spcPct val="100000"/>
              </a:lnSpc>
              <a:spcBef>
                <a:spcPts val="1190"/>
              </a:spcBef>
            </a:pPr>
            <a:r>
              <a:rPr spc="-20" dirty="0"/>
              <a:t>and</a:t>
            </a:r>
            <a:r>
              <a:rPr spc="-35" dirty="0"/>
              <a:t> </a:t>
            </a:r>
            <a:r>
              <a:rPr spc="-30" dirty="0"/>
              <a:t>triggers</a:t>
            </a:r>
            <a:r>
              <a:rPr spc="-25" dirty="0"/>
              <a:t> </a:t>
            </a:r>
            <a:r>
              <a:rPr spc="-10" dirty="0"/>
              <a:t>the</a:t>
            </a:r>
            <a:r>
              <a:rPr spc="-25" dirty="0"/>
              <a:t> </a:t>
            </a:r>
            <a:r>
              <a:rPr dirty="0"/>
              <a:t>bot</a:t>
            </a:r>
            <a:r>
              <a:rPr spc="-30" dirty="0"/>
              <a:t> </a:t>
            </a:r>
            <a:r>
              <a:rPr dirty="0"/>
              <a:t>to</a:t>
            </a:r>
            <a:r>
              <a:rPr spc="-25" dirty="0"/>
              <a:t> </a:t>
            </a:r>
            <a:r>
              <a:rPr spc="-55" dirty="0"/>
              <a:t>send</a:t>
            </a:r>
            <a:r>
              <a:rPr spc="-25" dirty="0"/>
              <a:t> </a:t>
            </a:r>
            <a:r>
              <a:rPr spc="-10" dirty="0"/>
              <a:t>live</a:t>
            </a:r>
            <a:r>
              <a:rPr spc="-25" dirty="0"/>
              <a:t> </a:t>
            </a:r>
            <a:r>
              <a:rPr spc="-20" dirty="0"/>
              <a:t>notifications</a:t>
            </a:r>
            <a:r>
              <a:rPr spc="-25" dirty="0"/>
              <a:t> </a:t>
            </a:r>
            <a:r>
              <a:rPr dirty="0"/>
              <a:t>to</a:t>
            </a:r>
            <a:r>
              <a:rPr spc="-30" dirty="0"/>
              <a:t> </a:t>
            </a:r>
            <a:r>
              <a:rPr spc="-20" dirty="0"/>
              <a:t>the</a:t>
            </a:r>
            <a:r>
              <a:rPr spc="-25" dirty="0"/>
              <a:t> </a:t>
            </a:r>
            <a:r>
              <a:rPr spc="-50" dirty="0"/>
              <a:t>user</a:t>
            </a:r>
            <a:r>
              <a:rPr spc="-30" dirty="0"/>
              <a:t> </a:t>
            </a:r>
            <a:r>
              <a:rPr dirty="0"/>
              <a:t>via</a:t>
            </a:r>
            <a:r>
              <a:rPr spc="-25" dirty="0"/>
              <a:t> </a:t>
            </a:r>
            <a:r>
              <a:rPr spc="-10" dirty="0"/>
              <a:t>Telegram.</a:t>
            </a:r>
          </a:p>
          <a:p>
            <a:pPr>
              <a:lnSpc>
                <a:spcPct val="100000"/>
              </a:lnSpc>
            </a:pPr>
            <a:endParaRPr spc="-10" dirty="0"/>
          </a:p>
          <a:p>
            <a:pPr>
              <a:lnSpc>
                <a:spcPct val="100000"/>
              </a:lnSpc>
              <a:spcBef>
                <a:spcPts val="225"/>
              </a:spcBef>
            </a:pPr>
            <a:endParaRPr spc="-10" dirty="0"/>
          </a:p>
          <a:p>
            <a:pPr marL="12700">
              <a:lnSpc>
                <a:spcPct val="100000"/>
              </a:lnSpc>
            </a:pPr>
            <a:r>
              <a:rPr dirty="0"/>
              <a:t>Python</a:t>
            </a:r>
            <a:r>
              <a:rPr spc="-25" dirty="0"/>
              <a:t> </a:t>
            </a:r>
            <a:r>
              <a:rPr spc="-40" dirty="0"/>
              <a:t>requires</a:t>
            </a:r>
            <a:r>
              <a:rPr spc="-20" dirty="0"/>
              <a:t> the</a:t>
            </a:r>
            <a:r>
              <a:rPr spc="-25" dirty="0"/>
              <a:t> </a:t>
            </a:r>
            <a:r>
              <a:rPr spc="-35" dirty="0">
                <a:latin typeface="Calibri"/>
                <a:cs typeface="Calibri"/>
              </a:rPr>
              <a:t>BOT_TOKEN</a:t>
            </a:r>
            <a:r>
              <a:rPr spc="65" dirty="0">
                <a:latin typeface="Calibri"/>
                <a:cs typeface="Calibri"/>
              </a:rPr>
              <a:t> </a:t>
            </a:r>
            <a:r>
              <a:rPr spc="-20" dirty="0"/>
              <a:t>and</a:t>
            </a:r>
            <a:r>
              <a:rPr spc="-25" dirty="0"/>
              <a:t> </a:t>
            </a:r>
            <a:r>
              <a:rPr dirty="0">
                <a:latin typeface="Calibri"/>
                <a:cs typeface="Calibri"/>
              </a:rPr>
              <a:t>CHAT_ID</a:t>
            </a:r>
            <a:r>
              <a:rPr spc="70" dirty="0">
                <a:latin typeface="Calibri"/>
                <a:cs typeface="Calibri"/>
              </a:rPr>
              <a:t> </a:t>
            </a:r>
            <a:r>
              <a:rPr spc="-30" dirty="0"/>
              <a:t>as</a:t>
            </a:r>
            <a:r>
              <a:rPr spc="-25" dirty="0"/>
              <a:t> </a:t>
            </a:r>
            <a:r>
              <a:rPr spc="-10" dirty="0"/>
              <a:t>follows:</a:t>
            </a:r>
          </a:p>
        </p:txBody>
      </p:sp>
      <p:pic>
        <p:nvPicPr>
          <p:cNvPr id="5" name="object 5"/>
          <p:cNvPicPr/>
          <p:nvPr/>
        </p:nvPicPr>
        <p:blipFill>
          <a:blip r:embed="rId3" cstate="print"/>
          <a:stretch>
            <a:fillRect/>
          </a:stretch>
        </p:blipFill>
        <p:spPr>
          <a:xfrm>
            <a:off x="256768" y="1393494"/>
            <a:ext cx="59550" cy="59550"/>
          </a:xfrm>
          <a:prstGeom prst="rect">
            <a:avLst/>
          </a:prstGeom>
        </p:spPr>
      </p:pic>
      <p:pic>
        <p:nvPicPr>
          <p:cNvPr id="6" name="object 6"/>
          <p:cNvPicPr/>
          <p:nvPr/>
        </p:nvPicPr>
        <p:blipFill>
          <a:blip r:embed="rId4" cstate="print"/>
          <a:stretch>
            <a:fillRect/>
          </a:stretch>
        </p:blipFill>
        <p:spPr>
          <a:xfrm>
            <a:off x="331596" y="2022259"/>
            <a:ext cx="47980" cy="47980"/>
          </a:xfrm>
          <a:prstGeom prst="rect">
            <a:avLst/>
          </a:prstGeom>
        </p:spPr>
      </p:pic>
      <p:sp>
        <p:nvSpPr>
          <p:cNvPr id="7" name="object 7"/>
          <p:cNvSpPr txBox="1"/>
          <p:nvPr/>
        </p:nvSpPr>
        <p:spPr>
          <a:xfrm>
            <a:off x="430136" y="1946193"/>
            <a:ext cx="3612515" cy="162560"/>
          </a:xfrm>
          <a:prstGeom prst="rect">
            <a:avLst/>
          </a:prstGeom>
        </p:spPr>
        <p:txBody>
          <a:bodyPr vert="horz" wrap="square" lIns="0" tIns="12065" rIns="0" bIns="0" rtlCol="0">
            <a:spAutoFit/>
          </a:bodyPr>
          <a:lstStyle/>
          <a:p>
            <a:pPr marL="12700">
              <a:lnSpc>
                <a:spcPct val="100000"/>
              </a:lnSpc>
              <a:spcBef>
                <a:spcPts val="95"/>
              </a:spcBef>
            </a:pPr>
            <a:r>
              <a:rPr sz="900" spc="-20" dirty="0">
                <a:latin typeface="Calibri"/>
                <a:cs typeface="Calibri"/>
              </a:rPr>
              <a:t>BOT_TOKEN</a:t>
            </a:r>
            <a:r>
              <a:rPr sz="900" spc="250" dirty="0">
                <a:latin typeface="Calibri"/>
                <a:cs typeface="Calibri"/>
              </a:rPr>
              <a:t> </a:t>
            </a:r>
            <a:r>
              <a:rPr sz="900" dirty="0">
                <a:latin typeface="Calibri"/>
                <a:cs typeface="Calibri"/>
              </a:rPr>
              <a:t>=</a:t>
            </a:r>
            <a:r>
              <a:rPr sz="900" spc="254" dirty="0">
                <a:latin typeface="Calibri"/>
                <a:cs typeface="Calibri"/>
              </a:rPr>
              <a:t> </a:t>
            </a:r>
            <a:r>
              <a:rPr sz="900" spc="55" dirty="0">
                <a:latin typeface="Calibri"/>
                <a:cs typeface="Calibri"/>
              </a:rPr>
              <a:t>'8111117866:AAGZI-</a:t>
            </a:r>
            <a:r>
              <a:rPr sz="900" spc="45" dirty="0">
                <a:latin typeface="Calibri"/>
                <a:cs typeface="Calibri"/>
              </a:rPr>
              <a:t>zZLwbaGVqAIfzKlXclJobiMPtcZe0'</a:t>
            </a:r>
            <a:endParaRPr sz="900">
              <a:latin typeface="Calibri"/>
              <a:cs typeface="Calibri"/>
            </a:endParaRPr>
          </a:p>
        </p:txBody>
      </p:sp>
      <p:pic>
        <p:nvPicPr>
          <p:cNvPr id="8" name="object 8"/>
          <p:cNvPicPr/>
          <p:nvPr/>
        </p:nvPicPr>
        <p:blipFill>
          <a:blip r:embed="rId5" cstate="print"/>
          <a:stretch>
            <a:fillRect/>
          </a:stretch>
        </p:blipFill>
        <p:spPr>
          <a:xfrm>
            <a:off x="331596" y="2509634"/>
            <a:ext cx="47980" cy="47980"/>
          </a:xfrm>
          <a:prstGeom prst="rect">
            <a:avLst/>
          </a:prstGeom>
        </p:spPr>
      </p:pic>
      <p:sp>
        <p:nvSpPr>
          <p:cNvPr id="9" name="object 9"/>
          <p:cNvSpPr txBox="1"/>
          <p:nvPr/>
        </p:nvSpPr>
        <p:spPr>
          <a:xfrm>
            <a:off x="430136" y="2433568"/>
            <a:ext cx="1341120" cy="162560"/>
          </a:xfrm>
          <a:prstGeom prst="rect">
            <a:avLst/>
          </a:prstGeom>
        </p:spPr>
        <p:txBody>
          <a:bodyPr vert="horz" wrap="square" lIns="0" tIns="12065" rIns="0" bIns="0" rtlCol="0">
            <a:spAutoFit/>
          </a:bodyPr>
          <a:lstStyle/>
          <a:p>
            <a:pPr marL="12700">
              <a:lnSpc>
                <a:spcPct val="100000"/>
              </a:lnSpc>
              <a:spcBef>
                <a:spcPts val="95"/>
              </a:spcBef>
            </a:pPr>
            <a:r>
              <a:rPr sz="900" dirty="0">
                <a:latin typeface="Calibri"/>
                <a:cs typeface="Calibri"/>
              </a:rPr>
              <a:t>CHAT_ID</a:t>
            </a:r>
            <a:r>
              <a:rPr sz="900" spc="300" dirty="0">
                <a:latin typeface="Calibri"/>
                <a:cs typeface="Calibri"/>
              </a:rPr>
              <a:t> </a:t>
            </a:r>
            <a:r>
              <a:rPr sz="900" dirty="0">
                <a:latin typeface="Calibri"/>
                <a:cs typeface="Calibri"/>
              </a:rPr>
              <a:t>=</a:t>
            </a:r>
            <a:r>
              <a:rPr sz="900" spc="300" dirty="0">
                <a:latin typeface="Calibri"/>
                <a:cs typeface="Calibri"/>
              </a:rPr>
              <a:t> </a:t>
            </a:r>
            <a:r>
              <a:rPr sz="900" spc="50" dirty="0">
                <a:latin typeface="Calibri"/>
                <a:cs typeface="Calibri"/>
              </a:rPr>
              <a:t>'6855415361'</a:t>
            </a:r>
            <a:endParaRPr sz="900">
              <a:latin typeface="Calibri"/>
              <a:cs typeface="Calibri"/>
            </a:endParaRPr>
          </a:p>
        </p:txBody>
      </p:sp>
      <p:pic>
        <p:nvPicPr>
          <p:cNvPr id="10" name="object 10"/>
          <p:cNvPicPr/>
          <p:nvPr/>
        </p:nvPicPr>
        <p:blipFill>
          <a:blip r:embed="rId6" cstate="print"/>
          <a:stretch>
            <a:fillRect/>
          </a:stretch>
        </p:blipFill>
        <p:spPr>
          <a:xfrm>
            <a:off x="256768" y="3036049"/>
            <a:ext cx="59550" cy="59550"/>
          </a:xfrm>
          <a:prstGeom prst="rect">
            <a:avLst/>
          </a:prstGeom>
        </p:spPr>
      </p:pic>
      <p:sp>
        <p:nvSpPr>
          <p:cNvPr id="11" name="object 11"/>
          <p:cNvSpPr txBox="1"/>
          <p:nvPr/>
        </p:nvSpPr>
        <p:spPr>
          <a:xfrm>
            <a:off x="366877" y="2958901"/>
            <a:ext cx="3884295" cy="177800"/>
          </a:xfrm>
          <a:prstGeom prst="rect">
            <a:avLst/>
          </a:prstGeom>
        </p:spPr>
        <p:txBody>
          <a:bodyPr vert="horz" wrap="square" lIns="0" tIns="12065" rIns="0" bIns="0" rtlCol="0">
            <a:spAutoFit/>
          </a:bodyPr>
          <a:lstStyle/>
          <a:p>
            <a:pPr marL="12700">
              <a:lnSpc>
                <a:spcPct val="100000"/>
              </a:lnSpc>
              <a:spcBef>
                <a:spcPts val="95"/>
              </a:spcBef>
            </a:pPr>
            <a:r>
              <a:rPr sz="1000" spc="-30" dirty="0">
                <a:latin typeface="Tahoma"/>
                <a:cs typeface="Tahoma"/>
              </a:rPr>
              <a:t>These</a:t>
            </a:r>
            <a:r>
              <a:rPr sz="1000" spc="-50" dirty="0">
                <a:latin typeface="Tahoma"/>
                <a:cs typeface="Tahoma"/>
              </a:rPr>
              <a:t> </a:t>
            </a:r>
            <a:r>
              <a:rPr sz="1000" spc="-40" dirty="0">
                <a:latin typeface="Tahoma"/>
                <a:cs typeface="Tahoma"/>
              </a:rPr>
              <a:t>values </a:t>
            </a:r>
            <a:r>
              <a:rPr sz="1000" spc="-50" dirty="0">
                <a:latin typeface="Tahoma"/>
                <a:cs typeface="Tahoma"/>
              </a:rPr>
              <a:t>are</a:t>
            </a:r>
            <a:r>
              <a:rPr sz="1000" spc="-25" dirty="0">
                <a:latin typeface="Tahoma"/>
                <a:cs typeface="Tahoma"/>
              </a:rPr>
              <a:t> </a:t>
            </a:r>
            <a:r>
              <a:rPr sz="1000" spc="-55" dirty="0">
                <a:latin typeface="Tahoma"/>
                <a:cs typeface="Tahoma"/>
              </a:rPr>
              <a:t>used</a:t>
            </a:r>
            <a:r>
              <a:rPr sz="1000" spc="-25" dirty="0">
                <a:latin typeface="Tahoma"/>
                <a:cs typeface="Tahoma"/>
              </a:rPr>
              <a:t> </a:t>
            </a:r>
            <a:r>
              <a:rPr sz="1000" dirty="0">
                <a:latin typeface="Tahoma"/>
                <a:cs typeface="Tahoma"/>
              </a:rPr>
              <a:t>to</a:t>
            </a:r>
            <a:r>
              <a:rPr sz="1000" spc="-40" dirty="0">
                <a:latin typeface="Tahoma"/>
                <a:cs typeface="Tahoma"/>
              </a:rPr>
              <a:t> </a:t>
            </a:r>
            <a:r>
              <a:rPr sz="1000" spc="-55" dirty="0">
                <a:latin typeface="Tahoma"/>
                <a:cs typeface="Tahoma"/>
              </a:rPr>
              <a:t>send</a:t>
            </a:r>
            <a:r>
              <a:rPr sz="1000" spc="-25" dirty="0">
                <a:latin typeface="Tahoma"/>
                <a:cs typeface="Tahoma"/>
              </a:rPr>
              <a:t> alerts</a:t>
            </a:r>
            <a:r>
              <a:rPr sz="1000" spc="-30" dirty="0">
                <a:latin typeface="Tahoma"/>
                <a:cs typeface="Tahoma"/>
              </a:rPr>
              <a:t> </a:t>
            </a:r>
            <a:r>
              <a:rPr sz="1000" spc="-55" dirty="0">
                <a:latin typeface="Tahoma"/>
                <a:cs typeface="Tahoma"/>
              </a:rPr>
              <a:t>when</a:t>
            </a:r>
            <a:r>
              <a:rPr sz="1000" spc="-25" dirty="0">
                <a:latin typeface="Tahoma"/>
                <a:cs typeface="Tahoma"/>
              </a:rPr>
              <a:t> </a:t>
            </a:r>
            <a:r>
              <a:rPr sz="1000" spc="-10" dirty="0">
                <a:latin typeface="Tahoma"/>
                <a:cs typeface="Tahoma"/>
              </a:rPr>
              <a:t>an</a:t>
            </a:r>
            <a:r>
              <a:rPr sz="1000" spc="-35" dirty="0">
                <a:latin typeface="Tahoma"/>
                <a:cs typeface="Tahoma"/>
              </a:rPr>
              <a:t> </a:t>
            </a:r>
            <a:r>
              <a:rPr sz="1000" spc="-25" dirty="0">
                <a:latin typeface="Tahoma"/>
                <a:cs typeface="Tahoma"/>
              </a:rPr>
              <a:t>intruder</a:t>
            </a:r>
            <a:r>
              <a:rPr sz="1000" spc="-30" dirty="0">
                <a:latin typeface="Tahoma"/>
                <a:cs typeface="Tahoma"/>
              </a:rPr>
              <a:t> </a:t>
            </a:r>
            <a:r>
              <a:rPr sz="1000" spc="-10" dirty="0">
                <a:latin typeface="Tahoma"/>
                <a:cs typeface="Tahoma"/>
              </a:rPr>
              <a:t>or</a:t>
            </a:r>
            <a:r>
              <a:rPr sz="1000" spc="-30" dirty="0">
                <a:latin typeface="Tahoma"/>
                <a:cs typeface="Tahoma"/>
              </a:rPr>
              <a:t> </a:t>
            </a:r>
            <a:r>
              <a:rPr sz="1000" dirty="0">
                <a:latin typeface="Tahoma"/>
                <a:cs typeface="Tahoma"/>
              </a:rPr>
              <a:t>ally</a:t>
            </a:r>
            <a:r>
              <a:rPr sz="1000" spc="-35" dirty="0">
                <a:latin typeface="Tahoma"/>
                <a:cs typeface="Tahoma"/>
              </a:rPr>
              <a:t> </a:t>
            </a:r>
            <a:r>
              <a:rPr sz="1000" dirty="0">
                <a:latin typeface="Tahoma"/>
                <a:cs typeface="Tahoma"/>
              </a:rPr>
              <a:t>is</a:t>
            </a:r>
            <a:r>
              <a:rPr sz="1000" spc="-30" dirty="0">
                <a:latin typeface="Tahoma"/>
                <a:cs typeface="Tahoma"/>
              </a:rPr>
              <a:t> </a:t>
            </a:r>
            <a:r>
              <a:rPr sz="1000" spc="-10" dirty="0">
                <a:latin typeface="Tahoma"/>
                <a:cs typeface="Tahoma"/>
              </a:rPr>
              <a:t>detected.</a:t>
            </a:r>
            <a:endParaRPr sz="1000">
              <a:latin typeface="Tahoma"/>
              <a:cs typeface="Tahoma"/>
            </a:endParaRPr>
          </a:p>
        </p:txBody>
      </p:sp>
      <p:sp>
        <p:nvSpPr>
          <p:cNvPr id="12" name="object 12"/>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4" name="object 14"/>
          <p:cNvSpPr txBox="1"/>
          <p:nvPr/>
        </p:nvSpPr>
        <p:spPr>
          <a:xfrm>
            <a:off x="5501982" y="3126226"/>
            <a:ext cx="214629" cy="118745"/>
          </a:xfrm>
          <a:prstGeom prst="rect">
            <a:avLst/>
          </a:prstGeom>
        </p:spPr>
        <p:txBody>
          <a:bodyPr vert="horz" wrap="square" lIns="0" tIns="22225" rIns="0" bIns="0" rtlCol="0">
            <a:spAutoFit/>
          </a:bodyPr>
          <a:lstStyle/>
          <a:p>
            <a:pPr marL="12700">
              <a:lnSpc>
                <a:spcPct val="100000"/>
              </a:lnSpc>
              <a:spcBef>
                <a:spcPts val="175"/>
              </a:spcBef>
            </a:pPr>
            <a:r>
              <a:rPr sz="500" spc="-20" dirty="0">
                <a:solidFill>
                  <a:srgbClr val="FFFFFF"/>
                </a:solidFill>
                <a:latin typeface="Tahoma"/>
                <a:cs typeface="Tahoma"/>
              </a:rPr>
              <a:t>18</a:t>
            </a:r>
            <a:r>
              <a:rPr sz="500" spc="-70" dirty="0">
                <a:solidFill>
                  <a:srgbClr val="FFFFFF"/>
                </a:solidFill>
                <a:latin typeface="Tahoma"/>
                <a:cs typeface="Tahoma"/>
              </a:rPr>
              <a:t> </a:t>
            </a:r>
            <a:r>
              <a:rPr sz="500" spc="75" dirty="0">
                <a:solidFill>
                  <a:srgbClr val="FFFFFF"/>
                </a:solidFill>
                <a:latin typeface="Tahoma"/>
                <a:cs typeface="Tahoma"/>
              </a:rPr>
              <a:t>/</a:t>
            </a:r>
            <a:r>
              <a:rPr sz="500" spc="-65" dirty="0">
                <a:solidFill>
                  <a:srgbClr val="FFFFFF"/>
                </a:solidFill>
                <a:latin typeface="Tahoma"/>
                <a:cs typeface="Tahoma"/>
              </a:rPr>
              <a:t> </a:t>
            </a:r>
            <a:r>
              <a:rPr sz="500" spc="-25" dirty="0">
                <a:solidFill>
                  <a:srgbClr val="FFFFFF"/>
                </a:solidFill>
                <a:latin typeface="Tahoma"/>
                <a:cs typeface="Tahoma"/>
              </a:rPr>
              <a:t>26</a:t>
            </a:r>
            <a:endParaRPr sz="500">
              <a:latin typeface="Tahoma"/>
              <a:cs typeface="Tahoma"/>
            </a:endParaRPr>
          </a:p>
        </p:txBody>
      </p:sp>
    </p:spTree>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349250">
              <a:lnSpc>
                <a:spcPct val="100000"/>
              </a:lnSpc>
              <a:spcBef>
                <a:spcPts val="120"/>
              </a:spcBef>
            </a:pPr>
            <a:r>
              <a:rPr spc="-75" dirty="0"/>
              <a:t>Methodology</a:t>
            </a:r>
          </a:p>
        </p:txBody>
      </p:sp>
      <p:pic>
        <p:nvPicPr>
          <p:cNvPr id="3" name="object 3"/>
          <p:cNvPicPr/>
          <p:nvPr/>
        </p:nvPicPr>
        <p:blipFill>
          <a:blip r:embed="rId2" cstate="print"/>
          <a:stretch>
            <a:fillRect/>
          </a:stretch>
        </p:blipFill>
        <p:spPr>
          <a:xfrm>
            <a:off x="256768" y="1533283"/>
            <a:ext cx="59550" cy="59550"/>
          </a:xfrm>
          <a:prstGeom prst="rect">
            <a:avLst/>
          </a:prstGeom>
        </p:spPr>
      </p:pic>
      <p:pic>
        <p:nvPicPr>
          <p:cNvPr id="4" name="object 4"/>
          <p:cNvPicPr/>
          <p:nvPr/>
        </p:nvPicPr>
        <p:blipFill>
          <a:blip r:embed="rId3" cstate="print"/>
          <a:stretch>
            <a:fillRect/>
          </a:stretch>
        </p:blipFill>
        <p:spPr>
          <a:xfrm>
            <a:off x="331596" y="1848510"/>
            <a:ext cx="47980" cy="47980"/>
          </a:xfrm>
          <a:prstGeom prst="rect">
            <a:avLst/>
          </a:prstGeom>
        </p:spPr>
      </p:pic>
      <p:pic>
        <p:nvPicPr>
          <p:cNvPr id="5" name="object 5"/>
          <p:cNvPicPr/>
          <p:nvPr/>
        </p:nvPicPr>
        <p:blipFill>
          <a:blip r:embed="rId4" cstate="print"/>
          <a:stretch>
            <a:fillRect/>
          </a:stretch>
        </p:blipFill>
        <p:spPr>
          <a:xfrm>
            <a:off x="256768" y="2140597"/>
            <a:ext cx="59550" cy="59550"/>
          </a:xfrm>
          <a:prstGeom prst="rect">
            <a:avLst/>
          </a:prstGeom>
        </p:spPr>
      </p:pic>
      <p:pic>
        <p:nvPicPr>
          <p:cNvPr id="6" name="object 6"/>
          <p:cNvPicPr/>
          <p:nvPr/>
        </p:nvPicPr>
        <p:blipFill>
          <a:blip r:embed="rId5" cstate="print"/>
          <a:stretch>
            <a:fillRect/>
          </a:stretch>
        </p:blipFill>
        <p:spPr>
          <a:xfrm>
            <a:off x="331596" y="2455837"/>
            <a:ext cx="47980" cy="47980"/>
          </a:xfrm>
          <a:prstGeom prst="rect">
            <a:avLst/>
          </a:prstGeom>
        </p:spPr>
      </p:pic>
      <p:sp>
        <p:nvSpPr>
          <p:cNvPr id="7" name="object 7"/>
          <p:cNvSpPr txBox="1"/>
          <p:nvPr/>
        </p:nvSpPr>
        <p:spPr>
          <a:xfrm>
            <a:off x="113830" y="1152479"/>
            <a:ext cx="1623060" cy="1389380"/>
          </a:xfrm>
          <a:prstGeom prst="rect">
            <a:avLst/>
          </a:prstGeom>
        </p:spPr>
        <p:txBody>
          <a:bodyPr vert="horz" wrap="square" lIns="0" tIns="12065" rIns="0" bIns="0" rtlCol="0">
            <a:spAutoFit/>
          </a:bodyPr>
          <a:lstStyle/>
          <a:p>
            <a:pPr marL="12700">
              <a:lnSpc>
                <a:spcPct val="100000"/>
              </a:lnSpc>
              <a:spcBef>
                <a:spcPts val="95"/>
              </a:spcBef>
            </a:pPr>
            <a:r>
              <a:rPr sz="1000" spc="-80" dirty="0">
                <a:latin typeface="Arial Black"/>
                <a:cs typeface="Arial Black"/>
              </a:rPr>
              <a:t>Alert</a:t>
            </a:r>
            <a:r>
              <a:rPr sz="1000" dirty="0">
                <a:latin typeface="Arial Black"/>
                <a:cs typeface="Arial Black"/>
              </a:rPr>
              <a:t> </a:t>
            </a:r>
            <a:r>
              <a:rPr sz="1000" spc="-10" dirty="0">
                <a:latin typeface="Arial Black"/>
                <a:cs typeface="Arial Black"/>
              </a:rPr>
              <a:t>System</a:t>
            </a:r>
            <a:endParaRPr sz="1000">
              <a:latin typeface="Arial Black"/>
              <a:cs typeface="Arial Black"/>
            </a:endParaRPr>
          </a:p>
          <a:p>
            <a:pPr marL="265430">
              <a:lnSpc>
                <a:spcPct val="100000"/>
              </a:lnSpc>
              <a:spcBef>
                <a:spcPts val="1190"/>
              </a:spcBef>
            </a:pPr>
            <a:r>
              <a:rPr sz="1000" spc="-20" dirty="0">
                <a:latin typeface="Tahoma"/>
                <a:cs typeface="Tahoma"/>
              </a:rPr>
              <a:t>If</a:t>
            </a:r>
            <a:r>
              <a:rPr sz="1000" spc="-50" dirty="0">
                <a:latin typeface="Tahoma"/>
                <a:cs typeface="Tahoma"/>
              </a:rPr>
              <a:t> </a:t>
            </a:r>
            <a:r>
              <a:rPr sz="1000" spc="-10" dirty="0">
                <a:latin typeface="Tahoma"/>
                <a:cs typeface="Tahoma"/>
              </a:rPr>
              <a:t>an</a:t>
            </a:r>
            <a:r>
              <a:rPr sz="1000" spc="-50" dirty="0">
                <a:latin typeface="Tahoma"/>
                <a:cs typeface="Tahoma"/>
              </a:rPr>
              <a:t> </a:t>
            </a:r>
            <a:r>
              <a:rPr sz="1000" spc="-25" dirty="0">
                <a:latin typeface="Tahoma"/>
                <a:cs typeface="Tahoma"/>
              </a:rPr>
              <a:t>intruder</a:t>
            </a:r>
            <a:r>
              <a:rPr sz="1000" spc="-45" dirty="0">
                <a:latin typeface="Tahoma"/>
                <a:cs typeface="Tahoma"/>
              </a:rPr>
              <a:t> </a:t>
            </a:r>
            <a:r>
              <a:rPr sz="1000" dirty="0">
                <a:latin typeface="Tahoma"/>
                <a:cs typeface="Tahoma"/>
              </a:rPr>
              <a:t>is</a:t>
            </a:r>
            <a:r>
              <a:rPr sz="1000" spc="-50" dirty="0">
                <a:latin typeface="Tahoma"/>
                <a:cs typeface="Tahoma"/>
              </a:rPr>
              <a:t> </a:t>
            </a:r>
            <a:r>
              <a:rPr sz="1000" spc="-35" dirty="0">
                <a:latin typeface="Tahoma"/>
                <a:cs typeface="Tahoma"/>
              </a:rPr>
              <a:t>detected:</a:t>
            </a:r>
            <a:endParaRPr sz="1000">
              <a:latin typeface="Tahoma"/>
              <a:cs typeface="Tahoma"/>
            </a:endParaRPr>
          </a:p>
          <a:p>
            <a:pPr>
              <a:lnSpc>
                <a:spcPct val="100000"/>
              </a:lnSpc>
              <a:spcBef>
                <a:spcPts val="85"/>
              </a:spcBef>
            </a:pPr>
            <a:endParaRPr sz="1000">
              <a:latin typeface="Tahoma"/>
              <a:cs typeface="Tahoma"/>
            </a:endParaRPr>
          </a:p>
          <a:p>
            <a:pPr marL="328930">
              <a:lnSpc>
                <a:spcPct val="100000"/>
              </a:lnSpc>
            </a:pPr>
            <a:r>
              <a:rPr sz="900" spc="-90" dirty="0">
                <a:latin typeface="Arial Black"/>
                <a:cs typeface="Arial Black"/>
              </a:rPr>
              <a:t>Intruder</a:t>
            </a:r>
            <a:r>
              <a:rPr sz="900" spc="70" dirty="0">
                <a:latin typeface="Arial Black"/>
                <a:cs typeface="Arial Black"/>
              </a:rPr>
              <a:t> </a:t>
            </a:r>
            <a:r>
              <a:rPr sz="900" spc="-10" dirty="0">
                <a:latin typeface="Arial Black"/>
                <a:cs typeface="Arial Black"/>
              </a:rPr>
              <a:t>detected!</a:t>
            </a:r>
            <a:endParaRPr sz="900">
              <a:latin typeface="Arial Black"/>
              <a:cs typeface="Arial Black"/>
            </a:endParaRPr>
          </a:p>
          <a:p>
            <a:pPr marL="265430">
              <a:lnSpc>
                <a:spcPct val="100000"/>
              </a:lnSpc>
              <a:spcBef>
                <a:spcPts val="1210"/>
              </a:spcBef>
            </a:pPr>
            <a:r>
              <a:rPr sz="1000" spc="-10" dirty="0">
                <a:latin typeface="Tahoma"/>
                <a:cs typeface="Tahoma"/>
              </a:rPr>
              <a:t>Otherwise:</a:t>
            </a:r>
            <a:endParaRPr sz="1000">
              <a:latin typeface="Tahoma"/>
              <a:cs typeface="Tahoma"/>
            </a:endParaRPr>
          </a:p>
          <a:p>
            <a:pPr>
              <a:lnSpc>
                <a:spcPct val="100000"/>
              </a:lnSpc>
              <a:spcBef>
                <a:spcPts val="85"/>
              </a:spcBef>
            </a:pPr>
            <a:endParaRPr sz="1000">
              <a:latin typeface="Tahoma"/>
              <a:cs typeface="Tahoma"/>
            </a:endParaRPr>
          </a:p>
          <a:p>
            <a:pPr marL="328930">
              <a:lnSpc>
                <a:spcPct val="100000"/>
              </a:lnSpc>
            </a:pPr>
            <a:r>
              <a:rPr sz="900" spc="-70" dirty="0">
                <a:latin typeface="Arial Black"/>
                <a:cs typeface="Arial Black"/>
              </a:rPr>
              <a:t>Ally</a:t>
            </a:r>
            <a:r>
              <a:rPr sz="900" spc="5" dirty="0">
                <a:latin typeface="Arial Black"/>
                <a:cs typeface="Arial Black"/>
              </a:rPr>
              <a:t> </a:t>
            </a:r>
            <a:r>
              <a:rPr sz="900" spc="-10" dirty="0">
                <a:latin typeface="Arial Black"/>
                <a:cs typeface="Arial Black"/>
              </a:rPr>
              <a:t>detected!</a:t>
            </a:r>
            <a:endParaRPr sz="900">
              <a:latin typeface="Arial Black"/>
              <a:cs typeface="Arial Black"/>
            </a:endParaRPr>
          </a:p>
        </p:txBody>
      </p:sp>
      <p:sp>
        <p:nvSpPr>
          <p:cNvPr id="8" name="object 8"/>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0" name="object 10"/>
          <p:cNvSpPr txBox="1"/>
          <p:nvPr/>
        </p:nvSpPr>
        <p:spPr>
          <a:xfrm>
            <a:off x="5501982" y="3126226"/>
            <a:ext cx="214629" cy="118745"/>
          </a:xfrm>
          <a:prstGeom prst="rect">
            <a:avLst/>
          </a:prstGeom>
        </p:spPr>
        <p:txBody>
          <a:bodyPr vert="horz" wrap="square" lIns="0" tIns="22225" rIns="0" bIns="0" rtlCol="0">
            <a:spAutoFit/>
          </a:bodyPr>
          <a:lstStyle/>
          <a:p>
            <a:pPr marL="12700">
              <a:lnSpc>
                <a:spcPct val="100000"/>
              </a:lnSpc>
              <a:spcBef>
                <a:spcPts val="175"/>
              </a:spcBef>
            </a:pPr>
            <a:r>
              <a:rPr sz="500" spc="-20" dirty="0">
                <a:solidFill>
                  <a:srgbClr val="FFFFFF"/>
                </a:solidFill>
                <a:latin typeface="Tahoma"/>
                <a:cs typeface="Tahoma"/>
              </a:rPr>
              <a:t>18</a:t>
            </a:r>
            <a:r>
              <a:rPr sz="500" spc="-70" dirty="0">
                <a:solidFill>
                  <a:srgbClr val="FFFFFF"/>
                </a:solidFill>
                <a:latin typeface="Tahoma"/>
                <a:cs typeface="Tahoma"/>
              </a:rPr>
              <a:t> </a:t>
            </a:r>
            <a:r>
              <a:rPr sz="500" spc="75" dirty="0">
                <a:solidFill>
                  <a:srgbClr val="FFFFFF"/>
                </a:solidFill>
                <a:latin typeface="Tahoma"/>
                <a:cs typeface="Tahoma"/>
              </a:rPr>
              <a:t>/</a:t>
            </a:r>
            <a:r>
              <a:rPr sz="500" spc="-65" dirty="0">
                <a:solidFill>
                  <a:srgbClr val="FFFFFF"/>
                </a:solidFill>
                <a:latin typeface="Tahoma"/>
                <a:cs typeface="Tahoma"/>
              </a:rPr>
              <a:t> </a:t>
            </a:r>
            <a:r>
              <a:rPr sz="500" spc="-25" dirty="0">
                <a:solidFill>
                  <a:srgbClr val="FFFFFF"/>
                </a:solidFill>
                <a:latin typeface="Tahoma"/>
                <a:cs typeface="Tahoma"/>
              </a:rPr>
              <a:t>26</a:t>
            </a:r>
            <a:endParaRPr sz="500">
              <a:latin typeface="Tahoma"/>
              <a:cs typeface="Tahoma"/>
            </a:endParaRP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09012" y="125724"/>
            <a:ext cx="1142365" cy="288290"/>
          </a:xfrm>
          <a:prstGeom prst="rect">
            <a:avLst/>
          </a:prstGeom>
        </p:spPr>
        <p:txBody>
          <a:bodyPr vert="horz" wrap="square" lIns="0" tIns="15240" rIns="0" bIns="0" rtlCol="0">
            <a:spAutoFit/>
          </a:bodyPr>
          <a:lstStyle/>
          <a:p>
            <a:pPr marL="12700">
              <a:lnSpc>
                <a:spcPct val="100000"/>
              </a:lnSpc>
              <a:spcBef>
                <a:spcPts val="120"/>
              </a:spcBef>
            </a:pPr>
            <a:r>
              <a:rPr sz="1700" spc="-75" dirty="0">
                <a:solidFill>
                  <a:srgbClr val="FFFFFF"/>
                </a:solidFill>
                <a:latin typeface="Tahoma"/>
                <a:cs typeface="Tahoma"/>
              </a:rPr>
              <a:t>Methodology</a:t>
            </a:r>
            <a:endParaRPr sz="1700">
              <a:latin typeface="Tahoma"/>
              <a:cs typeface="Tahoma"/>
            </a:endParaRPr>
          </a:p>
        </p:txBody>
      </p:sp>
      <p:sp>
        <p:nvSpPr>
          <p:cNvPr id="3" name="object 3"/>
          <p:cNvSpPr txBox="1"/>
          <p:nvPr/>
        </p:nvSpPr>
        <p:spPr>
          <a:xfrm>
            <a:off x="113830" y="908766"/>
            <a:ext cx="2006600" cy="177800"/>
          </a:xfrm>
          <a:prstGeom prst="rect">
            <a:avLst/>
          </a:prstGeom>
        </p:spPr>
        <p:txBody>
          <a:bodyPr vert="horz" wrap="square" lIns="0" tIns="12065" rIns="0" bIns="0" rtlCol="0">
            <a:spAutoFit/>
          </a:bodyPr>
          <a:lstStyle/>
          <a:p>
            <a:pPr marL="12700">
              <a:lnSpc>
                <a:spcPct val="100000"/>
              </a:lnSpc>
              <a:spcBef>
                <a:spcPts val="95"/>
              </a:spcBef>
            </a:pPr>
            <a:r>
              <a:rPr sz="1000" spc="-80" dirty="0">
                <a:latin typeface="Arial Black"/>
                <a:cs typeface="Arial Black"/>
              </a:rPr>
              <a:t>Alert</a:t>
            </a:r>
            <a:r>
              <a:rPr sz="1000" spc="35" dirty="0">
                <a:latin typeface="Arial Black"/>
                <a:cs typeface="Arial Black"/>
              </a:rPr>
              <a:t> </a:t>
            </a:r>
            <a:r>
              <a:rPr sz="1000" spc="-135" dirty="0">
                <a:latin typeface="Arial Black"/>
                <a:cs typeface="Arial Black"/>
              </a:rPr>
              <a:t>System</a:t>
            </a:r>
            <a:r>
              <a:rPr sz="1000" spc="40" dirty="0">
                <a:latin typeface="Arial Black"/>
                <a:cs typeface="Arial Black"/>
              </a:rPr>
              <a:t> </a:t>
            </a:r>
            <a:r>
              <a:rPr sz="1000" spc="-100" dirty="0">
                <a:latin typeface="Arial Black"/>
                <a:cs typeface="Arial Black"/>
              </a:rPr>
              <a:t>Working</a:t>
            </a:r>
            <a:r>
              <a:rPr sz="1000" spc="40" dirty="0">
                <a:latin typeface="Arial Black"/>
                <a:cs typeface="Arial Black"/>
              </a:rPr>
              <a:t> </a:t>
            </a:r>
            <a:r>
              <a:rPr sz="1000" spc="-114" dirty="0">
                <a:latin typeface="Arial Black"/>
                <a:cs typeface="Arial Black"/>
              </a:rPr>
              <a:t>Mechanism</a:t>
            </a:r>
            <a:endParaRPr sz="1000">
              <a:latin typeface="Arial Black"/>
              <a:cs typeface="Arial Black"/>
            </a:endParaRPr>
          </a:p>
        </p:txBody>
      </p:sp>
      <p:pic>
        <p:nvPicPr>
          <p:cNvPr id="4" name="object 4"/>
          <p:cNvPicPr/>
          <p:nvPr/>
        </p:nvPicPr>
        <p:blipFill>
          <a:blip r:embed="rId2" cstate="print"/>
          <a:stretch>
            <a:fillRect/>
          </a:stretch>
        </p:blipFill>
        <p:spPr>
          <a:xfrm>
            <a:off x="142305" y="1103818"/>
            <a:ext cx="5466807" cy="1576081"/>
          </a:xfrm>
          <a:prstGeom prst="rect">
            <a:avLst/>
          </a:prstGeom>
        </p:spPr>
      </p:pic>
      <p:sp>
        <p:nvSpPr>
          <p:cNvPr id="5" name="object 5"/>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6" name="object 6"/>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7" name="object 7"/>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r>
              <a:rPr spc="-20" dirty="0"/>
              <a:t>19</a:t>
            </a:r>
            <a:r>
              <a:rPr spc="-70" dirty="0"/>
              <a:t> </a:t>
            </a:r>
            <a:r>
              <a:rPr spc="75" dirty="0"/>
              <a:t>/</a:t>
            </a:r>
            <a:r>
              <a:rPr spc="-65" dirty="0"/>
              <a:t> </a:t>
            </a:r>
            <a:r>
              <a:rPr spc="-25" dirty="0"/>
              <a:t>26</a:t>
            </a:r>
          </a:p>
        </p:txBody>
      </p:sp>
    </p:spTree>
  </p:cSld>
  <p:clrMapOvr>
    <a:masterClrMapping/>
  </p:clrMapOvr>
  <p:transition>
    <p:cut/>
  </p:transition>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687"/>
            <a:ext cx="5760085" cy="544195"/>
          </a:xfrm>
          <a:custGeom>
            <a:avLst/>
            <a:gdLst/>
            <a:ahLst/>
            <a:cxnLst/>
            <a:rect l="l" t="t" r="r" b="b"/>
            <a:pathLst>
              <a:path w="5760085" h="544195">
                <a:moveTo>
                  <a:pt x="5759996" y="0"/>
                </a:moveTo>
                <a:lnTo>
                  <a:pt x="0" y="0"/>
                </a:lnTo>
                <a:lnTo>
                  <a:pt x="0" y="544029"/>
                </a:lnTo>
                <a:lnTo>
                  <a:pt x="5759996" y="544029"/>
                </a:lnTo>
                <a:lnTo>
                  <a:pt x="5759996" y="0"/>
                </a:lnTo>
                <a:close/>
              </a:path>
            </a:pathLst>
          </a:custGeom>
          <a:solidFill>
            <a:srgbClr val="791F3C"/>
          </a:solidFill>
        </p:spPr>
        <p:txBody>
          <a:bodyPr wrap="square" lIns="0" tIns="0" rIns="0" bIns="0" rtlCol="0"/>
          <a:lstStyle/>
          <a:p>
            <a:endParaRPr/>
          </a:p>
        </p:txBody>
      </p:sp>
      <p:sp>
        <p:nvSpPr>
          <p:cNvPr id="3" name="object 3"/>
          <p:cNvSpPr txBox="1"/>
          <p:nvPr/>
        </p:nvSpPr>
        <p:spPr>
          <a:xfrm>
            <a:off x="1972094" y="129230"/>
            <a:ext cx="1816100" cy="288290"/>
          </a:xfrm>
          <a:prstGeom prst="rect">
            <a:avLst/>
          </a:prstGeom>
        </p:spPr>
        <p:txBody>
          <a:bodyPr vert="horz" wrap="square" lIns="0" tIns="15240" rIns="0" bIns="0" rtlCol="0">
            <a:spAutoFit/>
          </a:bodyPr>
          <a:lstStyle/>
          <a:p>
            <a:pPr marL="12700">
              <a:lnSpc>
                <a:spcPct val="100000"/>
              </a:lnSpc>
              <a:spcBef>
                <a:spcPts val="120"/>
              </a:spcBef>
            </a:pPr>
            <a:r>
              <a:rPr sz="1700" spc="-80" dirty="0">
                <a:solidFill>
                  <a:srgbClr val="FFFFFF"/>
                </a:solidFill>
                <a:latin typeface="Tahoma"/>
                <a:cs typeface="Tahoma"/>
              </a:rPr>
              <a:t>Results</a:t>
            </a:r>
            <a:r>
              <a:rPr sz="1700" spc="-10" dirty="0">
                <a:solidFill>
                  <a:srgbClr val="FFFFFF"/>
                </a:solidFill>
                <a:latin typeface="Tahoma"/>
                <a:cs typeface="Tahoma"/>
              </a:rPr>
              <a:t> </a:t>
            </a:r>
            <a:r>
              <a:rPr sz="1700" spc="65" dirty="0">
                <a:solidFill>
                  <a:srgbClr val="FFFFFF"/>
                </a:solidFill>
                <a:latin typeface="Tahoma"/>
                <a:cs typeface="Tahoma"/>
              </a:rPr>
              <a:t>&amp;</a:t>
            </a:r>
            <a:r>
              <a:rPr sz="1700" spc="-10" dirty="0">
                <a:solidFill>
                  <a:srgbClr val="FFFFFF"/>
                </a:solidFill>
                <a:latin typeface="Tahoma"/>
                <a:cs typeface="Tahoma"/>
              </a:rPr>
              <a:t> </a:t>
            </a:r>
            <a:r>
              <a:rPr sz="1700" spc="-85" dirty="0">
                <a:solidFill>
                  <a:srgbClr val="FFFFFF"/>
                </a:solidFill>
                <a:latin typeface="Tahoma"/>
                <a:cs typeface="Tahoma"/>
              </a:rPr>
              <a:t>Discussion</a:t>
            </a:r>
            <a:endParaRPr sz="1700">
              <a:latin typeface="Tahoma"/>
              <a:cs typeface="Tahoma"/>
            </a:endParaRPr>
          </a:p>
        </p:txBody>
      </p:sp>
      <p:sp>
        <p:nvSpPr>
          <p:cNvPr id="4" name="object 4"/>
          <p:cNvSpPr txBox="1"/>
          <p:nvPr/>
        </p:nvSpPr>
        <p:spPr>
          <a:xfrm>
            <a:off x="113830" y="600943"/>
            <a:ext cx="2661285" cy="177800"/>
          </a:xfrm>
          <a:prstGeom prst="rect">
            <a:avLst/>
          </a:prstGeom>
        </p:spPr>
        <p:txBody>
          <a:bodyPr vert="horz" wrap="square" lIns="0" tIns="12065" rIns="0" bIns="0" rtlCol="0">
            <a:spAutoFit/>
          </a:bodyPr>
          <a:lstStyle/>
          <a:p>
            <a:pPr marL="12700">
              <a:lnSpc>
                <a:spcPct val="100000"/>
              </a:lnSpc>
              <a:spcBef>
                <a:spcPts val="95"/>
              </a:spcBef>
            </a:pPr>
            <a:r>
              <a:rPr sz="1000" spc="-105" dirty="0">
                <a:latin typeface="Arial Black"/>
                <a:cs typeface="Arial Black"/>
              </a:rPr>
              <a:t>Training</a:t>
            </a:r>
            <a:r>
              <a:rPr sz="1000" spc="20" dirty="0">
                <a:latin typeface="Arial Black"/>
                <a:cs typeface="Arial Black"/>
              </a:rPr>
              <a:t> </a:t>
            </a:r>
            <a:r>
              <a:rPr sz="1000" dirty="0">
                <a:latin typeface="Arial Black"/>
                <a:cs typeface="Arial Black"/>
              </a:rPr>
              <a:t>&amp;</a:t>
            </a:r>
            <a:r>
              <a:rPr sz="1000" spc="-30" dirty="0">
                <a:latin typeface="Arial Black"/>
                <a:cs typeface="Arial Black"/>
              </a:rPr>
              <a:t> </a:t>
            </a:r>
            <a:r>
              <a:rPr sz="1000" spc="-105" dirty="0">
                <a:latin typeface="Arial Black"/>
                <a:cs typeface="Arial Black"/>
              </a:rPr>
              <a:t>Validation</a:t>
            </a:r>
            <a:r>
              <a:rPr sz="1000" spc="20" dirty="0">
                <a:latin typeface="Arial Black"/>
                <a:cs typeface="Arial Black"/>
              </a:rPr>
              <a:t> </a:t>
            </a:r>
            <a:r>
              <a:rPr sz="1000" spc="-105" dirty="0">
                <a:latin typeface="Arial Black"/>
                <a:cs typeface="Arial Black"/>
              </a:rPr>
              <a:t>loss:</a:t>
            </a:r>
            <a:r>
              <a:rPr sz="1000" spc="125" dirty="0">
                <a:latin typeface="Arial Black"/>
                <a:cs typeface="Arial Black"/>
              </a:rPr>
              <a:t> </a:t>
            </a:r>
            <a:r>
              <a:rPr sz="1000" spc="-35" dirty="0">
                <a:latin typeface="Arial Black"/>
                <a:cs typeface="Arial Black"/>
              </a:rPr>
              <a:t>CNN</a:t>
            </a:r>
            <a:r>
              <a:rPr sz="1000" spc="10" dirty="0">
                <a:latin typeface="Arial Black"/>
                <a:cs typeface="Arial Black"/>
              </a:rPr>
              <a:t> </a:t>
            </a:r>
            <a:r>
              <a:rPr sz="1000" spc="-114" dirty="0">
                <a:latin typeface="Arial Black"/>
                <a:cs typeface="Arial Black"/>
              </a:rPr>
              <a:t>with</a:t>
            </a:r>
            <a:r>
              <a:rPr sz="1000" spc="30" dirty="0">
                <a:latin typeface="Arial Black"/>
                <a:cs typeface="Arial Black"/>
              </a:rPr>
              <a:t> </a:t>
            </a:r>
            <a:r>
              <a:rPr sz="1000" spc="-20" dirty="0">
                <a:latin typeface="Arial Black"/>
                <a:cs typeface="Arial Black"/>
              </a:rPr>
              <a:t>CBAM</a:t>
            </a:r>
            <a:endParaRPr sz="1000">
              <a:latin typeface="Arial Black"/>
              <a:cs typeface="Arial Black"/>
            </a:endParaRPr>
          </a:p>
        </p:txBody>
      </p:sp>
      <p:grpSp>
        <p:nvGrpSpPr>
          <p:cNvPr id="5" name="object 5"/>
          <p:cNvGrpSpPr/>
          <p:nvPr/>
        </p:nvGrpSpPr>
        <p:grpSpPr>
          <a:xfrm>
            <a:off x="0" y="827728"/>
            <a:ext cx="5760085" cy="2412365"/>
            <a:chOff x="0" y="827728"/>
            <a:chExt cx="5760085" cy="2412365"/>
          </a:xfrm>
        </p:grpSpPr>
        <p:pic>
          <p:nvPicPr>
            <p:cNvPr id="6" name="object 6"/>
            <p:cNvPicPr/>
            <p:nvPr/>
          </p:nvPicPr>
          <p:blipFill>
            <a:blip r:embed="rId2" cstate="print"/>
            <a:stretch>
              <a:fillRect/>
            </a:stretch>
          </p:blipFill>
          <p:spPr>
            <a:xfrm>
              <a:off x="180205" y="827728"/>
              <a:ext cx="3762144" cy="2293395"/>
            </a:xfrm>
            <a:prstGeom prst="rect">
              <a:avLst/>
            </a:prstGeom>
          </p:spPr>
        </p:pic>
        <p:sp>
          <p:nvSpPr>
            <p:cNvPr id="7" name="object 7"/>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9" name="object 9"/>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r>
              <a:rPr spc="-20" dirty="0"/>
              <a:t>20</a:t>
            </a:r>
            <a:r>
              <a:rPr spc="-70" dirty="0"/>
              <a:t> </a:t>
            </a:r>
            <a:r>
              <a:rPr spc="75" dirty="0"/>
              <a:t>/</a:t>
            </a:r>
            <a:r>
              <a:rPr spc="-65" dirty="0"/>
              <a:t> </a:t>
            </a:r>
            <a:r>
              <a:rPr spc="-25" dirty="0"/>
              <a:t>26</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687"/>
            <a:ext cx="5760085" cy="539115"/>
          </a:xfrm>
          <a:custGeom>
            <a:avLst/>
            <a:gdLst/>
            <a:ahLst/>
            <a:cxnLst/>
            <a:rect l="l" t="t" r="r" b="b"/>
            <a:pathLst>
              <a:path w="5760085" h="539115">
                <a:moveTo>
                  <a:pt x="5759996" y="0"/>
                </a:moveTo>
                <a:lnTo>
                  <a:pt x="0" y="0"/>
                </a:lnTo>
                <a:lnTo>
                  <a:pt x="0" y="539000"/>
                </a:lnTo>
                <a:lnTo>
                  <a:pt x="5759996" y="539000"/>
                </a:lnTo>
                <a:lnTo>
                  <a:pt x="5759996" y="0"/>
                </a:lnTo>
                <a:close/>
              </a:path>
            </a:pathLst>
          </a:custGeom>
          <a:solidFill>
            <a:srgbClr val="791F3C"/>
          </a:solidFill>
        </p:spPr>
        <p:txBody>
          <a:bodyPr wrap="square" lIns="0" tIns="0" rIns="0" bIns="0" rtlCol="0"/>
          <a:lstStyle/>
          <a:p>
            <a:endParaRPr/>
          </a:p>
        </p:txBody>
      </p:sp>
      <p:sp>
        <p:nvSpPr>
          <p:cNvPr id="3" name="object 3"/>
          <p:cNvSpPr txBox="1"/>
          <p:nvPr/>
        </p:nvSpPr>
        <p:spPr>
          <a:xfrm>
            <a:off x="2485008" y="125940"/>
            <a:ext cx="790575" cy="288290"/>
          </a:xfrm>
          <a:prstGeom prst="rect">
            <a:avLst/>
          </a:prstGeom>
        </p:spPr>
        <p:txBody>
          <a:bodyPr vert="horz" wrap="square" lIns="0" tIns="15240" rIns="0" bIns="0" rtlCol="0">
            <a:spAutoFit/>
          </a:bodyPr>
          <a:lstStyle/>
          <a:p>
            <a:pPr marL="12700">
              <a:lnSpc>
                <a:spcPct val="100000"/>
              </a:lnSpc>
              <a:spcBef>
                <a:spcPts val="120"/>
              </a:spcBef>
            </a:pPr>
            <a:r>
              <a:rPr sz="1700" spc="-80" dirty="0">
                <a:solidFill>
                  <a:srgbClr val="FFFFFF"/>
                </a:solidFill>
                <a:latin typeface="Tahoma"/>
                <a:cs typeface="Tahoma"/>
              </a:rPr>
              <a:t>Contents</a:t>
            </a:r>
            <a:endParaRPr sz="1700">
              <a:latin typeface="Tahoma"/>
              <a:cs typeface="Tahoma"/>
            </a:endParaRPr>
          </a:p>
        </p:txBody>
      </p:sp>
      <p:pic>
        <p:nvPicPr>
          <p:cNvPr id="4" name="object 4"/>
          <p:cNvPicPr/>
          <p:nvPr/>
        </p:nvPicPr>
        <p:blipFill>
          <a:blip r:embed="rId2" cstate="print"/>
          <a:stretch>
            <a:fillRect/>
          </a:stretch>
        </p:blipFill>
        <p:spPr>
          <a:xfrm>
            <a:off x="521385" y="1126261"/>
            <a:ext cx="47980" cy="47980"/>
          </a:xfrm>
          <a:prstGeom prst="rect">
            <a:avLst/>
          </a:prstGeom>
        </p:spPr>
      </p:pic>
      <p:pic>
        <p:nvPicPr>
          <p:cNvPr id="5" name="object 5"/>
          <p:cNvPicPr/>
          <p:nvPr/>
        </p:nvPicPr>
        <p:blipFill>
          <a:blip r:embed="rId3" cstate="print"/>
          <a:stretch>
            <a:fillRect/>
          </a:stretch>
        </p:blipFill>
        <p:spPr>
          <a:xfrm>
            <a:off x="521385" y="1404619"/>
            <a:ext cx="47980" cy="47980"/>
          </a:xfrm>
          <a:prstGeom prst="rect">
            <a:avLst/>
          </a:prstGeom>
        </p:spPr>
      </p:pic>
      <p:pic>
        <p:nvPicPr>
          <p:cNvPr id="6" name="object 6"/>
          <p:cNvPicPr/>
          <p:nvPr/>
        </p:nvPicPr>
        <p:blipFill>
          <a:blip r:embed="rId4" cstate="print"/>
          <a:stretch>
            <a:fillRect/>
          </a:stretch>
        </p:blipFill>
        <p:spPr>
          <a:xfrm>
            <a:off x="521385" y="1645018"/>
            <a:ext cx="47980" cy="47980"/>
          </a:xfrm>
          <a:prstGeom prst="rect">
            <a:avLst/>
          </a:prstGeom>
        </p:spPr>
      </p:pic>
      <p:pic>
        <p:nvPicPr>
          <p:cNvPr id="7" name="object 7"/>
          <p:cNvPicPr/>
          <p:nvPr/>
        </p:nvPicPr>
        <p:blipFill>
          <a:blip r:embed="rId5" cstate="print"/>
          <a:stretch>
            <a:fillRect/>
          </a:stretch>
        </p:blipFill>
        <p:spPr>
          <a:xfrm>
            <a:off x="774445" y="1910714"/>
            <a:ext cx="47980" cy="47980"/>
          </a:xfrm>
          <a:prstGeom prst="rect">
            <a:avLst/>
          </a:prstGeom>
        </p:spPr>
      </p:pic>
      <p:pic>
        <p:nvPicPr>
          <p:cNvPr id="8" name="object 8"/>
          <p:cNvPicPr/>
          <p:nvPr/>
        </p:nvPicPr>
        <p:blipFill>
          <a:blip r:embed="rId6" cstate="print"/>
          <a:stretch>
            <a:fillRect/>
          </a:stretch>
        </p:blipFill>
        <p:spPr>
          <a:xfrm>
            <a:off x="774445" y="2151113"/>
            <a:ext cx="47980" cy="47980"/>
          </a:xfrm>
          <a:prstGeom prst="rect">
            <a:avLst/>
          </a:prstGeom>
        </p:spPr>
      </p:pic>
      <p:pic>
        <p:nvPicPr>
          <p:cNvPr id="9" name="object 9"/>
          <p:cNvPicPr/>
          <p:nvPr/>
        </p:nvPicPr>
        <p:blipFill>
          <a:blip r:embed="rId7" cstate="print"/>
          <a:stretch>
            <a:fillRect/>
          </a:stretch>
        </p:blipFill>
        <p:spPr>
          <a:xfrm>
            <a:off x="774445" y="2391511"/>
            <a:ext cx="47980" cy="47980"/>
          </a:xfrm>
          <a:prstGeom prst="rect">
            <a:avLst/>
          </a:prstGeom>
        </p:spPr>
      </p:pic>
      <p:sp>
        <p:nvSpPr>
          <p:cNvPr id="10" name="object 10"/>
          <p:cNvSpPr txBox="1"/>
          <p:nvPr/>
        </p:nvSpPr>
        <p:spPr>
          <a:xfrm>
            <a:off x="619925" y="1050195"/>
            <a:ext cx="982344" cy="1731010"/>
          </a:xfrm>
          <a:prstGeom prst="rect">
            <a:avLst/>
          </a:prstGeom>
        </p:spPr>
        <p:txBody>
          <a:bodyPr vert="horz" wrap="square" lIns="0" tIns="12065" rIns="0" bIns="0" rtlCol="0">
            <a:spAutoFit/>
          </a:bodyPr>
          <a:lstStyle/>
          <a:p>
            <a:pPr marL="12700">
              <a:lnSpc>
                <a:spcPct val="100000"/>
              </a:lnSpc>
              <a:spcBef>
                <a:spcPts val="95"/>
              </a:spcBef>
            </a:pPr>
            <a:r>
              <a:rPr sz="900" spc="-10" dirty="0">
                <a:latin typeface="Arial MT"/>
                <a:cs typeface="Arial MT"/>
              </a:rPr>
              <a:t>Introduction</a:t>
            </a:r>
            <a:endParaRPr sz="900">
              <a:latin typeface="Arial MT"/>
              <a:cs typeface="Arial MT"/>
            </a:endParaRPr>
          </a:p>
          <a:p>
            <a:pPr marL="12700" marR="324485">
              <a:lnSpc>
                <a:spcPct val="175300"/>
              </a:lnSpc>
              <a:spcBef>
                <a:spcPts val="300"/>
              </a:spcBef>
            </a:pPr>
            <a:r>
              <a:rPr sz="900" spc="-10" dirty="0">
                <a:latin typeface="Arial MT"/>
                <a:cs typeface="Arial MT"/>
              </a:rPr>
              <a:t>Objective </a:t>
            </a:r>
            <a:r>
              <a:rPr sz="900" spc="-25" dirty="0">
                <a:latin typeface="Arial MT"/>
                <a:cs typeface="Arial MT"/>
              </a:rPr>
              <a:t>Methodology</a:t>
            </a:r>
            <a:endParaRPr sz="900">
              <a:latin typeface="Arial MT"/>
              <a:cs typeface="Arial MT"/>
            </a:endParaRPr>
          </a:p>
          <a:p>
            <a:pPr marL="265430" marR="5080">
              <a:lnSpc>
                <a:spcPct val="197200"/>
              </a:lnSpc>
              <a:spcBef>
                <a:spcPts val="180"/>
              </a:spcBef>
            </a:pPr>
            <a:r>
              <a:rPr sz="800" spc="-10" dirty="0">
                <a:latin typeface="Tahoma"/>
                <a:cs typeface="Tahoma"/>
              </a:rPr>
              <a:t>Hardware Software Communication</a:t>
            </a:r>
            <a:endParaRPr sz="800">
              <a:latin typeface="Tahoma"/>
              <a:cs typeface="Tahoma"/>
            </a:endParaRPr>
          </a:p>
          <a:p>
            <a:pPr>
              <a:lnSpc>
                <a:spcPct val="100000"/>
              </a:lnSpc>
              <a:spcBef>
                <a:spcPts val="360"/>
              </a:spcBef>
            </a:pPr>
            <a:endParaRPr sz="800">
              <a:latin typeface="Tahoma"/>
              <a:cs typeface="Tahoma"/>
            </a:endParaRPr>
          </a:p>
          <a:p>
            <a:pPr marL="12700">
              <a:lnSpc>
                <a:spcPct val="100000"/>
              </a:lnSpc>
              <a:spcBef>
                <a:spcPts val="5"/>
              </a:spcBef>
            </a:pPr>
            <a:r>
              <a:rPr sz="900" spc="-10" dirty="0">
                <a:latin typeface="Arial MT"/>
                <a:cs typeface="Arial MT"/>
              </a:rPr>
              <a:t>Results</a:t>
            </a:r>
            <a:endParaRPr sz="900">
              <a:latin typeface="Arial MT"/>
              <a:cs typeface="Arial MT"/>
            </a:endParaRPr>
          </a:p>
        </p:txBody>
      </p:sp>
      <p:pic>
        <p:nvPicPr>
          <p:cNvPr id="11" name="object 11"/>
          <p:cNvPicPr/>
          <p:nvPr/>
        </p:nvPicPr>
        <p:blipFill>
          <a:blip r:embed="rId8" cstate="print"/>
          <a:stretch>
            <a:fillRect/>
          </a:stretch>
        </p:blipFill>
        <p:spPr>
          <a:xfrm>
            <a:off x="521385" y="2695181"/>
            <a:ext cx="47980" cy="47980"/>
          </a:xfrm>
          <a:prstGeom prst="rect">
            <a:avLst/>
          </a:prstGeom>
        </p:spPr>
      </p:pic>
      <p:sp>
        <p:nvSpPr>
          <p:cNvPr id="12" name="object 12"/>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13" name="object 13"/>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4" name="object 14"/>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2</a:t>
            </a:fld>
            <a:r>
              <a:rPr spc="-70" dirty="0"/>
              <a:t> </a:t>
            </a:r>
            <a:r>
              <a:rPr spc="75" dirty="0"/>
              <a:t>/</a:t>
            </a:r>
            <a:r>
              <a:rPr spc="-65" dirty="0"/>
              <a:t> </a:t>
            </a:r>
            <a:r>
              <a:rPr spc="-25" dirty="0"/>
              <a:t>26</a:t>
            </a: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687"/>
            <a:ext cx="5760085" cy="544195"/>
          </a:xfrm>
          <a:custGeom>
            <a:avLst/>
            <a:gdLst/>
            <a:ahLst/>
            <a:cxnLst/>
            <a:rect l="l" t="t" r="r" b="b"/>
            <a:pathLst>
              <a:path w="5760085" h="544195">
                <a:moveTo>
                  <a:pt x="5759996" y="0"/>
                </a:moveTo>
                <a:lnTo>
                  <a:pt x="0" y="0"/>
                </a:lnTo>
                <a:lnTo>
                  <a:pt x="0" y="544029"/>
                </a:lnTo>
                <a:lnTo>
                  <a:pt x="5759996" y="544029"/>
                </a:lnTo>
                <a:lnTo>
                  <a:pt x="5759996" y="0"/>
                </a:lnTo>
                <a:close/>
              </a:path>
            </a:pathLst>
          </a:custGeom>
          <a:solidFill>
            <a:srgbClr val="791F3C"/>
          </a:solidFill>
        </p:spPr>
        <p:txBody>
          <a:bodyPr wrap="square" lIns="0" tIns="0" rIns="0" bIns="0" rtlCol="0"/>
          <a:lstStyle/>
          <a:p>
            <a:endParaRPr/>
          </a:p>
        </p:txBody>
      </p:sp>
      <p:sp>
        <p:nvSpPr>
          <p:cNvPr id="3" name="object 3"/>
          <p:cNvSpPr txBox="1"/>
          <p:nvPr/>
        </p:nvSpPr>
        <p:spPr>
          <a:xfrm>
            <a:off x="1972094" y="129230"/>
            <a:ext cx="1816100" cy="288290"/>
          </a:xfrm>
          <a:prstGeom prst="rect">
            <a:avLst/>
          </a:prstGeom>
        </p:spPr>
        <p:txBody>
          <a:bodyPr vert="horz" wrap="square" lIns="0" tIns="15240" rIns="0" bIns="0" rtlCol="0">
            <a:spAutoFit/>
          </a:bodyPr>
          <a:lstStyle/>
          <a:p>
            <a:pPr marL="12700">
              <a:lnSpc>
                <a:spcPct val="100000"/>
              </a:lnSpc>
              <a:spcBef>
                <a:spcPts val="120"/>
              </a:spcBef>
            </a:pPr>
            <a:r>
              <a:rPr sz="1700" spc="-80" dirty="0">
                <a:solidFill>
                  <a:srgbClr val="FFFFFF"/>
                </a:solidFill>
                <a:latin typeface="Tahoma"/>
                <a:cs typeface="Tahoma"/>
              </a:rPr>
              <a:t>Results</a:t>
            </a:r>
            <a:r>
              <a:rPr sz="1700" spc="-10" dirty="0">
                <a:solidFill>
                  <a:srgbClr val="FFFFFF"/>
                </a:solidFill>
                <a:latin typeface="Tahoma"/>
                <a:cs typeface="Tahoma"/>
              </a:rPr>
              <a:t> </a:t>
            </a:r>
            <a:r>
              <a:rPr sz="1700" spc="65" dirty="0">
                <a:solidFill>
                  <a:srgbClr val="FFFFFF"/>
                </a:solidFill>
                <a:latin typeface="Tahoma"/>
                <a:cs typeface="Tahoma"/>
              </a:rPr>
              <a:t>&amp;</a:t>
            </a:r>
            <a:r>
              <a:rPr sz="1700" spc="-10" dirty="0">
                <a:solidFill>
                  <a:srgbClr val="FFFFFF"/>
                </a:solidFill>
                <a:latin typeface="Tahoma"/>
                <a:cs typeface="Tahoma"/>
              </a:rPr>
              <a:t> </a:t>
            </a:r>
            <a:r>
              <a:rPr sz="1700" spc="-85" dirty="0">
                <a:solidFill>
                  <a:srgbClr val="FFFFFF"/>
                </a:solidFill>
                <a:latin typeface="Tahoma"/>
                <a:cs typeface="Tahoma"/>
              </a:rPr>
              <a:t>Discussion</a:t>
            </a:r>
            <a:endParaRPr sz="1700">
              <a:latin typeface="Tahoma"/>
              <a:cs typeface="Tahoma"/>
            </a:endParaRPr>
          </a:p>
        </p:txBody>
      </p:sp>
      <p:sp>
        <p:nvSpPr>
          <p:cNvPr id="4" name="object 4"/>
          <p:cNvSpPr txBox="1"/>
          <p:nvPr/>
        </p:nvSpPr>
        <p:spPr>
          <a:xfrm>
            <a:off x="113830" y="600943"/>
            <a:ext cx="2889885" cy="177800"/>
          </a:xfrm>
          <a:prstGeom prst="rect">
            <a:avLst/>
          </a:prstGeom>
        </p:spPr>
        <p:txBody>
          <a:bodyPr vert="horz" wrap="square" lIns="0" tIns="12065" rIns="0" bIns="0" rtlCol="0">
            <a:spAutoFit/>
          </a:bodyPr>
          <a:lstStyle/>
          <a:p>
            <a:pPr marL="12700">
              <a:lnSpc>
                <a:spcPct val="100000"/>
              </a:lnSpc>
              <a:spcBef>
                <a:spcPts val="95"/>
              </a:spcBef>
            </a:pPr>
            <a:r>
              <a:rPr sz="1000" spc="-105" dirty="0">
                <a:latin typeface="Arial Black"/>
                <a:cs typeface="Arial Black"/>
              </a:rPr>
              <a:t>Training</a:t>
            </a:r>
            <a:r>
              <a:rPr sz="1000" spc="20" dirty="0">
                <a:latin typeface="Arial Black"/>
                <a:cs typeface="Arial Black"/>
              </a:rPr>
              <a:t> </a:t>
            </a:r>
            <a:r>
              <a:rPr sz="1000" dirty="0">
                <a:latin typeface="Arial Black"/>
                <a:cs typeface="Arial Black"/>
              </a:rPr>
              <a:t>&amp;</a:t>
            </a:r>
            <a:r>
              <a:rPr sz="1000" spc="-75" dirty="0">
                <a:latin typeface="Arial Black"/>
                <a:cs typeface="Arial Black"/>
              </a:rPr>
              <a:t> </a:t>
            </a:r>
            <a:r>
              <a:rPr sz="1000" spc="-105" dirty="0">
                <a:latin typeface="Arial Black"/>
                <a:cs typeface="Arial Black"/>
              </a:rPr>
              <a:t>Validation</a:t>
            </a:r>
            <a:r>
              <a:rPr sz="1000" spc="20" dirty="0">
                <a:latin typeface="Arial Black"/>
                <a:cs typeface="Arial Black"/>
              </a:rPr>
              <a:t> </a:t>
            </a:r>
            <a:r>
              <a:rPr sz="1000" spc="-105" dirty="0">
                <a:latin typeface="Arial Black"/>
                <a:cs typeface="Arial Black"/>
              </a:rPr>
              <a:t>loss:</a:t>
            </a:r>
            <a:r>
              <a:rPr sz="1000" spc="110" dirty="0">
                <a:latin typeface="Arial Black"/>
                <a:cs typeface="Arial Black"/>
              </a:rPr>
              <a:t> </a:t>
            </a:r>
            <a:r>
              <a:rPr sz="1000" spc="-35" dirty="0">
                <a:latin typeface="Arial Black"/>
                <a:cs typeface="Arial Black"/>
              </a:rPr>
              <a:t>CNN</a:t>
            </a:r>
            <a:r>
              <a:rPr sz="1000" dirty="0">
                <a:latin typeface="Arial Black"/>
                <a:cs typeface="Arial Black"/>
              </a:rPr>
              <a:t> </a:t>
            </a:r>
            <a:r>
              <a:rPr sz="1000" spc="-114" dirty="0">
                <a:latin typeface="Arial Black"/>
                <a:cs typeface="Arial Black"/>
              </a:rPr>
              <a:t>with</a:t>
            </a:r>
            <a:r>
              <a:rPr sz="1000" spc="30" dirty="0">
                <a:latin typeface="Arial Black"/>
                <a:cs typeface="Arial Black"/>
              </a:rPr>
              <a:t> </a:t>
            </a:r>
            <a:r>
              <a:rPr sz="1000" spc="-10" dirty="0">
                <a:latin typeface="Arial Black"/>
                <a:cs typeface="Arial Black"/>
              </a:rPr>
              <a:t>CA</a:t>
            </a:r>
            <a:r>
              <a:rPr sz="1000" dirty="0">
                <a:latin typeface="Arial Black"/>
                <a:cs typeface="Arial Black"/>
              </a:rPr>
              <a:t> </a:t>
            </a:r>
            <a:r>
              <a:rPr sz="1000" spc="-20" dirty="0">
                <a:latin typeface="Arial Black"/>
                <a:cs typeface="Arial Black"/>
              </a:rPr>
              <a:t>CBAM</a:t>
            </a:r>
            <a:endParaRPr sz="1000">
              <a:latin typeface="Arial Black"/>
              <a:cs typeface="Arial Black"/>
            </a:endParaRPr>
          </a:p>
        </p:txBody>
      </p:sp>
      <p:grpSp>
        <p:nvGrpSpPr>
          <p:cNvPr id="5" name="object 5"/>
          <p:cNvGrpSpPr/>
          <p:nvPr/>
        </p:nvGrpSpPr>
        <p:grpSpPr>
          <a:xfrm>
            <a:off x="0" y="827728"/>
            <a:ext cx="5760085" cy="2412365"/>
            <a:chOff x="0" y="827728"/>
            <a:chExt cx="5760085" cy="2412365"/>
          </a:xfrm>
        </p:grpSpPr>
        <p:pic>
          <p:nvPicPr>
            <p:cNvPr id="6" name="object 6"/>
            <p:cNvPicPr/>
            <p:nvPr/>
          </p:nvPicPr>
          <p:blipFill>
            <a:blip r:embed="rId2" cstate="print"/>
            <a:stretch>
              <a:fillRect/>
            </a:stretch>
          </p:blipFill>
          <p:spPr>
            <a:xfrm>
              <a:off x="180205" y="827728"/>
              <a:ext cx="3762144" cy="2293395"/>
            </a:xfrm>
            <a:prstGeom prst="rect">
              <a:avLst/>
            </a:prstGeom>
          </p:spPr>
        </p:pic>
        <p:sp>
          <p:nvSpPr>
            <p:cNvPr id="7" name="object 7"/>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9" name="object 9"/>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r>
              <a:rPr spc="-20" dirty="0"/>
              <a:t>21</a:t>
            </a:r>
            <a:r>
              <a:rPr spc="-70" dirty="0"/>
              <a:t> </a:t>
            </a:r>
            <a:r>
              <a:rPr spc="75" dirty="0"/>
              <a:t>/</a:t>
            </a:r>
            <a:r>
              <a:rPr spc="-65" dirty="0"/>
              <a:t> </a:t>
            </a:r>
            <a:r>
              <a:rPr spc="-25" dirty="0"/>
              <a:t>26</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687"/>
            <a:ext cx="5760085" cy="544195"/>
          </a:xfrm>
          <a:custGeom>
            <a:avLst/>
            <a:gdLst/>
            <a:ahLst/>
            <a:cxnLst/>
            <a:rect l="l" t="t" r="r" b="b"/>
            <a:pathLst>
              <a:path w="5760085" h="544195">
                <a:moveTo>
                  <a:pt x="5759996" y="0"/>
                </a:moveTo>
                <a:lnTo>
                  <a:pt x="0" y="0"/>
                </a:lnTo>
                <a:lnTo>
                  <a:pt x="0" y="544029"/>
                </a:lnTo>
                <a:lnTo>
                  <a:pt x="5759996" y="544029"/>
                </a:lnTo>
                <a:lnTo>
                  <a:pt x="5759996" y="0"/>
                </a:lnTo>
                <a:close/>
              </a:path>
            </a:pathLst>
          </a:custGeom>
          <a:solidFill>
            <a:srgbClr val="791F3C"/>
          </a:solidFill>
        </p:spPr>
        <p:txBody>
          <a:bodyPr wrap="square" lIns="0" tIns="0" rIns="0" bIns="0" rtlCol="0"/>
          <a:lstStyle/>
          <a:p>
            <a:endParaRPr/>
          </a:p>
        </p:txBody>
      </p:sp>
      <p:sp>
        <p:nvSpPr>
          <p:cNvPr id="3" name="object 3"/>
          <p:cNvSpPr txBox="1"/>
          <p:nvPr/>
        </p:nvSpPr>
        <p:spPr>
          <a:xfrm>
            <a:off x="1972094" y="129230"/>
            <a:ext cx="1816100" cy="288290"/>
          </a:xfrm>
          <a:prstGeom prst="rect">
            <a:avLst/>
          </a:prstGeom>
        </p:spPr>
        <p:txBody>
          <a:bodyPr vert="horz" wrap="square" lIns="0" tIns="15240" rIns="0" bIns="0" rtlCol="0">
            <a:spAutoFit/>
          </a:bodyPr>
          <a:lstStyle/>
          <a:p>
            <a:pPr marL="12700">
              <a:lnSpc>
                <a:spcPct val="100000"/>
              </a:lnSpc>
              <a:spcBef>
                <a:spcPts val="120"/>
              </a:spcBef>
            </a:pPr>
            <a:r>
              <a:rPr sz="1700" spc="-80" dirty="0">
                <a:solidFill>
                  <a:srgbClr val="FFFFFF"/>
                </a:solidFill>
                <a:latin typeface="Tahoma"/>
                <a:cs typeface="Tahoma"/>
              </a:rPr>
              <a:t>Results</a:t>
            </a:r>
            <a:r>
              <a:rPr sz="1700" spc="-10" dirty="0">
                <a:solidFill>
                  <a:srgbClr val="FFFFFF"/>
                </a:solidFill>
                <a:latin typeface="Tahoma"/>
                <a:cs typeface="Tahoma"/>
              </a:rPr>
              <a:t> </a:t>
            </a:r>
            <a:r>
              <a:rPr sz="1700" spc="65" dirty="0">
                <a:solidFill>
                  <a:srgbClr val="FFFFFF"/>
                </a:solidFill>
                <a:latin typeface="Tahoma"/>
                <a:cs typeface="Tahoma"/>
              </a:rPr>
              <a:t>&amp;</a:t>
            </a:r>
            <a:r>
              <a:rPr sz="1700" spc="-10" dirty="0">
                <a:solidFill>
                  <a:srgbClr val="FFFFFF"/>
                </a:solidFill>
                <a:latin typeface="Tahoma"/>
                <a:cs typeface="Tahoma"/>
              </a:rPr>
              <a:t> </a:t>
            </a:r>
            <a:r>
              <a:rPr sz="1700" spc="-85" dirty="0">
                <a:solidFill>
                  <a:srgbClr val="FFFFFF"/>
                </a:solidFill>
                <a:latin typeface="Tahoma"/>
                <a:cs typeface="Tahoma"/>
              </a:rPr>
              <a:t>Discussion</a:t>
            </a:r>
            <a:endParaRPr sz="1700">
              <a:latin typeface="Tahoma"/>
              <a:cs typeface="Tahoma"/>
            </a:endParaRPr>
          </a:p>
        </p:txBody>
      </p:sp>
      <p:sp>
        <p:nvSpPr>
          <p:cNvPr id="4" name="object 4"/>
          <p:cNvSpPr txBox="1"/>
          <p:nvPr/>
        </p:nvSpPr>
        <p:spPr>
          <a:xfrm>
            <a:off x="113830" y="623105"/>
            <a:ext cx="3404235" cy="177800"/>
          </a:xfrm>
          <a:prstGeom prst="rect">
            <a:avLst/>
          </a:prstGeom>
        </p:spPr>
        <p:txBody>
          <a:bodyPr vert="horz" wrap="square" lIns="0" tIns="12065" rIns="0" bIns="0" rtlCol="0">
            <a:spAutoFit/>
          </a:bodyPr>
          <a:lstStyle/>
          <a:p>
            <a:pPr marL="12700">
              <a:lnSpc>
                <a:spcPct val="100000"/>
              </a:lnSpc>
              <a:spcBef>
                <a:spcPts val="95"/>
              </a:spcBef>
            </a:pPr>
            <a:r>
              <a:rPr sz="1000" spc="-105" dirty="0">
                <a:latin typeface="Arial Black"/>
                <a:cs typeface="Arial Black"/>
              </a:rPr>
              <a:t>Training</a:t>
            </a:r>
            <a:r>
              <a:rPr sz="1000" spc="20" dirty="0">
                <a:latin typeface="Arial Black"/>
                <a:cs typeface="Arial Black"/>
              </a:rPr>
              <a:t> </a:t>
            </a:r>
            <a:r>
              <a:rPr sz="1000" dirty="0">
                <a:latin typeface="Arial Black"/>
                <a:cs typeface="Arial Black"/>
              </a:rPr>
              <a:t>&amp;</a:t>
            </a:r>
            <a:r>
              <a:rPr sz="1000" spc="-60" dirty="0">
                <a:latin typeface="Arial Black"/>
                <a:cs typeface="Arial Black"/>
              </a:rPr>
              <a:t> </a:t>
            </a:r>
            <a:r>
              <a:rPr sz="1000" spc="-105" dirty="0">
                <a:latin typeface="Arial Black"/>
                <a:cs typeface="Arial Black"/>
              </a:rPr>
              <a:t>Validation</a:t>
            </a:r>
            <a:r>
              <a:rPr sz="1000" spc="20" dirty="0">
                <a:latin typeface="Arial Black"/>
                <a:cs typeface="Arial Black"/>
              </a:rPr>
              <a:t> </a:t>
            </a:r>
            <a:r>
              <a:rPr sz="1000" spc="-105" dirty="0">
                <a:latin typeface="Arial Black"/>
                <a:cs typeface="Arial Black"/>
              </a:rPr>
              <a:t>loss:</a:t>
            </a:r>
            <a:r>
              <a:rPr sz="1000" spc="120" dirty="0">
                <a:latin typeface="Arial Black"/>
                <a:cs typeface="Arial Black"/>
              </a:rPr>
              <a:t> </a:t>
            </a:r>
            <a:r>
              <a:rPr sz="1000" spc="-35" dirty="0">
                <a:latin typeface="Arial Black"/>
                <a:cs typeface="Arial Black"/>
              </a:rPr>
              <a:t>CNN</a:t>
            </a:r>
            <a:r>
              <a:rPr sz="1000" spc="10" dirty="0">
                <a:latin typeface="Arial Black"/>
                <a:cs typeface="Arial Black"/>
              </a:rPr>
              <a:t> </a:t>
            </a:r>
            <a:r>
              <a:rPr sz="1000" spc="-114" dirty="0">
                <a:latin typeface="Arial Black"/>
                <a:cs typeface="Arial Black"/>
              </a:rPr>
              <a:t>with</a:t>
            </a:r>
            <a:r>
              <a:rPr sz="1000" spc="30" dirty="0">
                <a:latin typeface="Arial Black"/>
                <a:cs typeface="Arial Black"/>
              </a:rPr>
              <a:t> </a:t>
            </a:r>
            <a:r>
              <a:rPr sz="1000" spc="-130" dirty="0">
                <a:latin typeface="Arial Black"/>
                <a:cs typeface="Arial Black"/>
              </a:rPr>
              <a:t>ArcFace</a:t>
            </a:r>
            <a:r>
              <a:rPr sz="1000" spc="30" dirty="0">
                <a:latin typeface="Arial Black"/>
                <a:cs typeface="Arial Black"/>
              </a:rPr>
              <a:t> </a:t>
            </a:r>
            <a:r>
              <a:rPr sz="1000" spc="-10" dirty="0">
                <a:latin typeface="Arial Black"/>
                <a:cs typeface="Arial Black"/>
              </a:rPr>
              <a:t>CA</a:t>
            </a:r>
            <a:r>
              <a:rPr sz="1000" spc="10" dirty="0">
                <a:latin typeface="Arial Black"/>
                <a:cs typeface="Arial Black"/>
              </a:rPr>
              <a:t> </a:t>
            </a:r>
            <a:r>
              <a:rPr sz="1000" spc="-20" dirty="0">
                <a:latin typeface="Arial Black"/>
                <a:cs typeface="Arial Black"/>
              </a:rPr>
              <a:t>CBAM</a:t>
            </a:r>
            <a:endParaRPr sz="1000">
              <a:latin typeface="Arial Black"/>
              <a:cs typeface="Arial Black"/>
            </a:endParaRPr>
          </a:p>
        </p:txBody>
      </p:sp>
      <p:pic>
        <p:nvPicPr>
          <p:cNvPr id="5" name="object 5"/>
          <p:cNvPicPr/>
          <p:nvPr/>
        </p:nvPicPr>
        <p:blipFill>
          <a:blip r:embed="rId2" cstate="print"/>
          <a:stretch>
            <a:fillRect/>
          </a:stretch>
        </p:blipFill>
        <p:spPr>
          <a:xfrm>
            <a:off x="179513" y="849252"/>
            <a:ext cx="3217511" cy="2172301"/>
          </a:xfrm>
          <a:prstGeom prst="rect">
            <a:avLst/>
          </a:prstGeom>
        </p:spPr>
      </p:pic>
      <p:sp>
        <p:nvSpPr>
          <p:cNvPr id="6" name="object 6"/>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8" name="object 8"/>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r>
              <a:rPr spc="-20" dirty="0"/>
              <a:t>22</a:t>
            </a:r>
            <a:r>
              <a:rPr spc="-70" dirty="0"/>
              <a:t> </a:t>
            </a:r>
            <a:r>
              <a:rPr spc="75" dirty="0"/>
              <a:t>/</a:t>
            </a:r>
            <a:r>
              <a:rPr spc="-65" dirty="0"/>
              <a:t> </a:t>
            </a:r>
            <a:r>
              <a:rPr spc="-25" dirty="0"/>
              <a:t>26</a:t>
            </a:r>
          </a:p>
        </p:txBody>
      </p:sp>
    </p:spTree>
  </p:cSld>
  <p:clrMapOvr>
    <a:masterClrMapping/>
  </p:clrMapOvr>
  <p:transition>
    <p:cut/>
  </p:transition>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687"/>
            <a:ext cx="5760085" cy="544195"/>
          </a:xfrm>
          <a:custGeom>
            <a:avLst/>
            <a:gdLst/>
            <a:ahLst/>
            <a:cxnLst/>
            <a:rect l="l" t="t" r="r" b="b"/>
            <a:pathLst>
              <a:path w="5760085" h="544195">
                <a:moveTo>
                  <a:pt x="5759996" y="0"/>
                </a:moveTo>
                <a:lnTo>
                  <a:pt x="0" y="0"/>
                </a:lnTo>
                <a:lnTo>
                  <a:pt x="0" y="544029"/>
                </a:lnTo>
                <a:lnTo>
                  <a:pt x="5759996" y="544029"/>
                </a:lnTo>
                <a:lnTo>
                  <a:pt x="5759996" y="0"/>
                </a:lnTo>
                <a:close/>
              </a:path>
            </a:pathLst>
          </a:custGeom>
          <a:solidFill>
            <a:srgbClr val="791F3C"/>
          </a:solidFill>
        </p:spPr>
        <p:txBody>
          <a:bodyPr wrap="square" lIns="0" tIns="0" rIns="0" bIns="0" rtlCol="0"/>
          <a:lstStyle/>
          <a:p>
            <a:endParaRPr/>
          </a:p>
        </p:txBody>
      </p:sp>
      <p:sp>
        <p:nvSpPr>
          <p:cNvPr id="3" name="object 3"/>
          <p:cNvSpPr txBox="1"/>
          <p:nvPr/>
        </p:nvSpPr>
        <p:spPr>
          <a:xfrm>
            <a:off x="1972094" y="129230"/>
            <a:ext cx="1816100" cy="288290"/>
          </a:xfrm>
          <a:prstGeom prst="rect">
            <a:avLst/>
          </a:prstGeom>
        </p:spPr>
        <p:txBody>
          <a:bodyPr vert="horz" wrap="square" lIns="0" tIns="15240" rIns="0" bIns="0" rtlCol="0">
            <a:spAutoFit/>
          </a:bodyPr>
          <a:lstStyle/>
          <a:p>
            <a:pPr marL="12700">
              <a:lnSpc>
                <a:spcPct val="100000"/>
              </a:lnSpc>
              <a:spcBef>
                <a:spcPts val="120"/>
              </a:spcBef>
            </a:pPr>
            <a:r>
              <a:rPr sz="1700" spc="-80" dirty="0">
                <a:solidFill>
                  <a:srgbClr val="FFFFFF"/>
                </a:solidFill>
                <a:latin typeface="Tahoma"/>
                <a:cs typeface="Tahoma"/>
              </a:rPr>
              <a:t>Results</a:t>
            </a:r>
            <a:r>
              <a:rPr sz="1700" spc="-10" dirty="0">
                <a:solidFill>
                  <a:srgbClr val="FFFFFF"/>
                </a:solidFill>
                <a:latin typeface="Tahoma"/>
                <a:cs typeface="Tahoma"/>
              </a:rPr>
              <a:t> </a:t>
            </a:r>
            <a:r>
              <a:rPr sz="1700" spc="65" dirty="0">
                <a:solidFill>
                  <a:srgbClr val="FFFFFF"/>
                </a:solidFill>
                <a:latin typeface="Tahoma"/>
                <a:cs typeface="Tahoma"/>
              </a:rPr>
              <a:t>&amp;</a:t>
            </a:r>
            <a:r>
              <a:rPr sz="1700" spc="-10" dirty="0">
                <a:solidFill>
                  <a:srgbClr val="FFFFFF"/>
                </a:solidFill>
                <a:latin typeface="Tahoma"/>
                <a:cs typeface="Tahoma"/>
              </a:rPr>
              <a:t> </a:t>
            </a:r>
            <a:r>
              <a:rPr sz="1700" spc="-85" dirty="0">
                <a:solidFill>
                  <a:srgbClr val="FFFFFF"/>
                </a:solidFill>
                <a:latin typeface="Tahoma"/>
                <a:cs typeface="Tahoma"/>
              </a:rPr>
              <a:t>Discussion</a:t>
            </a:r>
            <a:endParaRPr sz="1700">
              <a:latin typeface="Tahoma"/>
              <a:cs typeface="Tahoma"/>
            </a:endParaRPr>
          </a:p>
        </p:txBody>
      </p:sp>
      <p:sp>
        <p:nvSpPr>
          <p:cNvPr id="4" name="object 4"/>
          <p:cNvSpPr txBox="1">
            <a:spLocks noGrp="1"/>
          </p:cNvSpPr>
          <p:nvPr>
            <p:ph type="title"/>
          </p:nvPr>
        </p:nvSpPr>
        <p:spPr>
          <a:xfrm>
            <a:off x="113830" y="650054"/>
            <a:ext cx="3465829" cy="177800"/>
          </a:xfrm>
          <a:prstGeom prst="rect">
            <a:avLst/>
          </a:prstGeom>
        </p:spPr>
        <p:txBody>
          <a:bodyPr vert="horz" wrap="square" lIns="0" tIns="12065" rIns="0" bIns="0" rtlCol="0">
            <a:spAutoFit/>
          </a:bodyPr>
          <a:lstStyle/>
          <a:p>
            <a:pPr marL="12700">
              <a:lnSpc>
                <a:spcPct val="100000"/>
              </a:lnSpc>
              <a:spcBef>
                <a:spcPts val="95"/>
              </a:spcBef>
            </a:pPr>
            <a:r>
              <a:rPr sz="1000" spc="-105" dirty="0">
                <a:solidFill>
                  <a:srgbClr val="000000"/>
                </a:solidFill>
                <a:latin typeface="Arial Black"/>
                <a:cs typeface="Arial Black"/>
              </a:rPr>
              <a:t>Training</a:t>
            </a:r>
            <a:r>
              <a:rPr sz="1000" spc="20" dirty="0">
                <a:solidFill>
                  <a:srgbClr val="000000"/>
                </a:solidFill>
                <a:latin typeface="Arial Black"/>
                <a:cs typeface="Arial Black"/>
              </a:rPr>
              <a:t> </a:t>
            </a:r>
            <a:r>
              <a:rPr sz="1000" dirty="0">
                <a:solidFill>
                  <a:srgbClr val="000000"/>
                </a:solidFill>
                <a:latin typeface="Arial Black"/>
                <a:cs typeface="Arial Black"/>
              </a:rPr>
              <a:t>&amp;</a:t>
            </a:r>
            <a:r>
              <a:rPr sz="1000" spc="5" dirty="0">
                <a:solidFill>
                  <a:srgbClr val="000000"/>
                </a:solidFill>
                <a:latin typeface="Arial Black"/>
                <a:cs typeface="Arial Black"/>
              </a:rPr>
              <a:t> </a:t>
            </a:r>
            <a:r>
              <a:rPr sz="1000" spc="-105" dirty="0">
                <a:solidFill>
                  <a:srgbClr val="000000"/>
                </a:solidFill>
                <a:latin typeface="Arial Black"/>
                <a:cs typeface="Arial Black"/>
              </a:rPr>
              <a:t>Validation</a:t>
            </a:r>
            <a:r>
              <a:rPr sz="1000" spc="20" dirty="0">
                <a:solidFill>
                  <a:srgbClr val="000000"/>
                </a:solidFill>
                <a:latin typeface="Arial Black"/>
                <a:cs typeface="Arial Black"/>
              </a:rPr>
              <a:t> </a:t>
            </a:r>
            <a:r>
              <a:rPr sz="1000" spc="-105" dirty="0">
                <a:solidFill>
                  <a:srgbClr val="000000"/>
                </a:solidFill>
                <a:latin typeface="Arial Black"/>
                <a:cs typeface="Arial Black"/>
              </a:rPr>
              <a:t>loss:</a:t>
            </a:r>
            <a:r>
              <a:rPr sz="1000" spc="135" dirty="0">
                <a:solidFill>
                  <a:srgbClr val="000000"/>
                </a:solidFill>
                <a:latin typeface="Arial Black"/>
                <a:cs typeface="Arial Black"/>
              </a:rPr>
              <a:t> </a:t>
            </a:r>
            <a:r>
              <a:rPr sz="1000" spc="-50" dirty="0">
                <a:solidFill>
                  <a:srgbClr val="000000"/>
                </a:solidFill>
                <a:latin typeface="Arial Black"/>
                <a:cs typeface="Arial Black"/>
              </a:rPr>
              <a:t>YOLO</a:t>
            </a:r>
            <a:r>
              <a:rPr sz="1000" spc="20" dirty="0">
                <a:solidFill>
                  <a:srgbClr val="000000"/>
                </a:solidFill>
                <a:latin typeface="Arial Black"/>
                <a:cs typeface="Arial Black"/>
              </a:rPr>
              <a:t> </a:t>
            </a:r>
            <a:r>
              <a:rPr sz="1000" spc="-150" dirty="0">
                <a:solidFill>
                  <a:srgbClr val="000000"/>
                </a:solidFill>
                <a:latin typeface="Arial Black"/>
                <a:cs typeface="Arial Black"/>
              </a:rPr>
              <a:t>based</a:t>
            </a:r>
            <a:r>
              <a:rPr sz="1000" spc="30" dirty="0">
                <a:solidFill>
                  <a:srgbClr val="000000"/>
                </a:solidFill>
                <a:latin typeface="Arial Black"/>
                <a:cs typeface="Arial Black"/>
              </a:rPr>
              <a:t> </a:t>
            </a:r>
            <a:r>
              <a:rPr sz="1000" spc="-105" dirty="0">
                <a:solidFill>
                  <a:srgbClr val="000000"/>
                </a:solidFill>
                <a:latin typeface="Arial Black"/>
                <a:cs typeface="Arial Black"/>
              </a:rPr>
              <a:t>Self</a:t>
            </a:r>
            <a:r>
              <a:rPr sz="1000" spc="20" dirty="0">
                <a:solidFill>
                  <a:srgbClr val="000000"/>
                </a:solidFill>
                <a:latin typeface="Arial Black"/>
                <a:cs typeface="Arial Black"/>
              </a:rPr>
              <a:t> </a:t>
            </a:r>
            <a:r>
              <a:rPr sz="1000" spc="-35" dirty="0">
                <a:solidFill>
                  <a:srgbClr val="000000"/>
                </a:solidFill>
                <a:latin typeface="Arial Black"/>
                <a:cs typeface="Arial Black"/>
              </a:rPr>
              <a:t>ATTENTION</a:t>
            </a:r>
            <a:endParaRPr sz="1000">
              <a:latin typeface="Arial Black"/>
              <a:cs typeface="Arial Black"/>
            </a:endParaRPr>
          </a:p>
        </p:txBody>
      </p:sp>
      <p:pic>
        <p:nvPicPr>
          <p:cNvPr id="5" name="object 5"/>
          <p:cNvPicPr/>
          <p:nvPr/>
        </p:nvPicPr>
        <p:blipFill>
          <a:blip r:embed="rId2" cstate="print"/>
          <a:stretch>
            <a:fillRect/>
          </a:stretch>
        </p:blipFill>
        <p:spPr>
          <a:xfrm>
            <a:off x="675655" y="970739"/>
            <a:ext cx="2608343" cy="2048235"/>
          </a:xfrm>
          <a:prstGeom prst="rect">
            <a:avLst/>
          </a:prstGeom>
        </p:spPr>
      </p:pic>
      <p:sp>
        <p:nvSpPr>
          <p:cNvPr id="6" name="object 6"/>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8" name="object 8"/>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r>
              <a:rPr spc="-20" dirty="0"/>
              <a:t>23</a:t>
            </a:r>
            <a:r>
              <a:rPr spc="-70" dirty="0"/>
              <a:t> </a:t>
            </a:r>
            <a:r>
              <a:rPr spc="75" dirty="0"/>
              <a:t>/</a:t>
            </a:r>
            <a:r>
              <a:rPr spc="-65" dirty="0"/>
              <a:t> </a:t>
            </a:r>
            <a:r>
              <a:rPr spc="-25" dirty="0"/>
              <a:t>26</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687"/>
            <a:ext cx="5760085" cy="544195"/>
          </a:xfrm>
          <a:custGeom>
            <a:avLst/>
            <a:gdLst/>
            <a:ahLst/>
            <a:cxnLst/>
            <a:rect l="l" t="t" r="r" b="b"/>
            <a:pathLst>
              <a:path w="5760085" h="544195">
                <a:moveTo>
                  <a:pt x="5759996" y="0"/>
                </a:moveTo>
                <a:lnTo>
                  <a:pt x="0" y="0"/>
                </a:lnTo>
                <a:lnTo>
                  <a:pt x="0" y="544029"/>
                </a:lnTo>
                <a:lnTo>
                  <a:pt x="5759996" y="544029"/>
                </a:lnTo>
                <a:lnTo>
                  <a:pt x="5759996" y="0"/>
                </a:lnTo>
                <a:close/>
              </a:path>
            </a:pathLst>
          </a:custGeom>
          <a:solidFill>
            <a:srgbClr val="791F3C"/>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40" rIns="0" bIns="0" rtlCol="0">
            <a:spAutoFit/>
          </a:bodyPr>
          <a:lstStyle/>
          <a:p>
            <a:pPr marL="12700">
              <a:lnSpc>
                <a:spcPct val="100000"/>
              </a:lnSpc>
              <a:spcBef>
                <a:spcPts val="120"/>
              </a:spcBef>
            </a:pPr>
            <a:r>
              <a:rPr spc="-80" dirty="0"/>
              <a:t>Results</a:t>
            </a:r>
            <a:r>
              <a:rPr spc="-10" dirty="0"/>
              <a:t> </a:t>
            </a:r>
            <a:r>
              <a:rPr spc="65" dirty="0"/>
              <a:t>&amp;</a:t>
            </a:r>
            <a:r>
              <a:rPr spc="-10" dirty="0"/>
              <a:t> </a:t>
            </a:r>
            <a:r>
              <a:rPr spc="-85" dirty="0"/>
              <a:t>Discussion</a:t>
            </a:r>
          </a:p>
        </p:txBody>
      </p:sp>
      <p:sp>
        <p:nvSpPr>
          <p:cNvPr id="4" name="object 4"/>
          <p:cNvSpPr txBox="1"/>
          <p:nvPr/>
        </p:nvSpPr>
        <p:spPr>
          <a:xfrm>
            <a:off x="113830" y="672952"/>
            <a:ext cx="1884680" cy="177800"/>
          </a:xfrm>
          <a:prstGeom prst="rect">
            <a:avLst/>
          </a:prstGeom>
        </p:spPr>
        <p:txBody>
          <a:bodyPr vert="horz" wrap="square" lIns="0" tIns="12065" rIns="0" bIns="0" rtlCol="0">
            <a:spAutoFit/>
          </a:bodyPr>
          <a:lstStyle/>
          <a:p>
            <a:pPr marL="12700">
              <a:lnSpc>
                <a:spcPct val="100000"/>
              </a:lnSpc>
              <a:spcBef>
                <a:spcPts val="95"/>
              </a:spcBef>
            </a:pPr>
            <a:r>
              <a:rPr sz="1000" spc="-80" dirty="0">
                <a:latin typeface="Arial Black"/>
                <a:cs typeface="Arial Black"/>
              </a:rPr>
              <a:t>Model</a:t>
            </a:r>
            <a:r>
              <a:rPr sz="1000" spc="70" dirty="0">
                <a:latin typeface="Arial Black"/>
                <a:cs typeface="Arial Black"/>
              </a:rPr>
              <a:t> </a:t>
            </a:r>
            <a:r>
              <a:rPr sz="1000" spc="-130" dirty="0">
                <a:latin typeface="Arial Black"/>
                <a:cs typeface="Arial Black"/>
              </a:rPr>
              <a:t>Performance</a:t>
            </a:r>
            <a:r>
              <a:rPr sz="1000" spc="70" dirty="0">
                <a:latin typeface="Arial Black"/>
                <a:cs typeface="Arial Black"/>
              </a:rPr>
              <a:t> </a:t>
            </a:r>
            <a:r>
              <a:rPr sz="1000" spc="-110" dirty="0">
                <a:latin typeface="Arial Black"/>
                <a:cs typeface="Arial Black"/>
              </a:rPr>
              <a:t>Comparison</a:t>
            </a:r>
            <a:endParaRPr sz="1000">
              <a:latin typeface="Arial Black"/>
              <a:cs typeface="Arial Black"/>
            </a:endParaRPr>
          </a:p>
        </p:txBody>
      </p:sp>
      <p:sp>
        <p:nvSpPr>
          <p:cNvPr id="5" name="object 5"/>
          <p:cNvSpPr txBox="1"/>
          <p:nvPr/>
        </p:nvSpPr>
        <p:spPr>
          <a:xfrm>
            <a:off x="1111592" y="1223319"/>
            <a:ext cx="391160" cy="177800"/>
          </a:xfrm>
          <a:prstGeom prst="rect">
            <a:avLst/>
          </a:prstGeom>
        </p:spPr>
        <p:txBody>
          <a:bodyPr vert="horz" wrap="square" lIns="0" tIns="12065" rIns="0" bIns="0" rtlCol="0">
            <a:spAutoFit/>
          </a:bodyPr>
          <a:lstStyle/>
          <a:p>
            <a:pPr marL="12700">
              <a:lnSpc>
                <a:spcPct val="100000"/>
              </a:lnSpc>
              <a:spcBef>
                <a:spcPts val="95"/>
              </a:spcBef>
            </a:pPr>
            <a:r>
              <a:rPr sz="1000" spc="-75" dirty="0">
                <a:latin typeface="Arial Black"/>
                <a:cs typeface="Arial Black"/>
              </a:rPr>
              <a:t>Model</a:t>
            </a:r>
            <a:endParaRPr sz="1000">
              <a:latin typeface="Arial Black"/>
              <a:cs typeface="Arial Black"/>
            </a:endParaRPr>
          </a:p>
        </p:txBody>
      </p:sp>
      <p:sp>
        <p:nvSpPr>
          <p:cNvPr id="6" name="object 6"/>
          <p:cNvSpPr txBox="1"/>
          <p:nvPr/>
        </p:nvSpPr>
        <p:spPr>
          <a:xfrm>
            <a:off x="1609686" y="973715"/>
            <a:ext cx="3039110" cy="427355"/>
          </a:xfrm>
          <a:prstGeom prst="rect">
            <a:avLst/>
          </a:prstGeom>
        </p:spPr>
        <p:txBody>
          <a:bodyPr vert="horz" wrap="square" lIns="0" tIns="65405" rIns="0" bIns="0" rtlCol="0">
            <a:spAutoFit/>
          </a:bodyPr>
          <a:lstStyle/>
          <a:p>
            <a:pPr marL="12700">
              <a:lnSpc>
                <a:spcPct val="100000"/>
              </a:lnSpc>
              <a:spcBef>
                <a:spcPts val="515"/>
              </a:spcBef>
            </a:pPr>
            <a:r>
              <a:rPr sz="900" spc="-10" dirty="0">
                <a:solidFill>
                  <a:srgbClr val="3333B2"/>
                </a:solidFill>
                <a:latin typeface="Arial MT"/>
                <a:cs typeface="Arial MT"/>
              </a:rPr>
              <a:t>Table:</a:t>
            </a:r>
            <a:r>
              <a:rPr sz="900" spc="20" dirty="0">
                <a:solidFill>
                  <a:srgbClr val="3333B2"/>
                </a:solidFill>
                <a:latin typeface="Arial MT"/>
                <a:cs typeface="Arial MT"/>
              </a:rPr>
              <a:t> </a:t>
            </a:r>
            <a:r>
              <a:rPr sz="900" spc="-25" dirty="0">
                <a:latin typeface="Arial MT"/>
                <a:cs typeface="Arial MT"/>
              </a:rPr>
              <a:t>Classification</a:t>
            </a:r>
            <a:r>
              <a:rPr sz="900" spc="20" dirty="0">
                <a:latin typeface="Arial MT"/>
                <a:cs typeface="Arial MT"/>
              </a:rPr>
              <a:t> </a:t>
            </a:r>
            <a:r>
              <a:rPr sz="900" spc="-35" dirty="0">
                <a:latin typeface="Arial MT"/>
                <a:cs typeface="Arial MT"/>
              </a:rPr>
              <a:t>Accuracies</a:t>
            </a:r>
            <a:r>
              <a:rPr sz="900" spc="25" dirty="0">
                <a:latin typeface="Arial MT"/>
                <a:cs typeface="Arial MT"/>
              </a:rPr>
              <a:t> </a:t>
            </a:r>
            <a:r>
              <a:rPr sz="900" dirty="0">
                <a:latin typeface="Arial MT"/>
                <a:cs typeface="Arial MT"/>
              </a:rPr>
              <a:t>of</a:t>
            </a:r>
            <a:r>
              <a:rPr sz="900" spc="20" dirty="0">
                <a:latin typeface="Arial MT"/>
                <a:cs typeface="Arial MT"/>
              </a:rPr>
              <a:t> </a:t>
            </a:r>
            <a:r>
              <a:rPr sz="900" dirty="0">
                <a:latin typeface="Arial MT"/>
                <a:cs typeface="Arial MT"/>
              </a:rPr>
              <a:t>Different</a:t>
            </a:r>
            <a:r>
              <a:rPr sz="900" spc="25" dirty="0">
                <a:latin typeface="Arial MT"/>
                <a:cs typeface="Arial MT"/>
              </a:rPr>
              <a:t> </a:t>
            </a:r>
            <a:r>
              <a:rPr sz="900" spc="-10" dirty="0">
                <a:latin typeface="Arial MT"/>
                <a:cs typeface="Arial MT"/>
              </a:rPr>
              <a:t>Models</a:t>
            </a:r>
            <a:endParaRPr sz="900">
              <a:latin typeface="Arial MT"/>
              <a:cs typeface="Arial MT"/>
            </a:endParaRPr>
          </a:p>
          <a:p>
            <a:pPr marL="783590">
              <a:lnSpc>
                <a:spcPct val="100000"/>
              </a:lnSpc>
              <a:spcBef>
                <a:spcPts val="465"/>
              </a:spcBef>
              <a:tabLst>
                <a:tab pos="2004060" algn="l"/>
              </a:tabLst>
            </a:pPr>
            <a:r>
              <a:rPr sz="1000" spc="-105" dirty="0">
                <a:latin typeface="Arial Black"/>
                <a:cs typeface="Arial Black"/>
              </a:rPr>
              <a:t>Training</a:t>
            </a:r>
            <a:r>
              <a:rPr sz="1000" spc="20" dirty="0">
                <a:latin typeface="Arial Black"/>
                <a:cs typeface="Arial Black"/>
              </a:rPr>
              <a:t> </a:t>
            </a:r>
            <a:r>
              <a:rPr sz="1000" spc="-85" dirty="0">
                <a:latin typeface="Arial Black"/>
                <a:cs typeface="Arial Black"/>
              </a:rPr>
              <a:t>Acc.</a:t>
            </a:r>
            <a:r>
              <a:rPr sz="1000" spc="50" dirty="0">
                <a:latin typeface="Arial Black"/>
                <a:cs typeface="Arial Black"/>
              </a:rPr>
              <a:t> </a:t>
            </a:r>
            <a:r>
              <a:rPr sz="1000" spc="-25" dirty="0">
                <a:latin typeface="Arial Black"/>
                <a:cs typeface="Arial Black"/>
              </a:rPr>
              <a:t>(%)</a:t>
            </a:r>
            <a:r>
              <a:rPr sz="1000" dirty="0">
                <a:latin typeface="Arial Black"/>
                <a:cs typeface="Arial Black"/>
              </a:rPr>
              <a:t>	</a:t>
            </a:r>
            <a:r>
              <a:rPr sz="1000" spc="-120" dirty="0">
                <a:latin typeface="Arial Black"/>
                <a:cs typeface="Arial Black"/>
              </a:rPr>
              <a:t>Testing</a:t>
            </a:r>
            <a:r>
              <a:rPr sz="1000" spc="30" dirty="0">
                <a:latin typeface="Arial Black"/>
                <a:cs typeface="Arial Black"/>
              </a:rPr>
              <a:t> </a:t>
            </a:r>
            <a:r>
              <a:rPr sz="1000" spc="-85" dirty="0">
                <a:latin typeface="Arial Black"/>
                <a:cs typeface="Arial Black"/>
              </a:rPr>
              <a:t>Acc.</a:t>
            </a:r>
            <a:r>
              <a:rPr sz="1000" spc="45" dirty="0">
                <a:latin typeface="Arial Black"/>
                <a:cs typeface="Arial Black"/>
              </a:rPr>
              <a:t> </a:t>
            </a:r>
            <a:r>
              <a:rPr sz="1000" spc="-25" dirty="0">
                <a:latin typeface="Arial Black"/>
                <a:cs typeface="Arial Black"/>
              </a:rPr>
              <a:t>(%)</a:t>
            </a:r>
            <a:endParaRPr sz="1000">
              <a:latin typeface="Arial Black"/>
              <a:cs typeface="Arial Black"/>
            </a:endParaRPr>
          </a:p>
        </p:txBody>
      </p:sp>
      <p:graphicFrame>
        <p:nvGraphicFramePr>
          <p:cNvPr id="7" name="object 7"/>
          <p:cNvGraphicFramePr>
            <a:graphicFrameLocks noGrp="1"/>
          </p:cNvGraphicFramePr>
          <p:nvPr/>
        </p:nvGraphicFramePr>
        <p:xfrm>
          <a:off x="1092542" y="1368363"/>
          <a:ext cx="3575049" cy="640080"/>
        </p:xfrm>
        <a:graphic>
          <a:graphicData uri="http://schemas.openxmlformats.org/drawingml/2006/table">
            <a:tbl>
              <a:tblPr firstRow="1" bandRow="1">
                <a:tableStyleId>{2D5ABB26-0587-4C30-8999-92F81FD0307C}</a:tableStyleId>
              </a:tblPr>
              <a:tblGrid>
                <a:gridCol w="1615440">
                  <a:extLst>
                    <a:ext uri="{9D8B030D-6E8A-4147-A177-3AD203B41FA5}">
                      <a16:colId xmlns:a16="http://schemas.microsoft.com/office/drawing/2014/main" val="20000"/>
                    </a:ext>
                  </a:extLst>
                </a:gridCol>
                <a:gridCol w="1196974">
                  <a:extLst>
                    <a:ext uri="{9D8B030D-6E8A-4147-A177-3AD203B41FA5}">
                      <a16:colId xmlns:a16="http://schemas.microsoft.com/office/drawing/2014/main" val="20001"/>
                    </a:ext>
                  </a:extLst>
                </a:gridCol>
                <a:gridCol w="762635">
                  <a:extLst>
                    <a:ext uri="{9D8B030D-6E8A-4147-A177-3AD203B41FA5}">
                      <a16:colId xmlns:a16="http://schemas.microsoft.com/office/drawing/2014/main" val="20002"/>
                    </a:ext>
                  </a:extLst>
                </a:gridCol>
              </a:tblGrid>
              <a:tr h="168275">
                <a:tc>
                  <a:txBody>
                    <a:bodyPr/>
                    <a:lstStyle/>
                    <a:p>
                      <a:pPr marL="31750">
                        <a:lnSpc>
                          <a:spcPts val="1075"/>
                        </a:lnSpc>
                        <a:spcBef>
                          <a:spcPts val="150"/>
                        </a:spcBef>
                      </a:pPr>
                      <a:r>
                        <a:rPr sz="1000" spc="40" dirty="0">
                          <a:latin typeface="Tahoma"/>
                          <a:cs typeface="Tahoma"/>
                        </a:rPr>
                        <a:t>CBAM</a:t>
                      </a:r>
                      <a:endParaRPr sz="1000">
                        <a:latin typeface="Tahoma"/>
                        <a:cs typeface="Tahoma"/>
                      </a:endParaRPr>
                    </a:p>
                  </a:txBody>
                  <a:tcPr marL="0" marR="0" marT="19050" marB="0"/>
                </a:tc>
                <a:tc>
                  <a:txBody>
                    <a:bodyPr/>
                    <a:lstStyle/>
                    <a:p>
                      <a:pPr marL="23495" algn="ctr">
                        <a:lnSpc>
                          <a:spcPts val="1075"/>
                        </a:lnSpc>
                        <a:spcBef>
                          <a:spcPts val="150"/>
                        </a:spcBef>
                      </a:pPr>
                      <a:r>
                        <a:rPr sz="1000" spc="-10" dirty="0">
                          <a:latin typeface="Tahoma"/>
                          <a:cs typeface="Tahoma"/>
                        </a:rPr>
                        <a:t>99.00</a:t>
                      </a:r>
                      <a:endParaRPr sz="1000">
                        <a:latin typeface="Tahoma"/>
                        <a:cs typeface="Tahoma"/>
                      </a:endParaRPr>
                    </a:p>
                  </a:txBody>
                  <a:tcPr marL="0" marR="0" marT="19050" marB="0"/>
                </a:tc>
                <a:tc>
                  <a:txBody>
                    <a:bodyPr/>
                    <a:lstStyle/>
                    <a:p>
                      <a:pPr marR="24130" algn="r">
                        <a:lnSpc>
                          <a:spcPts val="1075"/>
                        </a:lnSpc>
                        <a:spcBef>
                          <a:spcPts val="150"/>
                        </a:spcBef>
                      </a:pPr>
                      <a:r>
                        <a:rPr sz="1000" spc="-10" dirty="0">
                          <a:latin typeface="Tahoma"/>
                          <a:cs typeface="Tahoma"/>
                        </a:rPr>
                        <a:t>97.50</a:t>
                      </a:r>
                      <a:endParaRPr sz="1000">
                        <a:latin typeface="Tahoma"/>
                        <a:cs typeface="Tahoma"/>
                      </a:endParaRPr>
                    </a:p>
                  </a:txBody>
                  <a:tcPr marL="0" marR="0" marT="19050" marB="0"/>
                </a:tc>
                <a:extLst>
                  <a:ext uri="{0D108BD9-81ED-4DB2-BD59-A6C34878D82A}">
                    <a16:rowId xmlns:a16="http://schemas.microsoft.com/office/drawing/2014/main" val="10000"/>
                  </a:ext>
                </a:extLst>
              </a:tr>
              <a:tr h="151765">
                <a:tc>
                  <a:txBody>
                    <a:bodyPr/>
                    <a:lstStyle/>
                    <a:p>
                      <a:pPr marL="31750">
                        <a:lnSpc>
                          <a:spcPts val="1075"/>
                        </a:lnSpc>
                        <a:spcBef>
                          <a:spcPts val="15"/>
                        </a:spcBef>
                      </a:pPr>
                      <a:r>
                        <a:rPr sz="1000" dirty="0">
                          <a:latin typeface="Tahoma"/>
                          <a:cs typeface="Tahoma"/>
                        </a:rPr>
                        <a:t>CA-</a:t>
                      </a:r>
                      <a:r>
                        <a:rPr sz="1000" spc="30" dirty="0">
                          <a:latin typeface="Tahoma"/>
                          <a:cs typeface="Tahoma"/>
                        </a:rPr>
                        <a:t>CBAM</a:t>
                      </a:r>
                      <a:endParaRPr sz="1000">
                        <a:latin typeface="Tahoma"/>
                        <a:cs typeface="Tahoma"/>
                      </a:endParaRPr>
                    </a:p>
                  </a:txBody>
                  <a:tcPr marL="0" marR="0" marT="1905" marB="0"/>
                </a:tc>
                <a:tc>
                  <a:txBody>
                    <a:bodyPr/>
                    <a:lstStyle/>
                    <a:p>
                      <a:pPr marL="23495" algn="ctr">
                        <a:lnSpc>
                          <a:spcPts val="1075"/>
                        </a:lnSpc>
                        <a:spcBef>
                          <a:spcPts val="15"/>
                        </a:spcBef>
                      </a:pPr>
                      <a:r>
                        <a:rPr sz="1000" spc="-10" dirty="0">
                          <a:latin typeface="Tahoma"/>
                          <a:cs typeface="Tahoma"/>
                        </a:rPr>
                        <a:t>95.38</a:t>
                      </a:r>
                      <a:endParaRPr sz="1000">
                        <a:latin typeface="Tahoma"/>
                        <a:cs typeface="Tahoma"/>
                      </a:endParaRPr>
                    </a:p>
                  </a:txBody>
                  <a:tcPr marL="0" marR="0" marT="1905" marB="0"/>
                </a:tc>
                <a:tc>
                  <a:txBody>
                    <a:bodyPr/>
                    <a:lstStyle/>
                    <a:p>
                      <a:pPr marR="24130" algn="r">
                        <a:lnSpc>
                          <a:spcPts val="1075"/>
                        </a:lnSpc>
                        <a:spcBef>
                          <a:spcPts val="15"/>
                        </a:spcBef>
                      </a:pPr>
                      <a:r>
                        <a:rPr sz="1000" spc="-10" dirty="0">
                          <a:latin typeface="Tahoma"/>
                          <a:cs typeface="Tahoma"/>
                        </a:rPr>
                        <a:t>92.50</a:t>
                      </a:r>
                      <a:endParaRPr sz="1000">
                        <a:latin typeface="Tahoma"/>
                        <a:cs typeface="Tahoma"/>
                      </a:endParaRPr>
                    </a:p>
                  </a:txBody>
                  <a:tcPr marL="0" marR="0" marT="1905" marB="0"/>
                </a:tc>
                <a:extLst>
                  <a:ext uri="{0D108BD9-81ED-4DB2-BD59-A6C34878D82A}">
                    <a16:rowId xmlns:a16="http://schemas.microsoft.com/office/drawing/2014/main" val="10001"/>
                  </a:ext>
                </a:extLst>
              </a:tr>
              <a:tr h="151765">
                <a:tc>
                  <a:txBody>
                    <a:bodyPr/>
                    <a:lstStyle/>
                    <a:p>
                      <a:pPr marL="31750">
                        <a:lnSpc>
                          <a:spcPts val="1075"/>
                        </a:lnSpc>
                        <a:spcBef>
                          <a:spcPts val="15"/>
                        </a:spcBef>
                      </a:pPr>
                      <a:r>
                        <a:rPr sz="1000" spc="-10" dirty="0">
                          <a:latin typeface="Tahoma"/>
                          <a:cs typeface="Tahoma"/>
                        </a:rPr>
                        <a:t>ArcFace</a:t>
                      </a:r>
                      <a:r>
                        <a:rPr sz="1000" spc="85" dirty="0">
                          <a:latin typeface="Tahoma"/>
                          <a:cs typeface="Tahoma"/>
                        </a:rPr>
                        <a:t> </a:t>
                      </a:r>
                      <a:r>
                        <a:rPr sz="1000" dirty="0">
                          <a:latin typeface="Tahoma"/>
                          <a:cs typeface="Tahoma"/>
                        </a:rPr>
                        <a:t>CA-</a:t>
                      </a:r>
                      <a:r>
                        <a:rPr sz="1000" spc="30" dirty="0">
                          <a:latin typeface="Tahoma"/>
                          <a:cs typeface="Tahoma"/>
                        </a:rPr>
                        <a:t>CBAM</a:t>
                      </a:r>
                      <a:endParaRPr sz="1000">
                        <a:latin typeface="Tahoma"/>
                        <a:cs typeface="Tahoma"/>
                      </a:endParaRPr>
                    </a:p>
                  </a:txBody>
                  <a:tcPr marL="0" marR="0" marT="1905" marB="0"/>
                </a:tc>
                <a:tc>
                  <a:txBody>
                    <a:bodyPr/>
                    <a:lstStyle/>
                    <a:p>
                      <a:pPr marL="23495" algn="ctr">
                        <a:lnSpc>
                          <a:spcPts val="1075"/>
                        </a:lnSpc>
                        <a:spcBef>
                          <a:spcPts val="15"/>
                        </a:spcBef>
                      </a:pPr>
                      <a:r>
                        <a:rPr sz="1000" spc="-10" dirty="0">
                          <a:latin typeface="Tahoma"/>
                          <a:cs typeface="Tahoma"/>
                        </a:rPr>
                        <a:t>97.75</a:t>
                      </a:r>
                      <a:endParaRPr sz="1000">
                        <a:latin typeface="Tahoma"/>
                        <a:cs typeface="Tahoma"/>
                      </a:endParaRPr>
                    </a:p>
                  </a:txBody>
                  <a:tcPr marL="0" marR="0" marT="1905" marB="0"/>
                </a:tc>
                <a:tc>
                  <a:txBody>
                    <a:bodyPr/>
                    <a:lstStyle/>
                    <a:p>
                      <a:pPr marR="24130" algn="r">
                        <a:lnSpc>
                          <a:spcPts val="1075"/>
                        </a:lnSpc>
                        <a:spcBef>
                          <a:spcPts val="15"/>
                        </a:spcBef>
                      </a:pPr>
                      <a:r>
                        <a:rPr sz="1000" spc="-10" dirty="0">
                          <a:latin typeface="Tahoma"/>
                          <a:cs typeface="Tahoma"/>
                        </a:rPr>
                        <a:t>95.00</a:t>
                      </a:r>
                      <a:endParaRPr sz="1000">
                        <a:latin typeface="Tahoma"/>
                        <a:cs typeface="Tahoma"/>
                      </a:endParaRPr>
                    </a:p>
                  </a:txBody>
                  <a:tcPr marL="0" marR="0" marT="1905" marB="0"/>
                </a:tc>
                <a:extLst>
                  <a:ext uri="{0D108BD9-81ED-4DB2-BD59-A6C34878D82A}">
                    <a16:rowId xmlns:a16="http://schemas.microsoft.com/office/drawing/2014/main" val="10002"/>
                  </a:ext>
                </a:extLst>
              </a:tr>
              <a:tr h="168275">
                <a:tc>
                  <a:txBody>
                    <a:bodyPr/>
                    <a:lstStyle/>
                    <a:p>
                      <a:pPr marL="31750">
                        <a:lnSpc>
                          <a:spcPct val="100000"/>
                        </a:lnSpc>
                        <a:spcBef>
                          <a:spcPts val="15"/>
                        </a:spcBef>
                      </a:pPr>
                      <a:r>
                        <a:rPr sz="1000" dirty="0">
                          <a:latin typeface="Tahoma"/>
                          <a:cs typeface="Tahoma"/>
                        </a:rPr>
                        <a:t>YOLO-Self</a:t>
                      </a:r>
                      <a:r>
                        <a:rPr sz="1000" spc="55" dirty="0">
                          <a:latin typeface="Tahoma"/>
                          <a:cs typeface="Tahoma"/>
                        </a:rPr>
                        <a:t> </a:t>
                      </a:r>
                      <a:r>
                        <a:rPr sz="1000" spc="-10" dirty="0">
                          <a:latin typeface="Tahoma"/>
                          <a:cs typeface="Tahoma"/>
                        </a:rPr>
                        <a:t>Attention</a:t>
                      </a:r>
                      <a:endParaRPr sz="1000">
                        <a:latin typeface="Tahoma"/>
                        <a:cs typeface="Tahoma"/>
                      </a:endParaRPr>
                    </a:p>
                  </a:txBody>
                  <a:tcPr marL="0" marR="0" marT="1905" marB="0"/>
                </a:tc>
                <a:tc>
                  <a:txBody>
                    <a:bodyPr/>
                    <a:lstStyle/>
                    <a:p>
                      <a:pPr marL="23495" algn="ctr">
                        <a:lnSpc>
                          <a:spcPct val="100000"/>
                        </a:lnSpc>
                        <a:spcBef>
                          <a:spcPts val="15"/>
                        </a:spcBef>
                      </a:pPr>
                      <a:r>
                        <a:rPr sz="1000" spc="-10" dirty="0">
                          <a:latin typeface="Tahoma"/>
                          <a:cs typeface="Tahoma"/>
                        </a:rPr>
                        <a:t>94.30</a:t>
                      </a:r>
                      <a:endParaRPr sz="1000">
                        <a:latin typeface="Tahoma"/>
                        <a:cs typeface="Tahoma"/>
                      </a:endParaRPr>
                    </a:p>
                  </a:txBody>
                  <a:tcPr marL="0" marR="0" marT="1905" marB="0"/>
                </a:tc>
                <a:tc>
                  <a:txBody>
                    <a:bodyPr/>
                    <a:lstStyle/>
                    <a:p>
                      <a:pPr marR="24130" algn="r">
                        <a:lnSpc>
                          <a:spcPct val="100000"/>
                        </a:lnSpc>
                        <a:spcBef>
                          <a:spcPts val="15"/>
                        </a:spcBef>
                      </a:pPr>
                      <a:r>
                        <a:rPr sz="1000" spc="-10" dirty="0">
                          <a:latin typeface="Tahoma"/>
                          <a:cs typeface="Tahoma"/>
                        </a:rPr>
                        <a:t>93.80</a:t>
                      </a:r>
                      <a:endParaRPr sz="1000">
                        <a:latin typeface="Tahoma"/>
                        <a:cs typeface="Tahoma"/>
                      </a:endParaRPr>
                    </a:p>
                  </a:txBody>
                  <a:tcPr marL="0" marR="0" marT="1905" marB="0"/>
                </a:tc>
                <a:extLst>
                  <a:ext uri="{0D108BD9-81ED-4DB2-BD59-A6C34878D82A}">
                    <a16:rowId xmlns:a16="http://schemas.microsoft.com/office/drawing/2014/main" val="10003"/>
                  </a:ext>
                </a:extLst>
              </a:tr>
            </a:tbl>
          </a:graphicData>
        </a:graphic>
      </p:graphicFrame>
      <p:sp>
        <p:nvSpPr>
          <p:cNvPr id="8" name="object 8"/>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0" name="object 10"/>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r>
              <a:rPr spc="-20" dirty="0"/>
              <a:t>24</a:t>
            </a:r>
            <a:r>
              <a:rPr spc="-70" dirty="0"/>
              <a:t> </a:t>
            </a:r>
            <a:r>
              <a:rPr spc="75" dirty="0"/>
              <a:t>/</a:t>
            </a:r>
            <a:r>
              <a:rPr spc="-65" dirty="0"/>
              <a:t> </a:t>
            </a:r>
            <a:r>
              <a:rPr spc="-25" dirty="0"/>
              <a:t>26</a:t>
            </a:r>
          </a:p>
        </p:txBody>
      </p:sp>
    </p:spTree>
  </p:cSld>
  <p:clrMapOvr>
    <a:masterClrMapping/>
  </p:clrMapOvr>
  <p:transition>
    <p:cut/>
  </p:transition>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687"/>
            <a:ext cx="5760085" cy="544195"/>
          </a:xfrm>
          <a:custGeom>
            <a:avLst/>
            <a:gdLst/>
            <a:ahLst/>
            <a:cxnLst/>
            <a:rect l="l" t="t" r="r" b="b"/>
            <a:pathLst>
              <a:path w="5760085" h="544195">
                <a:moveTo>
                  <a:pt x="5759996" y="0"/>
                </a:moveTo>
                <a:lnTo>
                  <a:pt x="0" y="0"/>
                </a:lnTo>
                <a:lnTo>
                  <a:pt x="0" y="544029"/>
                </a:lnTo>
                <a:lnTo>
                  <a:pt x="5759996" y="544029"/>
                </a:lnTo>
                <a:lnTo>
                  <a:pt x="5759996" y="0"/>
                </a:lnTo>
                <a:close/>
              </a:path>
            </a:pathLst>
          </a:custGeom>
          <a:solidFill>
            <a:srgbClr val="791F3C"/>
          </a:solidFill>
        </p:spPr>
        <p:txBody>
          <a:bodyPr wrap="square" lIns="0" tIns="0" rIns="0" bIns="0" rtlCol="0"/>
          <a:lstStyle/>
          <a:p>
            <a:endParaRPr/>
          </a:p>
        </p:txBody>
      </p:sp>
      <p:sp>
        <p:nvSpPr>
          <p:cNvPr id="3" name="object 3"/>
          <p:cNvSpPr txBox="1"/>
          <p:nvPr/>
        </p:nvSpPr>
        <p:spPr>
          <a:xfrm>
            <a:off x="1972094" y="129230"/>
            <a:ext cx="1816100" cy="288290"/>
          </a:xfrm>
          <a:prstGeom prst="rect">
            <a:avLst/>
          </a:prstGeom>
        </p:spPr>
        <p:txBody>
          <a:bodyPr vert="horz" wrap="square" lIns="0" tIns="15240" rIns="0" bIns="0" rtlCol="0">
            <a:spAutoFit/>
          </a:bodyPr>
          <a:lstStyle/>
          <a:p>
            <a:pPr marL="12700">
              <a:lnSpc>
                <a:spcPct val="100000"/>
              </a:lnSpc>
              <a:spcBef>
                <a:spcPts val="120"/>
              </a:spcBef>
            </a:pPr>
            <a:r>
              <a:rPr sz="1700" spc="-80" dirty="0">
                <a:solidFill>
                  <a:srgbClr val="FFFFFF"/>
                </a:solidFill>
                <a:latin typeface="Tahoma"/>
                <a:cs typeface="Tahoma"/>
              </a:rPr>
              <a:t>Results</a:t>
            </a:r>
            <a:r>
              <a:rPr sz="1700" spc="-10" dirty="0">
                <a:solidFill>
                  <a:srgbClr val="FFFFFF"/>
                </a:solidFill>
                <a:latin typeface="Tahoma"/>
                <a:cs typeface="Tahoma"/>
              </a:rPr>
              <a:t> </a:t>
            </a:r>
            <a:r>
              <a:rPr sz="1700" spc="65" dirty="0">
                <a:solidFill>
                  <a:srgbClr val="FFFFFF"/>
                </a:solidFill>
                <a:latin typeface="Tahoma"/>
                <a:cs typeface="Tahoma"/>
              </a:rPr>
              <a:t>&amp;</a:t>
            </a:r>
            <a:r>
              <a:rPr sz="1700" spc="-10" dirty="0">
                <a:solidFill>
                  <a:srgbClr val="FFFFFF"/>
                </a:solidFill>
                <a:latin typeface="Tahoma"/>
                <a:cs typeface="Tahoma"/>
              </a:rPr>
              <a:t> </a:t>
            </a:r>
            <a:r>
              <a:rPr sz="1700" spc="-85" dirty="0">
                <a:solidFill>
                  <a:srgbClr val="FFFFFF"/>
                </a:solidFill>
                <a:latin typeface="Tahoma"/>
                <a:cs typeface="Tahoma"/>
              </a:rPr>
              <a:t>Discussion</a:t>
            </a:r>
            <a:endParaRPr sz="1700">
              <a:latin typeface="Tahoma"/>
              <a:cs typeface="Tahoma"/>
            </a:endParaRPr>
          </a:p>
        </p:txBody>
      </p:sp>
      <p:sp>
        <p:nvSpPr>
          <p:cNvPr id="4" name="object 4"/>
          <p:cNvSpPr txBox="1"/>
          <p:nvPr/>
        </p:nvSpPr>
        <p:spPr>
          <a:xfrm>
            <a:off x="113830" y="600943"/>
            <a:ext cx="2355215" cy="177800"/>
          </a:xfrm>
          <a:prstGeom prst="rect">
            <a:avLst/>
          </a:prstGeom>
        </p:spPr>
        <p:txBody>
          <a:bodyPr vert="horz" wrap="square" lIns="0" tIns="12065" rIns="0" bIns="0" rtlCol="0">
            <a:spAutoFit/>
          </a:bodyPr>
          <a:lstStyle/>
          <a:p>
            <a:pPr marL="12700">
              <a:lnSpc>
                <a:spcPct val="100000"/>
              </a:lnSpc>
              <a:spcBef>
                <a:spcPts val="95"/>
              </a:spcBef>
            </a:pPr>
            <a:r>
              <a:rPr sz="1000" spc="-90" dirty="0">
                <a:latin typeface="Arial Black"/>
                <a:cs typeface="Arial Black"/>
              </a:rPr>
              <a:t>Notification</a:t>
            </a:r>
            <a:r>
              <a:rPr sz="1000" spc="40" dirty="0">
                <a:latin typeface="Arial Black"/>
                <a:cs typeface="Arial Black"/>
              </a:rPr>
              <a:t> </a:t>
            </a:r>
            <a:r>
              <a:rPr sz="1000" spc="-105" dirty="0">
                <a:latin typeface="Arial Black"/>
                <a:cs typeface="Arial Black"/>
              </a:rPr>
              <a:t>Log</a:t>
            </a:r>
            <a:r>
              <a:rPr sz="1000" spc="45" dirty="0">
                <a:latin typeface="Arial Black"/>
                <a:cs typeface="Arial Black"/>
              </a:rPr>
              <a:t> </a:t>
            </a:r>
            <a:r>
              <a:rPr sz="1000" spc="-105" dirty="0">
                <a:latin typeface="Arial Black"/>
                <a:cs typeface="Arial Black"/>
              </a:rPr>
              <a:t>from</a:t>
            </a:r>
            <a:r>
              <a:rPr sz="1000" spc="45" dirty="0">
                <a:latin typeface="Arial Black"/>
                <a:cs typeface="Arial Black"/>
              </a:rPr>
              <a:t> </a:t>
            </a:r>
            <a:r>
              <a:rPr sz="1000" spc="-110" dirty="0">
                <a:latin typeface="Arial Black"/>
                <a:cs typeface="Arial Black"/>
              </a:rPr>
              <a:t>the</a:t>
            </a:r>
            <a:r>
              <a:rPr sz="1000" spc="40" dirty="0">
                <a:latin typeface="Arial Black"/>
                <a:cs typeface="Arial Black"/>
              </a:rPr>
              <a:t> </a:t>
            </a:r>
            <a:r>
              <a:rPr sz="1000" spc="-130" dirty="0">
                <a:latin typeface="Arial Black"/>
                <a:cs typeface="Arial Black"/>
              </a:rPr>
              <a:t>Telegram</a:t>
            </a:r>
            <a:r>
              <a:rPr sz="1000" spc="45" dirty="0">
                <a:latin typeface="Arial Black"/>
                <a:cs typeface="Arial Black"/>
              </a:rPr>
              <a:t> </a:t>
            </a:r>
            <a:r>
              <a:rPr sz="1000" spc="-35" dirty="0">
                <a:latin typeface="Arial Black"/>
                <a:cs typeface="Arial Black"/>
              </a:rPr>
              <a:t>Bot</a:t>
            </a:r>
            <a:endParaRPr sz="1000">
              <a:latin typeface="Arial Black"/>
              <a:cs typeface="Arial Black"/>
            </a:endParaRPr>
          </a:p>
        </p:txBody>
      </p:sp>
      <p:grpSp>
        <p:nvGrpSpPr>
          <p:cNvPr id="5" name="object 5"/>
          <p:cNvGrpSpPr/>
          <p:nvPr/>
        </p:nvGrpSpPr>
        <p:grpSpPr>
          <a:xfrm>
            <a:off x="0" y="829255"/>
            <a:ext cx="5760085" cy="2411095"/>
            <a:chOff x="0" y="829255"/>
            <a:chExt cx="5760085" cy="2411095"/>
          </a:xfrm>
        </p:grpSpPr>
        <p:pic>
          <p:nvPicPr>
            <p:cNvPr id="6" name="object 6"/>
            <p:cNvPicPr/>
            <p:nvPr/>
          </p:nvPicPr>
          <p:blipFill>
            <a:blip r:embed="rId2" cstate="print"/>
            <a:stretch>
              <a:fillRect/>
            </a:stretch>
          </p:blipFill>
          <p:spPr>
            <a:xfrm>
              <a:off x="2329319" y="829255"/>
              <a:ext cx="1101375" cy="2410768"/>
            </a:xfrm>
            <a:prstGeom prst="rect">
              <a:avLst/>
            </a:prstGeom>
          </p:spPr>
        </p:pic>
        <p:sp>
          <p:nvSpPr>
            <p:cNvPr id="7" name="object 7"/>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grpSp>
      <p:sp>
        <p:nvSpPr>
          <p:cNvPr id="8" name="object 8"/>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9" name="object 9"/>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r>
              <a:rPr spc="-20" dirty="0"/>
              <a:t>25</a:t>
            </a:r>
            <a:r>
              <a:rPr spc="-70" dirty="0"/>
              <a:t> </a:t>
            </a:r>
            <a:r>
              <a:rPr spc="75" dirty="0"/>
              <a:t>/</a:t>
            </a:r>
            <a:r>
              <a:rPr spc="-65" dirty="0"/>
              <a:t> </a:t>
            </a:r>
            <a:r>
              <a:rPr spc="-25" dirty="0"/>
              <a:t>26</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687"/>
            <a:ext cx="5760085" cy="544195"/>
          </a:xfrm>
          <a:custGeom>
            <a:avLst/>
            <a:gdLst/>
            <a:ahLst/>
            <a:cxnLst/>
            <a:rect l="l" t="t" r="r" b="b"/>
            <a:pathLst>
              <a:path w="5760085" h="544195">
                <a:moveTo>
                  <a:pt x="5759996" y="0"/>
                </a:moveTo>
                <a:lnTo>
                  <a:pt x="0" y="0"/>
                </a:lnTo>
                <a:lnTo>
                  <a:pt x="0" y="544029"/>
                </a:lnTo>
                <a:lnTo>
                  <a:pt x="5759996" y="544029"/>
                </a:lnTo>
                <a:lnTo>
                  <a:pt x="5759996" y="0"/>
                </a:lnTo>
                <a:close/>
              </a:path>
            </a:pathLst>
          </a:custGeom>
          <a:solidFill>
            <a:srgbClr val="791F3C"/>
          </a:solidFill>
        </p:spPr>
        <p:txBody>
          <a:bodyPr wrap="square" lIns="0" tIns="0" rIns="0" bIns="0" rtlCol="0"/>
          <a:lstStyle/>
          <a:p>
            <a:endParaRPr/>
          </a:p>
        </p:txBody>
      </p:sp>
      <p:sp>
        <p:nvSpPr>
          <p:cNvPr id="3" name="object 3"/>
          <p:cNvSpPr txBox="1"/>
          <p:nvPr/>
        </p:nvSpPr>
        <p:spPr>
          <a:xfrm>
            <a:off x="1972094" y="129230"/>
            <a:ext cx="1816100" cy="288290"/>
          </a:xfrm>
          <a:prstGeom prst="rect">
            <a:avLst/>
          </a:prstGeom>
        </p:spPr>
        <p:txBody>
          <a:bodyPr vert="horz" wrap="square" lIns="0" tIns="15240" rIns="0" bIns="0" rtlCol="0">
            <a:spAutoFit/>
          </a:bodyPr>
          <a:lstStyle/>
          <a:p>
            <a:pPr marL="12700">
              <a:lnSpc>
                <a:spcPct val="100000"/>
              </a:lnSpc>
              <a:spcBef>
                <a:spcPts val="120"/>
              </a:spcBef>
            </a:pPr>
            <a:r>
              <a:rPr sz="1700" spc="-80" dirty="0">
                <a:solidFill>
                  <a:srgbClr val="FFFFFF"/>
                </a:solidFill>
                <a:latin typeface="Tahoma"/>
                <a:cs typeface="Tahoma"/>
              </a:rPr>
              <a:t>Results</a:t>
            </a:r>
            <a:r>
              <a:rPr sz="1700" spc="-10" dirty="0">
                <a:solidFill>
                  <a:srgbClr val="FFFFFF"/>
                </a:solidFill>
                <a:latin typeface="Tahoma"/>
                <a:cs typeface="Tahoma"/>
              </a:rPr>
              <a:t> </a:t>
            </a:r>
            <a:r>
              <a:rPr sz="1700" spc="65" dirty="0">
                <a:solidFill>
                  <a:srgbClr val="FFFFFF"/>
                </a:solidFill>
                <a:latin typeface="Tahoma"/>
                <a:cs typeface="Tahoma"/>
              </a:rPr>
              <a:t>&amp;</a:t>
            </a:r>
            <a:r>
              <a:rPr sz="1700" spc="-10" dirty="0">
                <a:solidFill>
                  <a:srgbClr val="FFFFFF"/>
                </a:solidFill>
                <a:latin typeface="Tahoma"/>
                <a:cs typeface="Tahoma"/>
              </a:rPr>
              <a:t> </a:t>
            </a:r>
            <a:r>
              <a:rPr sz="1700" spc="-85" dirty="0">
                <a:solidFill>
                  <a:srgbClr val="FFFFFF"/>
                </a:solidFill>
                <a:latin typeface="Tahoma"/>
                <a:cs typeface="Tahoma"/>
              </a:rPr>
              <a:t>Discussion</a:t>
            </a:r>
            <a:endParaRPr sz="1700" dirty="0">
              <a:latin typeface="Tahoma"/>
              <a:cs typeface="Tahoma"/>
            </a:endParaRPr>
          </a:p>
        </p:txBody>
      </p:sp>
      <p:sp>
        <p:nvSpPr>
          <p:cNvPr id="4" name="object 4"/>
          <p:cNvSpPr txBox="1"/>
          <p:nvPr/>
        </p:nvSpPr>
        <p:spPr>
          <a:xfrm>
            <a:off x="113830" y="723574"/>
            <a:ext cx="2140585" cy="177800"/>
          </a:xfrm>
          <a:prstGeom prst="rect">
            <a:avLst/>
          </a:prstGeom>
        </p:spPr>
        <p:txBody>
          <a:bodyPr vert="horz" wrap="square" lIns="0" tIns="12065" rIns="0" bIns="0" rtlCol="0">
            <a:spAutoFit/>
          </a:bodyPr>
          <a:lstStyle/>
          <a:p>
            <a:pPr marL="12700">
              <a:lnSpc>
                <a:spcPct val="100000"/>
              </a:lnSpc>
              <a:spcBef>
                <a:spcPts val="95"/>
              </a:spcBef>
            </a:pPr>
            <a:r>
              <a:rPr sz="1000" spc="-125" dirty="0">
                <a:latin typeface="Arial Black"/>
                <a:cs typeface="Arial Black"/>
              </a:rPr>
              <a:t>Coordinates</a:t>
            </a:r>
            <a:r>
              <a:rPr sz="1000" spc="90" dirty="0">
                <a:latin typeface="Arial Black"/>
                <a:cs typeface="Arial Black"/>
              </a:rPr>
              <a:t> </a:t>
            </a:r>
            <a:r>
              <a:rPr sz="1000" spc="-114" dirty="0">
                <a:latin typeface="Arial Black"/>
                <a:cs typeface="Arial Black"/>
              </a:rPr>
              <a:t>Calculation</a:t>
            </a:r>
            <a:r>
              <a:rPr sz="1000" spc="90" dirty="0">
                <a:latin typeface="Arial Black"/>
                <a:cs typeface="Arial Black"/>
              </a:rPr>
              <a:t> </a:t>
            </a:r>
            <a:r>
              <a:rPr sz="1000" spc="-90" dirty="0">
                <a:latin typeface="Arial Black"/>
                <a:cs typeface="Arial Black"/>
              </a:rPr>
              <a:t>for</a:t>
            </a:r>
            <a:r>
              <a:rPr sz="1000" spc="90" dirty="0">
                <a:latin typeface="Arial Black"/>
                <a:cs typeface="Arial Black"/>
              </a:rPr>
              <a:t> </a:t>
            </a:r>
            <a:r>
              <a:rPr sz="1000" spc="-95" dirty="0">
                <a:latin typeface="Arial Black"/>
                <a:cs typeface="Arial Black"/>
              </a:rPr>
              <a:t>shooting</a:t>
            </a:r>
            <a:endParaRPr sz="1000">
              <a:latin typeface="Arial Black"/>
              <a:cs typeface="Arial Black"/>
            </a:endParaRPr>
          </a:p>
        </p:txBody>
      </p:sp>
      <p:pic>
        <p:nvPicPr>
          <p:cNvPr id="5" name="object 5"/>
          <p:cNvPicPr/>
          <p:nvPr/>
        </p:nvPicPr>
        <p:blipFill>
          <a:blip r:embed="rId2" cstate="print"/>
          <a:stretch>
            <a:fillRect/>
          </a:stretch>
        </p:blipFill>
        <p:spPr>
          <a:xfrm>
            <a:off x="1778622" y="1002741"/>
            <a:ext cx="2202751" cy="1810219"/>
          </a:xfrm>
          <a:prstGeom prst="rect">
            <a:avLst/>
          </a:prstGeom>
        </p:spPr>
      </p:pic>
      <p:sp>
        <p:nvSpPr>
          <p:cNvPr id="6" name="object 6"/>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8" name="object 8"/>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r>
              <a:rPr spc="-20" dirty="0"/>
              <a:t>26</a:t>
            </a:r>
            <a:r>
              <a:rPr spc="-70" dirty="0"/>
              <a:t> </a:t>
            </a:r>
            <a:r>
              <a:rPr spc="75" dirty="0"/>
              <a:t>/</a:t>
            </a:r>
            <a:r>
              <a:rPr spc="-65" dirty="0"/>
              <a:t> </a:t>
            </a:r>
            <a:r>
              <a:rPr spc="-25" dirty="0"/>
              <a:t>26</a:t>
            </a:r>
          </a:p>
        </p:txBody>
      </p:sp>
    </p:spTree>
  </p:cSld>
  <p:clrMapOvr>
    <a:masterClrMapping/>
  </p:clrMapOvr>
  <p:transition>
    <p:cu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33AC-DD9E-F32C-A9F8-3153CD5D877B}"/>
              </a:ext>
            </a:extLst>
          </p:cNvPr>
          <p:cNvSpPr>
            <a:spLocks noGrp="1"/>
          </p:cNvSpPr>
          <p:nvPr>
            <p:ph type="ctrTitle"/>
          </p:nvPr>
        </p:nvSpPr>
        <p:spPr>
          <a:xfrm>
            <a:off x="749300" y="125724"/>
            <a:ext cx="2674149" cy="523220"/>
          </a:xfrm>
        </p:spPr>
        <p:txBody>
          <a:bodyPr/>
          <a:lstStyle/>
          <a:p>
            <a:r>
              <a:rPr lang="en-IN" sz="1700" spc="-80" dirty="0">
                <a:solidFill>
                  <a:srgbClr val="FFFFFF"/>
                </a:solidFill>
                <a:latin typeface="Tahoma"/>
                <a:cs typeface="Tahoma"/>
              </a:rPr>
              <a:t>Results</a:t>
            </a:r>
            <a:r>
              <a:rPr lang="en-IN" sz="1700" spc="-10" dirty="0">
                <a:solidFill>
                  <a:srgbClr val="FFFFFF"/>
                </a:solidFill>
                <a:latin typeface="Tahoma"/>
                <a:cs typeface="Tahoma"/>
              </a:rPr>
              <a:t> </a:t>
            </a:r>
            <a:r>
              <a:rPr lang="en-IN" sz="1700" spc="65" dirty="0">
                <a:solidFill>
                  <a:srgbClr val="FFFFFF"/>
                </a:solidFill>
                <a:latin typeface="Tahoma"/>
                <a:cs typeface="Tahoma"/>
              </a:rPr>
              <a:t>&amp;</a:t>
            </a:r>
            <a:r>
              <a:rPr lang="en-IN" sz="1700" spc="-10" dirty="0">
                <a:solidFill>
                  <a:srgbClr val="FFFFFF"/>
                </a:solidFill>
                <a:latin typeface="Tahoma"/>
                <a:cs typeface="Tahoma"/>
              </a:rPr>
              <a:t> </a:t>
            </a:r>
            <a:r>
              <a:rPr lang="en-IN" sz="1700" spc="-85" dirty="0">
                <a:solidFill>
                  <a:srgbClr val="FFFFFF"/>
                </a:solidFill>
                <a:latin typeface="Tahoma"/>
                <a:cs typeface="Tahoma"/>
              </a:rPr>
              <a:t>Discussion</a:t>
            </a:r>
            <a:br>
              <a:rPr lang="en-IN" sz="1700" dirty="0">
                <a:latin typeface="Tahoma"/>
                <a:cs typeface="Tahoma"/>
              </a:rPr>
            </a:br>
            <a:endParaRPr lang="en-IN" dirty="0"/>
          </a:p>
        </p:txBody>
      </p:sp>
      <p:sp>
        <p:nvSpPr>
          <p:cNvPr id="3" name="Subtitle 2">
            <a:extLst>
              <a:ext uri="{FF2B5EF4-FFF2-40B4-BE49-F238E27FC236}">
                <a16:creationId xmlns:a16="http://schemas.microsoft.com/office/drawing/2014/main" id="{E59F7E20-286B-2CD4-07B1-F61D8E7086CB}"/>
              </a:ext>
            </a:extLst>
          </p:cNvPr>
          <p:cNvSpPr>
            <a:spLocks noGrp="1"/>
          </p:cNvSpPr>
          <p:nvPr>
            <p:ph type="subTitle" idx="4"/>
          </p:nvPr>
        </p:nvSpPr>
        <p:spPr/>
        <p:txBody>
          <a:bodyPr/>
          <a:lstStyle/>
          <a:p>
            <a:endParaRPr lang="en-IN" dirty="0"/>
          </a:p>
        </p:txBody>
      </p:sp>
      <p:pic>
        <p:nvPicPr>
          <p:cNvPr id="4" name="WhatsApp Video 2025-04-15 at 13.10.25_90e718dc">
            <a:hlinkClick r:id="" action="ppaction://media"/>
            <a:extLst>
              <a:ext uri="{FF2B5EF4-FFF2-40B4-BE49-F238E27FC236}">
                <a16:creationId xmlns:a16="http://schemas.microsoft.com/office/drawing/2014/main" id="{41A48DFC-E453-BB4A-7F6B-D8899B03073B}"/>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73100" y="581310"/>
            <a:ext cx="4572000" cy="2383994"/>
          </a:xfrm>
          <a:prstGeom prst="rect">
            <a:avLst/>
          </a:prstGeom>
        </p:spPr>
      </p:pic>
    </p:spTree>
    <p:extLst>
      <p:ext uri="{BB962C8B-B14F-4D97-AF65-F5344CB8AC3E}">
        <p14:creationId xmlns:p14="http://schemas.microsoft.com/office/powerpoint/2010/main" val="2108256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008"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mute="1">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26CC4-D6F0-BEB2-8D77-87E482597A51}"/>
              </a:ext>
            </a:extLst>
          </p:cNvPr>
          <p:cNvSpPr>
            <a:spLocks noGrp="1"/>
          </p:cNvSpPr>
          <p:nvPr>
            <p:ph type="title"/>
          </p:nvPr>
        </p:nvSpPr>
        <p:spPr>
          <a:xfrm>
            <a:off x="1972094" y="129230"/>
            <a:ext cx="1821611" cy="523220"/>
          </a:xfrm>
        </p:spPr>
        <p:txBody>
          <a:bodyPr/>
          <a:lstStyle/>
          <a:p>
            <a:r>
              <a:rPr lang="en-IN" sz="1700" spc="-80" dirty="0">
                <a:solidFill>
                  <a:srgbClr val="FFFFFF"/>
                </a:solidFill>
                <a:latin typeface="Tahoma"/>
                <a:cs typeface="Tahoma"/>
              </a:rPr>
              <a:t>Results</a:t>
            </a:r>
            <a:r>
              <a:rPr lang="en-IN" sz="1700" spc="-10" dirty="0">
                <a:solidFill>
                  <a:srgbClr val="FFFFFF"/>
                </a:solidFill>
                <a:latin typeface="Tahoma"/>
                <a:cs typeface="Tahoma"/>
              </a:rPr>
              <a:t> </a:t>
            </a:r>
            <a:r>
              <a:rPr lang="en-IN" sz="1700" spc="65" dirty="0">
                <a:solidFill>
                  <a:srgbClr val="FFFFFF"/>
                </a:solidFill>
                <a:latin typeface="Tahoma"/>
                <a:cs typeface="Tahoma"/>
              </a:rPr>
              <a:t>&amp;</a:t>
            </a:r>
            <a:r>
              <a:rPr lang="en-IN" sz="1700" spc="-10" dirty="0">
                <a:solidFill>
                  <a:srgbClr val="FFFFFF"/>
                </a:solidFill>
                <a:latin typeface="Tahoma"/>
                <a:cs typeface="Tahoma"/>
              </a:rPr>
              <a:t> </a:t>
            </a:r>
            <a:r>
              <a:rPr lang="en-IN" sz="1700" spc="-85" dirty="0">
                <a:solidFill>
                  <a:srgbClr val="FFFFFF"/>
                </a:solidFill>
                <a:latin typeface="Tahoma"/>
                <a:cs typeface="Tahoma"/>
              </a:rPr>
              <a:t>Discussion</a:t>
            </a:r>
            <a:br>
              <a:rPr lang="en-IN" sz="1700" dirty="0">
                <a:latin typeface="Tahoma"/>
                <a:cs typeface="Tahoma"/>
              </a:rPr>
            </a:br>
            <a:endParaRPr lang="en-IN" dirty="0"/>
          </a:p>
        </p:txBody>
      </p:sp>
      <p:sp>
        <p:nvSpPr>
          <p:cNvPr id="3" name="Text Placeholder 2">
            <a:extLst>
              <a:ext uri="{FF2B5EF4-FFF2-40B4-BE49-F238E27FC236}">
                <a16:creationId xmlns:a16="http://schemas.microsoft.com/office/drawing/2014/main" id="{C57EAE32-4AEB-8C16-7F6B-CF14BAEE7D90}"/>
              </a:ext>
            </a:extLst>
          </p:cNvPr>
          <p:cNvSpPr>
            <a:spLocks noGrp="1"/>
          </p:cNvSpPr>
          <p:nvPr>
            <p:ph type="body" idx="1"/>
          </p:nvPr>
        </p:nvSpPr>
        <p:spPr>
          <a:xfrm>
            <a:off x="243204" y="1012825"/>
            <a:ext cx="5279390" cy="1538883"/>
          </a:xfrm>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captures a person’s face through the webcam and classifies it into one of the predefined classes, displaying the predicted class along with the probability and bounding box coordinates on the image and distance between the turret and person along with their coordinates.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an intruder (unknown person) is detected, the turret automatically aligns itself to the detected coordinates and initiates the firing sequence.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Simultaneously, an alert message is sent to the designated recipient using the specified BOT_TOKEN and CHAT_ID.</a:t>
            </a:r>
          </a:p>
          <a:p>
            <a:pPr marL="171450" indent="-171450">
              <a:buFont typeface="Arial" panose="020B0604020202020204" pitchFamily="34" charset="0"/>
              <a:buChar char="•"/>
            </a:pPr>
            <a:endParaRPr lang="en-IN" dirty="0"/>
          </a:p>
        </p:txBody>
      </p:sp>
    </p:spTree>
    <p:extLst>
      <p:ext uri="{BB962C8B-B14F-4D97-AF65-F5344CB8AC3E}">
        <p14:creationId xmlns:p14="http://schemas.microsoft.com/office/powerpoint/2010/main" val="5297807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4D25B-E263-BBFB-65FB-D390591D9287}"/>
              </a:ext>
            </a:extLst>
          </p:cNvPr>
          <p:cNvSpPr>
            <a:spLocks noGrp="1"/>
          </p:cNvSpPr>
          <p:nvPr>
            <p:ph type="title"/>
          </p:nvPr>
        </p:nvSpPr>
        <p:spPr>
          <a:xfrm>
            <a:off x="1972094" y="129230"/>
            <a:ext cx="2358606" cy="350195"/>
          </a:xfrm>
        </p:spPr>
        <p:txBody>
          <a:bodyPr/>
          <a:lstStyle/>
          <a:p>
            <a:r>
              <a:rPr lang="en-IN" spc="-80" dirty="0">
                <a:solidFill>
                  <a:srgbClr val="FFFFFF"/>
                </a:solidFill>
              </a:rPr>
              <a:t>Future improvements</a:t>
            </a:r>
            <a:endParaRPr lang="en-IN" dirty="0"/>
          </a:p>
        </p:txBody>
      </p:sp>
      <p:sp>
        <p:nvSpPr>
          <p:cNvPr id="3" name="Text Placeholder 2">
            <a:extLst>
              <a:ext uri="{FF2B5EF4-FFF2-40B4-BE49-F238E27FC236}">
                <a16:creationId xmlns:a16="http://schemas.microsoft.com/office/drawing/2014/main" id="{D9A5CE52-01AE-AAEE-78AC-66E324644A83}"/>
              </a:ext>
            </a:extLst>
          </p:cNvPr>
          <p:cNvSpPr>
            <a:spLocks noGrp="1"/>
          </p:cNvSpPr>
          <p:nvPr>
            <p:ph type="body" idx="1"/>
          </p:nvPr>
        </p:nvSpPr>
        <p:spPr>
          <a:xfrm>
            <a:off x="243204" y="936625"/>
            <a:ext cx="5279390" cy="1077218"/>
          </a:xfrm>
        </p:spPr>
        <p:txBody>
          <a:bodyPr/>
          <a:lstStyle/>
          <a:p>
            <a:pPr marL="171450" indent="-171450">
              <a:buFont typeface="Arial" panose="020B0604020202020204" pitchFamily="34" charset="0"/>
              <a:buChar char="•"/>
            </a:pPr>
            <a:r>
              <a:rPr lang="en-IN" dirty="0"/>
              <a:t>Lack of quality of camera</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Portability issues</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Improve shooting range</a:t>
            </a:r>
          </a:p>
          <a:p>
            <a:pPr marL="171450" indent="-171450">
              <a:buFont typeface="Arial" panose="020B0604020202020204" pitchFamily="34" charset="0"/>
              <a:buChar char="•"/>
            </a:pPr>
            <a:endParaRPr lang="en-IN" dirty="0"/>
          </a:p>
          <a:p>
            <a:pPr marL="171450" indent="-171450">
              <a:buFont typeface="Arial" panose="020B0604020202020204" pitchFamily="34" charset="0"/>
              <a:buChar char="•"/>
            </a:pPr>
            <a:r>
              <a:rPr lang="en-IN" dirty="0"/>
              <a:t>Model training efficiency can be improved</a:t>
            </a:r>
          </a:p>
        </p:txBody>
      </p:sp>
    </p:spTree>
    <p:extLst>
      <p:ext uri="{BB962C8B-B14F-4D97-AF65-F5344CB8AC3E}">
        <p14:creationId xmlns:p14="http://schemas.microsoft.com/office/powerpoint/2010/main" val="394383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5240" rIns="0" bIns="0" rtlCol="0">
            <a:spAutoFit/>
          </a:bodyPr>
          <a:lstStyle/>
          <a:p>
            <a:pPr marL="12700">
              <a:lnSpc>
                <a:spcPct val="100000"/>
              </a:lnSpc>
              <a:spcBef>
                <a:spcPts val="120"/>
              </a:spcBef>
            </a:pPr>
            <a:r>
              <a:rPr spc="-80" dirty="0"/>
              <a:t>Introduction</a:t>
            </a:r>
          </a:p>
        </p:txBody>
      </p:sp>
      <p:pic>
        <p:nvPicPr>
          <p:cNvPr id="3" name="object 3"/>
          <p:cNvPicPr/>
          <p:nvPr/>
        </p:nvPicPr>
        <p:blipFill>
          <a:blip r:embed="rId2" cstate="print"/>
          <a:stretch>
            <a:fillRect/>
          </a:stretch>
        </p:blipFill>
        <p:spPr>
          <a:xfrm>
            <a:off x="256768" y="1296504"/>
            <a:ext cx="59550" cy="59550"/>
          </a:xfrm>
          <a:prstGeom prst="rect">
            <a:avLst/>
          </a:prstGeom>
        </p:spPr>
      </p:pic>
      <p:sp>
        <p:nvSpPr>
          <p:cNvPr id="4" name="object 4"/>
          <p:cNvSpPr txBox="1"/>
          <p:nvPr/>
        </p:nvSpPr>
        <p:spPr>
          <a:xfrm>
            <a:off x="366877" y="1219357"/>
            <a:ext cx="4515485" cy="1202690"/>
          </a:xfrm>
          <a:prstGeom prst="rect">
            <a:avLst/>
          </a:prstGeom>
        </p:spPr>
        <p:txBody>
          <a:bodyPr vert="horz" wrap="square" lIns="0" tIns="12065" rIns="0" bIns="0" rtlCol="0">
            <a:spAutoFit/>
          </a:bodyPr>
          <a:lstStyle/>
          <a:p>
            <a:pPr marL="12700">
              <a:lnSpc>
                <a:spcPct val="100000"/>
              </a:lnSpc>
              <a:spcBef>
                <a:spcPts val="95"/>
              </a:spcBef>
            </a:pPr>
            <a:r>
              <a:rPr sz="1000" spc="-20" dirty="0">
                <a:latin typeface="Tahoma"/>
                <a:cs typeface="Tahoma"/>
              </a:rPr>
              <a:t>Traditional</a:t>
            </a:r>
            <a:r>
              <a:rPr sz="1000" spc="-25" dirty="0">
                <a:latin typeface="Tahoma"/>
                <a:cs typeface="Tahoma"/>
              </a:rPr>
              <a:t> </a:t>
            </a:r>
            <a:r>
              <a:rPr sz="1000" spc="-40" dirty="0">
                <a:latin typeface="Tahoma"/>
                <a:cs typeface="Tahoma"/>
              </a:rPr>
              <a:t>surveillance</a:t>
            </a:r>
            <a:r>
              <a:rPr sz="1000" spc="-25" dirty="0">
                <a:latin typeface="Tahoma"/>
                <a:cs typeface="Tahoma"/>
              </a:rPr>
              <a:t> </a:t>
            </a:r>
            <a:r>
              <a:rPr sz="1000" spc="-30" dirty="0">
                <a:latin typeface="Tahoma"/>
                <a:cs typeface="Tahoma"/>
              </a:rPr>
              <a:t>relies</a:t>
            </a:r>
            <a:r>
              <a:rPr sz="1000" spc="-20" dirty="0">
                <a:latin typeface="Tahoma"/>
                <a:cs typeface="Tahoma"/>
              </a:rPr>
              <a:t> </a:t>
            </a:r>
            <a:r>
              <a:rPr sz="1000" dirty="0">
                <a:latin typeface="Tahoma"/>
                <a:cs typeface="Tahoma"/>
              </a:rPr>
              <a:t>on</a:t>
            </a:r>
            <a:r>
              <a:rPr sz="1000" spc="-25" dirty="0">
                <a:latin typeface="Tahoma"/>
                <a:cs typeface="Tahoma"/>
              </a:rPr>
              <a:t> fixed</a:t>
            </a:r>
            <a:r>
              <a:rPr sz="1000" spc="-20" dirty="0">
                <a:latin typeface="Tahoma"/>
                <a:cs typeface="Tahoma"/>
              </a:rPr>
              <a:t> </a:t>
            </a:r>
            <a:r>
              <a:rPr sz="1000" spc="-40" dirty="0">
                <a:latin typeface="Tahoma"/>
                <a:cs typeface="Tahoma"/>
              </a:rPr>
              <a:t>cameras</a:t>
            </a:r>
            <a:r>
              <a:rPr sz="1000" spc="-25" dirty="0">
                <a:latin typeface="Tahoma"/>
                <a:cs typeface="Tahoma"/>
              </a:rPr>
              <a:t> </a:t>
            </a:r>
            <a:r>
              <a:rPr sz="1000" spc="-20" dirty="0">
                <a:latin typeface="Tahoma"/>
                <a:cs typeface="Tahoma"/>
              </a:rPr>
              <a:t>and </a:t>
            </a:r>
            <a:r>
              <a:rPr sz="1000" spc="-45" dirty="0">
                <a:latin typeface="Tahoma"/>
                <a:cs typeface="Tahoma"/>
              </a:rPr>
              <a:t>passive</a:t>
            </a:r>
            <a:r>
              <a:rPr sz="1000" spc="-25" dirty="0">
                <a:latin typeface="Tahoma"/>
                <a:cs typeface="Tahoma"/>
              </a:rPr>
              <a:t> </a:t>
            </a:r>
            <a:r>
              <a:rPr sz="1000" spc="-10" dirty="0">
                <a:latin typeface="Tahoma"/>
                <a:cs typeface="Tahoma"/>
              </a:rPr>
              <a:t>monitoring.</a:t>
            </a:r>
            <a:endParaRPr sz="1000">
              <a:latin typeface="Tahoma"/>
              <a:cs typeface="Tahoma"/>
            </a:endParaRPr>
          </a:p>
          <a:p>
            <a:pPr>
              <a:lnSpc>
                <a:spcPct val="100000"/>
              </a:lnSpc>
              <a:spcBef>
                <a:spcPts val="280"/>
              </a:spcBef>
            </a:pPr>
            <a:endParaRPr sz="1000">
              <a:latin typeface="Tahoma"/>
              <a:cs typeface="Tahoma"/>
            </a:endParaRPr>
          </a:p>
          <a:p>
            <a:pPr marL="12700">
              <a:lnSpc>
                <a:spcPct val="100000"/>
              </a:lnSpc>
              <a:spcBef>
                <a:spcPts val="5"/>
              </a:spcBef>
            </a:pPr>
            <a:r>
              <a:rPr sz="1000" spc="-30" dirty="0">
                <a:latin typeface="Tahoma"/>
                <a:cs typeface="Tahoma"/>
              </a:rPr>
              <a:t>These</a:t>
            </a:r>
            <a:r>
              <a:rPr sz="1000" spc="-35" dirty="0">
                <a:latin typeface="Tahoma"/>
                <a:cs typeface="Tahoma"/>
              </a:rPr>
              <a:t> methods</a:t>
            </a:r>
            <a:r>
              <a:rPr sz="1000" spc="-25" dirty="0">
                <a:latin typeface="Tahoma"/>
                <a:cs typeface="Tahoma"/>
              </a:rPr>
              <a:t> </a:t>
            </a:r>
            <a:r>
              <a:rPr sz="1000" dirty="0">
                <a:latin typeface="Tahoma"/>
                <a:cs typeface="Tahoma"/>
              </a:rPr>
              <a:t>lack</a:t>
            </a:r>
            <a:r>
              <a:rPr sz="1000" spc="-25" dirty="0">
                <a:latin typeface="Tahoma"/>
                <a:cs typeface="Tahoma"/>
              </a:rPr>
              <a:t> </a:t>
            </a:r>
            <a:r>
              <a:rPr sz="1000" spc="-35" dirty="0">
                <a:latin typeface="Tahoma"/>
                <a:cs typeface="Tahoma"/>
              </a:rPr>
              <a:t>real-</a:t>
            </a:r>
            <a:r>
              <a:rPr sz="1000" spc="-20" dirty="0">
                <a:latin typeface="Tahoma"/>
                <a:cs typeface="Tahoma"/>
              </a:rPr>
              <a:t>time</a:t>
            </a:r>
            <a:r>
              <a:rPr sz="1000" spc="-25" dirty="0">
                <a:latin typeface="Tahoma"/>
                <a:cs typeface="Tahoma"/>
              </a:rPr>
              <a:t> </a:t>
            </a:r>
            <a:r>
              <a:rPr sz="1000" spc="-60" dirty="0">
                <a:latin typeface="Tahoma"/>
                <a:cs typeface="Tahoma"/>
              </a:rPr>
              <a:t>response</a:t>
            </a:r>
            <a:r>
              <a:rPr sz="1000" spc="-15" dirty="0">
                <a:latin typeface="Tahoma"/>
                <a:cs typeface="Tahoma"/>
              </a:rPr>
              <a:t> </a:t>
            </a:r>
            <a:r>
              <a:rPr sz="1000" spc="-20" dirty="0">
                <a:latin typeface="Tahoma"/>
                <a:cs typeface="Tahoma"/>
              </a:rPr>
              <a:t>and</a:t>
            </a:r>
            <a:r>
              <a:rPr sz="1000" spc="-25" dirty="0">
                <a:latin typeface="Tahoma"/>
                <a:cs typeface="Tahoma"/>
              </a:rPr>
              <a:t> </a:t>
            </a:r>
            <a:r>
              <a:rPr sz="1000" spc="-10" dirty="0">
                <a:latin typeface="Tahoma"/>
                <a:cs typeface="Tahoma"/>
              </a:rPr>
              <a:t>adaptability.</a:t>
            </a:r>
            <a:endParaRPr sz="1000">
              <a:latin typeface="Tahoma"/>
              <a:cs typeface="Tahoma"/>
            </a:endParaRPr>
          </a:p>
          <a:p>
            <a:pPr marL="12700" marR="5080">
              <a:lnSpc>
                <a:spcPct val="224200"/>
              </a:lnSpc>
            </a:pPr>
            <a:r>
              <a:rPr sz="1000" spc="-40" dirty="0">
                <a:latin typeface="Tahoma"/>
                <a:cs typeface="Tahoma"/>
              </a:rPr>
              <a:t>AI-</a:t>
            </a:r>
            <a:r>
              <a:rPr sz="1000" spc="-25" dirty="0">
                <a:latin typeface="Tahoma"/>
                <a:cs typeface="Tahoma"/>
              </a:rPr>
              <a:t>driven</a:t>
            </a:r>
            <a:r>
              <a:rPr sz="1000" spc="-20" dirty="0">
                <a:latin typeface="Tahoma"/>
                <a:cs typeface="Tahoma"/>
              </a:rPr>
              <a:t> </a:t>
            </a:r>
            <a:r>
              <a:rPr sz="1000" spc="-30" dirty="0">
                <a:latin typeface="Tahoma"/>
                <a:cs typeface="Tahoma"/>
              </a:rPr>
              <a:t>security</a:t>
            </a:r>
            <a:r>
              <a:rPr sz="1000" spc="-20" dirty="0">
                <a:latin typeface="Tahoma"/>
                <a:cs typeface="Tahoma"/>
              </a:rPr>
              <a:t> </a:t>
            </a:r>
            <a:r>
              <a:rPr sz="1000" spc="-45" dirty="0">
                <a:latin typeface="Tahoma"/>
                <a:cs typeface="Tahoma"/>
              </a:rPr>
              <a:t>systems</a:t>
            </a:r>
            <a:r>
              <a:rPr sz="1000" spc="-20" dirty="0">
                <a:latin typeface="Tahoma"/>
                <a:cs typeface="Tahoma"/>
              </a:rPr>
              <a:t> can</a:t>
            </a:r>
            <a:r>
              <a:rPr sz="1000" spc="-15" dirty="0">
                <a:latin typeface="Tahoma"/>
                <a:cs typeface="Tahoma"/>
              </a:rPr>
              <a:t> </a:t>
            </a:r>
            <a:r>
              <a:rPr sz="1000" spc="-35" dirty="0">
                <a:latin typeface="Tahoma"/>
                <a:cs typeface="Tahoma"/>
              </a:rPr>
              <a:t>autonomously</a:t>
            </a:r>
            <a:r>
              <a:rPr sz="1000" spc="-20" dirty="0">
                <a:latin typeface="Tahoma"/>
                <a:cs typeface="Tahoma"/>
              </a:rPr>
              <a:t> </a:t>
            </a:r>
            <a:r>
              <a:rPr sz="1000" spc="-25" dirty="0">
                <a:latin typeface="Tahoma"/>
                <a:cs typeface="Tahoma"/>
              </a:rPr>
              <a:t>detect,</a:t>
            </a:r>
            <a:r>
              <a:rPr sz="1000" spc="-20" dirty="0">
                <a:latin typeface="Tahoma"/>
                <a:cs typeface="Tahoma"/>
              </a:rPr>
              <a:t> </a:t>
            </a:r>
            <a:r>
              <a:rPr sz="1000" spc="-35" dirty="0">
                <a:latin typeface="Tahoma"/>
                <a:cs typeface="Tahoma"/>
              </a:rPr>
              <a:t>classify,</a:t>
            </a:r>
            <a:r>
              <a:rPr sz="1000" spc="-15" dirty="0">
                <a:latin typeface="Tahoma"/>
                <a:cs typeface="Tahoma"/>
              </a:rPr>
              <a:t> </a:t>
            </a:r>
            <a:r>
              <a:rPr sz="1000" spc="-20" dirty="0">
                <a:latin typeface="Tahoma"/>
                <a:cs typeface="Tahoma"/>
              </a:rPr>
              <a:t>and </a:t>
            </a:r>
            <a:r>
              <a:rPr sz="1000" spc="-50" dirty="0">
                <a:latin typeface="Tahoma"/>
                <a:cs typeface="Tahoma"/>
              </a:rPr>
              <a:t>respond</a:t>
            </a:r>
            <a:r>
              <a:rPr sz="1000" spc="-20" dirty="0">
                <a:latin typeface="Tahoma"/>
                <a:cs typeface="Tahoma"/>
              </a:rPr>
              <a:t> </a:t>
            </a:r>
            <a:r>
              <a:rPr sz="1000" dirty="0">
                <a:latin typeface="Tahoma"/>
                <a:cs typeface="Tahoma"/>
              </a:rPr>
              <a:t>to</a:t>
            </a:r>
            <a:r>
              <a:rPr sz="1000" spc="-20" dirty="0">
                <a:latin typeface="Tahoma"/>
                <a:cs typeface="Tahoma"/>
              </a:rPr>
              <a:t> threats. </a:t>
            </a:r>
            <a:r>
              <a:rPr sz="1000" spc="-25" dirty="0">
                <a:latin typeface="Tahoma"/>
                <a:cs typeface="Tahoma"/>
              </a:rPr>
              <a:t>Sentinel </a:t>
            </a:r>
            <a:r>
              <a:rPr sz="1000" spc="-20" dirty="0">
                <a:latin typeface="Tahoma"/>
                <a:cs typeface="Tahoma"/>
              </a:rPr>
              <a:t>Turret </a:t>
            </a:r>
            <a:r>
              <a:rPr sz="1000" spc="-25" dirty="0">
                <a:latin typeface="Tahoma"/>
                <a:cs typeface="Tahoma"/>
              </a:rPr>
              <a:t>Rover:</a:t>
            </a:r>
            <a:r>
              <a:rPr sz="1000" spc="80" dirty="0">
                <a:latin typeface="Tahoma"/>
                <a:cs typeface="Tahoma"/>
              </a:rPr>
              <a:t> </a:t>
            </a:r>
            <a:r>
              <a:rPr sz="1000" spc="60" dirty="0">
                <a:latin typeface="Tahoma"/>
                <a:cs typeface="Tahoma"/>
              </a:rPr>
              <a:t>A</a:t>
            </a:r>
            <a:r>
              <a:rPr sz="1000" spc="-20" dirty="0">
                <a:latin typeface="Tahoma"/>
                <a:cs typeface="Tahoma"/>
              </a:rPr>
              <a:t> </a:t>
            </a:r>
            <a:r>
              <a:rPr sz="1000" spc="-30" dirty="0">
                <a:latin typeface="Tahoma"/>
                <a:cs typeface="Tahoma"/>
              </a:rPr>
              <a:t>dynamic,</a:t>
            </a:r>
            <a:r>
              <a:rPr sz="1000" spc="-15" dirty="0">
                <a:latin typeface="Tahoma"/>
                <a:cs typeface="Tahoma"/>
              </a:rPr>
              <a:t> </a:t>
            </a:r>
            <a:r>
              <a:rPr sz="1000" spc="-35" dirty="0">
                <a:latin typeface="Tahoma"/>
                <a:cs typeface="Tahoma"/>
              </a:rPr>
              <a:t>AI-</a:t>
            </a:r>
            <a:r>
              <a:rPr sz="1000" spc="-60" dirty="0">
                <a:latin typeface="Tahoma"/>
                <a:cs typeface="Tahoma"/>
              </a:rPr>
              <a:t>powered</a:t>
            </a:r>
            <a:r>
              <a:rPr sz="1000" spc="-20" dirty="0">
                <a:latin typeface="Tahoma"/>
                <a:cs typeface="Tahoma"/>
              </a:rPr>
              <a:t> </a:t>
            </a:r>
            <a:r>
              <a:rPr sz="1000" spc="-25" dirty="0">
                <a:latin typeface="Tahoma"/>
                <a:cs typeface="Tahoma"/>
              </a:rPr>
              <a:t>mobile</a:t>
            </a:r>
            <a:r>
              <a:rPr sz="1000" spc="-20" dirty="0">
                <a:latin typeface="Tahoma"/>
                <a:cs typeface="Tahoma"/>
              </a:rPr>
              <a:t> </a:t>
            </a:r>
            <a:r>
              <a:rPr sz="1000" spc="-35" dirty="0">
                <a:latin typeface="Tahoma"/>
                <a:cs typeface="Tahoma"/>
              </a:rPr>
              <a:t>security</a:t>
            </a:r>
            <a:r>
              <a:rPr sz="1000" spc="-20" dirty="0">
                <a:latin typeface="Tahoma"/>
                <a:cs typeface="Tahoma"/>
              </a:rPr>
              <a:t> </a:t>
            </a:r>
            <a:r>
              <a:rPr sz="1000" spc="-10" dirty="0">
                <a:latin typeface="Tahoma"/>
                <a:cs typeface="Tahoma"/>
              </a:rPr>
              <a:t>system.</a:t>
            </a:r>
            <a:endParaRPr sz="1000">
              <a:latin typeface="Tahoma"/>
              <a:cs typeface="Tahoma"/>
            </a:endParaRPr>
          </a:p>
        </p:txBody>
      </p:sp>
      <p:pic>
        <p:nvPicPr>
          <p:cNvPr id="5" name="object 5"/>
          <p:cNvPicPr/>
          <p:nvPr/>
        </p:nvPicPr>
        <p:blipFill>
          <a:blip r:embed="rId3" cstate="print"/>
          <a:stretch>
            <a:fillRect/>
          </a:stretch>
        </p:blipFill>
        <p:spPr>
          <a:xfrm>
            <a:off x="256768" y="1638122"/>
            <a:ext cx="59550" cy="59550"/>
          </a:xfrm>
          <a:prstGeom prst="rect">
            <a:avLst/>
          </a:prstGeom>
        </p:spPr>
      </p:pic>
      <p:pic>
        <p:nvPicPr>
          <p:cNvPr id="6" name="object 6"/>
          <p:cNvPicPr/>
          <p:nvPr/>
        </p:nvPicPr>
        <p:blipFill>
          <a:blip r:embed="rId4" cstate="print"/>
          <a:stretch>
            <a:fillRect/>
          </a:stretch>
        </p:blipFill>
        <p:spPr>
          <a:xfrm>
            <a:off x="256768" y="1979739"/>
            <a:ext cx="59550" cy="59550"/>
          </a:xfrm>
          <a:prstGeom prst="rect">
            <a:avLst/>
          </a:prstGeom>
        </p:spPr>
      </p:pic>
      <p:pic>
        <p:nvPicPr>
          <p:cNvPr id="7" name="object 7"/>
          <p:cNvPicPr/>
          <p:nvPr/>
        </p:nvPicPr>
        <p:blipFill>
          <a:blip r:embed="rId5" cstate="print"/>
          <a:stretch>
            <a:fillRect/>
          </a:stretch>
        </p:blipFill>
        <p:spPr>
          <a:xfrm>
            <a:off x="256768" y="2321356"/>
            <a:ext cx="59550" cy="59550"/>
          </a:xfrm>
          <a:prstGeom prst="rect">
            <a:avLst/>
          </a:prstGeom>
        </p:spPr>
      </p:pic>
      <p:sp>
        <p:nvSpPr>
          <p:cNvPr id="8" name="object 8"/>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0" name="object 10"/>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3</a:t>
            </a:fld>
            <a:r>
              <a:rPr spc="-70" dirty="0"/>
              <a:t> </a:t>
            </a:r>
            <a:r>
              <a:rPr spc="75" dirty="0"/>
              <a:t>/</a:t>
            </a:r>
            <a:r>
              <a:rPr spc="-65" dirty="0"/>
              <a:t> </a:t>
            </a:r>
            <a:r>
              <a:rPr spc="-25" dirty="0"/>
              <a:t>26</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2674"/>
            <a:ext cx="5760085" cy="585470"/>
          </a:xfrm>
          <a:custGeom>
            <a:avLst/>
            <a:gdLst/>
            <a:ahLst/>
            <a:cxnLst/>
            <a:rect l="l" t="t" r="r" b="b"/>
            <a:pathLst>
              <a:path w="5760085" h="585470">
                <a:moveTo>
                  <a:pt x="5759996" y="0"/>
                </a:moveTo>
                <a:lnTo>
                  <a:pt x="0" y="0"/>
                </a:lnTo>
                <a:lnTo>
                  <a:pt x="0" y="584923"/>
                </a:lnTo>
                <a:lnTo>
                  <a:pt x="5759996" y="584923"/>
                </a:lnTo>
                <a:lnTo>
                  <a:pt x="5759996" y="0"/>
                </a:lnTo>
                <a:close/>
              </a:path>
            </a:pathLst>
          </a:custGeom>
          <a:solidFill>
            <a:srgbClr val="791F3C"/>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5240" rIns="0" bIns="0" rtlCol="0">
            <a:spAutoFit/>
          </a:bodyPr>
          <a:lstStyle/>
          <a:p>
            <a:pPr marL="506095">
              <a:lnSpc>
                <a:spcPct val="100000"/>
              </a:lnSpc>
              <a:spcBef>
                <a:spcPts val="120"/>
              </a:spcBef>
            </a:pPr>
            <a:r>
              <a:rPr spc="-75" dirty="0"/>
              <a:t>Objective</a:t>
            </a:r>
          </a:p>
        </p:txBody>
      </p:sp>
      <p:pic>
        <p:nvPicPr>
          <p:cNvPr id="4" name="object 4"/>
          <p:cNvPicPr/>
          <p:nvPr/>
        </p:nvPicPr>
        <p:blipFill>
          <a:blip r:embed="rId2" cstate="print"/>
          <a:stretch>
            <a:fillRect/>
          </a:stretch>
        </p:blipFill>
        <p:spPr>
          <a:xfrm>
            <a:off x="256768" y="1185252"/>
            <a:ext cx="59550" cy="59550"/>
          </a:xfrm>
          <a:prstGeom prst="rect">
            <a:avLst/>
          </a:prstGeom>
        </p:spPr>
      </p:pic>
      <p:sp>
        <p:nvSpPr>
          <p:cNvPr id="5" name="object 5"/>
          <p:cNvSpPr txBox="1"/>
          <p:nvPr/>
        </p:nvSpPr>
        <p:spPr>
          <a:xfrm>
            <a:off x="366877" y="1108105"/>
            <a:ext cx="4464050" cy="1544320"/>
          </a:xfrm>
          <a:prstGeom prst="rect">
            <a:avLst/>
          </a:prstGeom>
        </p:spPr>
        <p:txBody>
          <a:bodyPr vert="horz" wrap="square" lIns="0" tIns="12065" rIns="0" bIns="0" rtlCol="0">
            <a:spAutoFit/>
          </a:bodyPr>
          <a:lstStyle/>
          <a:p>
            <a:pPr marL="12700">
              <a:lnSpc>
                <a:spcPct val="100000"/>
              </a:lnSpc>
              <a:spcBef>
                <a:spcPts val="95"/>
              </a:spcBef>
            </a:pPr>
            <a:r>
              <a:rPr sz="1000" spc="-35" dirty="0">
                <a:latin typeface="Tahoma"/>
                <a:cs typeface="Tahoma"/>
              </a:rPr>
              <a:t>Development </a:t>
            </a:r>
            <a:r>
              <a:rPr sz="1000" dirty="0">
                <a:latin typeface="Tahoma"/>
                <a:cs typeface="Tahoma"/>
              </a:rPr>
              <a:t>of</a:t>
            </a:r>
            <a:r>
              <a:rPr sz="1000" spc="-35" dirty="0">
                <a:latin typeface="Tahoma"/>
                <a:cs typeface="Tahoma"/>
              </a:rPr>
              <a:t> </a:t>
            </a:r>
            <a:r>
              <a:rPr sz="1000" dirty="0">
                <a:latin typeface="Tahoma"/>
                <a:cs typeface="Tahoma"/>
              </a:rPr>
              <a:t>a</a:t>
            </a:r>
            <a:r>
              <a:rPr sz="1000" spc="-35" dirty="0">
                <a:latin typeface="Tahoma"/>
                <a:cs typeface="Tahoma"/>
              </a:rPr>
              <a:t> </a:t>
            </a:r>
            <a:r>
              <a:rPr sz="1000" spc="-25" dirty="0">
                <a:latin typeface="Tahoma"/>
                <a:cs typeface="Tahoma"/>
              </a:rPr>
              <a:t>mobile</a:t>
            </a:r>
            <a:r>
              <a:rPr sz="1000" spc="-35" dirty="0">
                <a:latin typeface="Tahoma"/>
                <a:cs typeface="Tahoma"/>
              </a:rPr>
              <a:t> </a:t>
            </a:r>
            <a:r>
              <a:rPr sz="1000" spc="-10" dirty="0">
                <a:latin typeface="Tahoma"/>
                <a:cs typeface="Tahoma"/>
              </a:rPr>
              <a:t>robot</a:t>
            </a:r>
            <a:r>
              <a:rPr sz="1000" spc="-30" dirty="0">
                <a:latin typeface="Tahoma"/>
                <a:cs typeface="Tahoma"/>
              </a:rPr>
              <a:t> </a:t>
            </a:r>
            <a:r>
              <a:rPr sz="1000" dirty="0">
                <a:latin typeface="Tahoma"/>
                <a:cs typeface="Tahoma"/>
              </a:rPr>
              <a:t>with</a:t>
            </a:r>
            <a:r>
              <a:rPr sz="1000" spc="-35" dirty="0">
                <a:latin typeface="Tahoma"/>
                <a:cs typeface="Tahoma"/>
              </a:rPr>
              <a:t> </a:t>
            </a:r>
            <a:r>
              <a:rPr sz="1000" dirty="0">
                <a:latin typeface="Tahoma"/>
                <a:cs typeface="Tahoma"/>
              </a:rPr>
              <a:t>a</a:t>
            </a:r>
            <a:r>
              <a:rPr sz="1000" spc="-35" dirty="0">
                <a:latin typeface="Tahoma"/>
                <a:cs typeface="Tahoma"/>
              </a:rPr>
              <a:t> </a:t>
            </a:r>
            <a:r>
              <a:rPr sz="1000" spc="-20" dirty="0">
                <a:latin typeface="Tahoma"/>
                <a:cs typeface="Tahoma"/>
              </a:rPr>
              <a:t>turret</a:t>
            </a:r>
            <a:r>
              <a:rPr sz="1000" spc="-35" dirty="0">
                <a:latin typeface="Tahoma"/>
                <a:cs typeface="Tahoma"/>
              </a:rPr>
              <a:t> </a:t>
            </a:r>
            <a:r>
              <a:rPr sz="1000" spc="-40" dirty="0">
                <a:latin typeface="Tahoma"/>
                <a:cs typeface="Tahoma"/>
              </a:rPr>
              <a:t>mounted</a:t>
            </a:r>
            <a:r>
              <a:rPr sz="1000" spc="-30" dirty="0">
                <a:latin typeface="Tahoma"/>
                <a:cs typeface="Tahoma"/>
              </a:rPr>
              <a:t> </a:t>
            </a:r>
            <a:r>
              <a:rPr sz="1000" dirty="0">
                <a:latin typeface="Tahoma"/>
                <a:cs typeface="Tahoma"/>
              </a:rPr>
              <a:t>on</a:t>
            </a:r>
            <a:r>
              <a:rPr sz="1000" spc="-35" dirty="0">
                <a:latin typeface="Tahoma"/>
                <a:cs typeface="Tahoma"/>
              </a:rPr>
              <a:t> </a:t>
            </a:r>
            <a:r>
              <a:rPr sz="1000" spc="-25" dirty="0">
                <a:latin typeface="Tahoma"/>
                <a:cs typeface="Tahoma"/>
              </a:rPr>
              <a:t>it</a:t>
            </a:r>
            <a:endParaRPr sz="1000">
              <a:latin typeface="Tahoma"/>
              <a:cs typeface="Tahoma"/>
            </a:endParaRPr>
          </a:p>
          <a:p>
            <a:pPr>
              <a:lnSpc>
                <a:spcPct val="100000"/>
              </a:lnSpc>
              <a:spcBef>
                <a:spcPts val="280"/>
              </a:spcBef>
            </a:pPr>
            <a:endParaRPr sz="1000">
              <a:latin typeface="Tahoma"/>
              <a:cs typeface="Tahoma"/>
            </a:endParaRPr>
          </a:p>
          <a:p>
            <a:pPr marL="12700">
              <a:lnSpc>
                <a:spcPct val="100000"/>
              </a:lnSpc>
              <a:spcBef>
                <a:spcPts val="5"/>
              </a:spcBef>
            </a:pPr>
            <a:r>
              <a:rPr sz="1000" spc="-25" dirty="0">
                <a:latin typeface="Tahoma"/>
                <a:cs typeface="Tahoma"/>
              </a:rPr>
              <a:t>Obstacle</a:t>
            </a:r>
            <a:r>
              <a:rPr sz="1000" spc="-30" dirty="0">
                <a:latin typeface="Tahoma"/>
                <a:cs typeface="Tahoma"/>
              </a:rPr>
              <a:t> </a:t>
            </a:r>
            <a:r>
              <a:rPr sz="1000" spc="-20" dirty="0">
                <a:latin typeface="Tahoma"/>
                <a:cs typeface="Tahoma"/>
              </a:rPr>
              <a:t>Detection</a:t>
            </a:r>
            <a:r>
              <a:rPr sz="1000" spc="-30" dirty="0">
                <a:latin typeface="Tahoma"/>
                <a:cs typeface="Tahoma"/>
              </a:rPr>
              <a:t> by </a:t>
            </a:r>
            <a:r>
              <a:rPr sz="1000" spc="-20" dirty="0">
                <a:latin typeface="Tahoma"/>
                <a:cs typeface="Tahoma"/>
              </a:rPr>
              <a:t>the</a:t>
            </a:r>
            <a:r>
              <a:rPr sz="1000" spc="-25" dirty="0">
                <a:latin typeface="Tahoma"/>
                <a:cs typeface="Tahoma"/>
              </a:rPr>
              <a:t> mobile</a:t>
            </a:r>
            <a:r>
              <a:rPr sz="1000" spc="-30" dirty="0">
                <a:latin typeface="Tahoma"/>
                <a:cs typeface="Tahoma"/>
              </a:rPr>
              <a:t> </a:t>
            </a:r>
            <a:r>
              <a:rPr sz="1000" spc="-20" dirty="0">
                <a:latin typeface="Tahoma"/>
                <a:cs typeface="Tahoma"/>
              </a:rPr>
              <a:t>robot</a:t>
            </a:r>
            <a:endParaRPr sz="1000">
              <a:latin typeface="Tahoma"/>
              <a:cs typeface="Tahoma"/>
            </a:endParaRPr>
          </a:p>
          <a:p>
            <a:pPr>
              <a:lnSpc>
                <a:spcPct val="100000"/>
              </a:lnSpc>
              <a:spcBef>
                <a:spcPts val="280"/>
              </a:spcBef>
            </a:pPr>
            <a:endParaRPr sz="1000">
              <a:latin typeface="Tahoma"/>
              <a:cs typeface="Tahoma"/>
            </a:endParaRPr>
          </a:p>
          <a:p>
            <a:pPr marL="12700">
              <a:lnSpc>
                <a:spcPct val="100000"/>
              </a:lnSpc>
            </a:pPr>
            <a:r>
              <a:rPr sz="1000" spc="-20" dirty="0">
                <a:latin typeface="Tahoma"/>
                <a:cs typeface="Tahoma"/>
              </a:rPr>
              <a:t>Training</a:t>
            </a:r>
            <a:r>
              <a:rPr sz="1000" spc="-35" dirty="0">
                <a:latin typeface="Tahoma"/>
                <a:cs typeface="Tahoma"/>
              </a:rPr>
              <a:t> </a:t>
            </a:r>
            <a:r>
              <a:rPr sz="1000" dirty="0">
                <a:latin typeface="Tahoma"/>
                <a:cs typeface="Tahoma"/>
              </a:rPr>
              <a:t>a</a:t>
            </a:r>
            <a:r>
              <a:rPr sz="1000" spc="-35" dirty="0">
                <a:latin typeface="Tahoma"/>
                <a:cs typeface="Tahoma"/>
              </a:rPr>
              <a:t> </a:t>
            </a:r>
            <a:r>
              <a:rPr sz="1000" spc="-25" dirty="0">
                <a:latin typeface="Tahoma"/>
                <a:cs typeface="Tahoma"/>
              </a:rPr>
              <a:t>model</a:t>
            </a:r>
            <a:r>
              <a:rPr sz="1000" spc="-35" dirty="0">
                <a:latin typeface="Tahoma"/>
                <a:cs typeface="Tahoma"/>
              </a:rPr>
              <a:t> </a:t>
            </a:r>
            <a:r>
              <a:rPr sz="1000" dirty="0">
                <a:latin typeface="Tahoma"/>
                <a:cs typeface="Tahoma"/>
              </a:rPr>
              <a:t>to</a:t>
            </a:r>
            <a:r>
              <a:rPr sz="1000" spc="-35" dirty="0">
                <a:latin typeface="Tahoma"/>
                <a:cs typeface="Tahoma"/>
              </a:rPr>
              <a:t> </a:t>
            </a:r>
            <a:r>
              <a:rPr sz="1000" spc="-25" dirty="0">
                <a:latin typeface="Tahoma"/>
                <a:cs typeface="Tahoma"/>
              </a:rPr>
              <a:t>classify</a:t>
            </a:r>
            <a:r>
              <a:rPr sz="1000" spc="-35" dirty="0">
                <a:latin typeface="Tahoma"/>
                <a:cs typeface="Tahoma"/>
              </a:rPr>
              <a:t> </a:t>
            </a:r>
            <a:r>
              <a:rPr sz="1000" spc="-20" dirty="0">
                <a:latin typeface="Tahoma"/>
                <a:cs typeface="Tahoma"/>
              </a:rPr>
              <a:t>the</a:t>
            </a:r>
            <a:r>
              <a:rPr sz="1000" spc="-35" dirty="0">
                <a:latin typeface="Tahoma"/>
                <a:cs typeface="Tahoma"/>
              </a:rPr>
              <a:t> faces </a:t>
            </a:r>
            <a:r>
              <a:rPr sz="1000" dirty="0">
                <a:latin typeface="Tahoma"/>
                <a:cs typeface="Tahoma"/>
              </a:rPr>
              <a:t>of</a:t>
            </a:r>
            <a:r>
              <a:rPr sz="1000" spc="-35" dirty="0">
                <a:latin typeface="Tahoma"/>
                <a:cs typeface="Tahoma"/>
              </a:rPr>
              <a:t> </a:t>
            </a:r>
            <a:r>
              <a:rPr sz="1000" spc="-20" dirty="0">
                <a:latin typeface="Tahoma"/>
                <a:cs typeface="Tahoma"/>
              </a:rPr>
              <a:t>the</a:t>
            </a:r>
            <a:r>
              <a:rPr sz="1000" spc="-30" dirty="0">
                <a:latin typeface="Tahoma"/>
                <a:cs typeface="Tahoma"/>
              </a:rPr>
              <a:t> </a:t>
            </a:r>
            <a:r>
              <a:rPr sz="1000" spc="-10" dirty="0">
                <a:latin typeface="Tahoma"/>
                <a:cs typeface="Tahoma"/>
              </a:rPr>
              <a:t>allies</a:t>
            </a:r>
            <a:endParaRPr sz="1000">
              <a:latin typeface="Tahoma"/>
              <a:cs typeface="Tahoma"/>
            </a:endParaRPr>
          </a:p>
          <a:p>
            <a:pPr marL="12700" marR="5080">
              <a:lnSpc>
                <a:spcPct val="224200"/>
              </a:lnSpc>
            </a:pPr>
            <a:r>
              <a:rPr sz="1000" spc="-40" dirty="0">
                <a:latin typeface="Tahoma"/>
                <a:cs typeface="Tahoma"/>
              </a:rPr>
              <a:t>Intruder</a:t>
            </a:r>
            <a:r>
              <a:rPr sz="1000" spc="-25" dirty="0">
                <a:latin typeface="Tahoma"/>
                <a:cs typeface="Tahoma"/>
              </a:rPr>
              <a:t> </a:t>
            </a:r>
            <a:r>
              <a:rPr sz="1000" spc="-20" dirty="0">
                <a:latin typeface="Tahoma"/>
                <a:cs typeface="Tahoma"/>
              </a:rPr>
              <a:t>Detection </a:t>
            </a:r>
            <a:r>
              <a:rPr sz="1000" spc="-30" dirty="0">
                <a:latin typeface="Tahoma"/>
                <a:cs typeface="Tahoma"/>
              </a:rPr>
              <a:t>by</a:t>
            </a:r>
            <a:r>
              <a:rPr sz="1000" spc="-20" dirty="0">
                <a:latin typeface="Tahoma"/>
                <a:cs typeface="Tahoma"/>
              </a:rPr>
              <a:t> </a:t>
            </a:r>
            <a:r>
              <a:rPr sz="1000" spc="-25" dirty="0">
                <a:latin typeface="Tahoma"/>
                <a:cs typeface="Tahoma"/>
              </a:rPr>
              <a:t>setting</a:t>
            </a:r>
            <a:r>
              <a:rPr sz="1000" spc="-20" dirty="0">
                <a:latin typeface="Tahoma"/>
                <a:cs typeface="Tahoma"/>
              </a:rPr>
              <a:t> </a:t>
            </a:r>
            <a:r>
              <a:rPr sz="1000" dirty="0">
                <a:latin typeface="Tahoma"/>
                <a:cs typeface="Tahoma"/>
              </a:rPr>
              <a:t>a</a:t>
            </a:r>
            <a:r>
              <a:rPr sz="1000" spc="-20" dirty="0">
                <a:latin typeface="Tahoma"/>
                <a:cs typeface="Tahoma"/>
              </a:rPr>
              <a:t> </a:t>
            </a:r>
            <a:r>
              <a:rPr sz="1000" spc="-25" dirty="0">
                <a:latin typeface="Tahoma"/>
                <a:cs typeface="Tahoma"/>
              </a:rPr>
              <a:t>probability</a:t>
            </a:r>
            <a:r>
              <a:rPr sz="1000" spc="-20" dirty="0">
                <a:latin typeface="Tahoma"/>
                <a:cs typeface="Tahoma"/>
              </a:rPr>
              <a:t> </a:t>
            </a:r>
            <a:r>
              <a:rPr sz="1000" spc="-50" dirty="0">
                <a:latin typeface="Tahoma"/>
                <a:cs typeface="Tahoma"/>
              </a:rPr>
              <a:t>score</a:t>
            </a:r>
            <a:r>
              <a:rPr sz="1000" spc="-20" dirty="0">
                <a:latin typeface="Tahoma"/>
                <a:cs typeface="Tahoma"/>
              </a:rPr>
              <a:t> </a:t>
            </a:r>
            <a:r>
              <a:rPr sz="1000" spc="-30" dirty="0">
                <a:latin typeface="Tahoma"/>
                <a:cs typeface="Tahoma"/>
              </a:rPr>
              <a:t>as</a:t>
            </a:r>
            <a:r>
              <a:rPr sz="1000" spc="-25" dirty="0">
                <a:latin typeface="Tahoma"/>
                <a:cs typeface="Tahoma"/>
              </a:rPr>
              <a:t> </a:t>
            </a:r>
            <a:r>
              <a:rPr sz="1000" spc="-35" dirty="0">
                <a:latin typeface="Tahoma"/>
                <a:cs typeface="Tahoma"/>
              </a:rPr>
              <a:t>threshold</a:t>
            </a:r>
            <a:r>
              <a:rPr sz="1000" spc="-20" dirty="0">
                <a:latin typeface="Tahoma"/>
                <a:cs typeface="Tahoma"/>
              </a:rPr>
              <a:t> </a:t>
            </a:r>
            <a:r>
              <a:rPr sz="1000" spc="-30" dirty="0">
                <a:latin typeface="Tahoma"/>
                <a:cs typeface="Tahoma"/>
              </a:rPr>
              <a:t>obtained</a:t>
            </a:r>
            <a:r>
              <a:rPr sz="1000" spc="-20" dirty="0">
                <a:latin typeface="Tahoma"/>
                <a:cs typeface="Tahoma"/>
              </a:rPr>
              <a:t> </a:t>
            </a:r>
            <a:r>
              <a:rPr sz="1000" spc="-30" dirty="0">
                <a:latin typeface="Tahoma"/>
                <a:cs typeface="Tahoma"/>
              </a:rPr>
              <a:t>by</a:t>
            </a:r>
            <a:r>
              <a:rPr sz="1000" spc="-20" dirty="0">
                <a:latin typeface="Tahoma"/>
                <a:cs typeface="Tahoma"/>
              </a:rPr>
              <a:t> the </a:t>
            </a:r>
            <a:r>
              <a:rPr sz="1000" spc="-10" dirty="0">
                <a:latin typeface="Tahoma"/>
                <a:cs typeface="Tahoma"/>
              </a:rPr>
              <a:t>model </a:t>
            </a:r>
            <a:r>
              <a:rPr sz="1000" spc="-30" dirty="0">
                <a:latin typeface="Tahoma"/>
                <a:cs typeface="Tahoma"/>
              </a:rPr>
              <a:t>Send</a:t>
            </a:r>
            <a:r>
              <a:rPr sz="1000" spc="-20" dirty="0">
                <a:latin typeface="Tahoma"/>
                <a:cs typeface="Tahoma"/>
              </a:rPr>
              <a:t> </a:t>
            </a:r>
            <a:r>
              <a:rPr sz="1000" spc="-30" dirty="0">
                <a:latin typeface="Tahoma"/>
                <a:cs typeface="Tahoma"/>
              </a:rPr>
              <a:t>real-</a:t>
            </a:r>
            <a:r>
              <a:rPr sz="1000" spc="-25" dirty="0">
                <a:latin typeface="Tahoma"/>
                <a:cs typeface="Tahoma"/>
              </a:rPr>
              <a:t>time</a:t>
            </a:r>
            <a:r>
              <a:rPr sz="1000" spc="-15" dirty="0">
                <a:latin typeface="Tahoma"/>
                <a:cs typeface="Tahoma"/>
              </a:rPr>
              <a:t> </a:t>
            </a:r>
            <a:r>
              <a:rPr sz="1000" spc="-25" dirty="0">
                <a:latin typeface="Tahoma"/>
                <a:cs typeface="Tahoma"/>
              </a:rPr>
              <a:t>alerts</a:t>
            </a:r>
            <a:r>
              <a:rPr sz="1000" spc="-20" dirty="0">
                <a:latin typeface="Tahoma"/>
                <a:cs typeface="Tahoma"/>
              </a:rPr>
              <a:t> </a:t>
            </a:r>
            <a:r>
              <a:rPr sz="1000" spc="-35" dirty="0">
                <a:latin typeface="Tahoma"/>
                <a:cs typeface="Tahoma"/>
              </a:rPr>
              <a:t>(image</a:t>
            </a:r>
            <a:r>
              <a:rPr sz="1000" spc="-15" dirty="0">
                <a:latin typeface="Tahoma"/>
                <a:cs typeface="Tahoma"/>
              </a:rPr>
              <a:t> </a:t>
            </a:r>
            <a:r>
              <a:rPr sz="1000" dirty="0">
                <a:latin typeface="Tahoma"/>
                <a:cs typeface="Tahoma"/>
              </a:rPr>
              <a:t>+</a:t>
            </a:r>
            <a:r>
              <a:rPr sz="1000" spc="-15" dirty="0">
                <a:latin typeface="Tahoma"/>
                <a:cs typeface="Tahoma"/>
              </a:rPr>
              <a:t> </a:t>
            </a:r>
            <a:r>
              <a:rPr sz="1000" spc="-10" dirty="0">
                <a:latin typeface="Tahoma"/>
                <a:cs typeface="Tahoma"/>
              </a:rPr>
              <a:t>notification)</a:t>
            </a:r>
            <a:r>
              <a:rPr sz="1000" spc="-20" dirty="0">
                <a:latin typeface="Tahoma"/>
                <a:cs typeface="Tahoma"/>
              </a:rPr>
              <a:t> </a:t>
            </a:r>
            <a:r>
              <a:rPr sz="1000" dirty="0">
                <a:latin typeface="Tahoma"/>
                <a:cs typeface="Tahoma"/>
              </a:rPr>
              <a:t>to</a:t>
            </a:r>
            <a:r>
              <a:rPr sz="1000" spc="-15" dirty="0">
                <a:latin typeface="Tahoma"/>
                <a:cs typeface="Tahoma"/>
              </a:rPr>
              <a:t> </a:t>
            </a:r>
            <a:r>
              <a:rPr sz="1000" spc="-35" dirty="0">
                <a:latin typeface="Tahoma"/>
                <a:cs typeface="Tahoma"/>
              </a:rPr>
              <a:t>security</a:t>
            </a:r>
            <a:r>
              <a:rPr sz="1000" spc="-15" dirty="0">
                <a:latin typeface="Tahoma"/>
                <a:cs typeface="Tahoma"/>
              </a:rPr>
              <a:t> </a:t>
            </a:r>
            <a:r>
              <a:rPr sz="1000" spc="-10" dirty="0">
                <a:latin typeface="Tahoma"/>
                <a:cs typeface="Tahoma"/>
              </a:rPr>
              <a:t>personnel.</a:t>
            </a:r>
            <a:endParaRPr sz="1000">
              <a:latin typeface="Tahoma"/>
              <a:cs typeface="Tahoma"/>
            </a:endParaRPr>
          </a:p>
        </p:txBody>
      </p:sp>
      <p:pic>
        <p:nvPicPr>
          <p:cNvPr id="6" name="object 6"/>
          <p:cNvPicPr/>
          <p:nvPr/>
        </p:nvPicPr>
        <p:blipFill>
          <a:blip r:embed="rId3" cstate="print"/>
          <a:stretch>
            <a:fillRect/>
          </a:stretch>
        </p:blipFill>
        <p:spPr>
          <a:xfrm>
            <a:off x="256768" y="1526870"/>
            <a:ext cx="59550" cy="59550"/>
          </a:xfrm>
          <a:prstGeom prst="rect">
            <a:avLst/>
          </a:prstGeom>
        </p:spPr>
      </p:pic>
      <p:pic>
        <p:nvPicPr>
          <p:cNvPr id="7" name="object 7"/>
          <p:cNvPicPr/>
          <p:nvPr/>
        </p:nvPicPr>
        <p:blipFill>
          <a:blip r:embed="rId4" cstate="print"/>
          <a:stretch>
            <a:fillRect/>
          </a:stretch>
        </p:blipFill>
        <p:spPr>
          <a:xfrm>
            <a:off x="256768" y="1868487"/>
            <a:ext cx="59550" cy="59550"/>
          </a:xfrm>
          <a:prstGeom prst="rect">
            <a:avLst/>
          </a:prstGeom>
        </p:spPr>
      </p:pic>
      <p:pic>
        <p:nvPicPr>
          <p:cNvPr id="8" name="object 8"/>
          <p:cNvPicPr/>
          <p:nvPr/>
        </p:nvPicPr>
        <p:blipFill>
          <a:blip r:embed="rId5" cstate="print"/>
          <a:stretch>
            <a:fillRect/>
          </a:stretch>
        </p:blipFill>
        <p:spPr>
          <a:xfrm>
            <a:off x="256768" y="2210104"/>
            <a:ext cx="59550" cy="59550"/>
          </a:xfrm>
          <a:prstGeom prst="rect">
            <a:avLst/>
          </a:prstGeom>
        </p:spPr>
      </p:pic>
      <p:pic>
        <p:nvPicPr>
          <p:cNvPr id="9" name="object 9"/>
          <p:cNvPicPr/>
          <p:nvPr/>
        </p:nvPicPr>
        <p:blipFill>
          <a:blip r:embed="rId6" cstate="print"/>
          <a:stretch>
            <a:fillRect/>
          </a:stretch>
        </p:blipFill>
        <p:spPr>
          <a:xfrm>
            <a:off x="256768" y="2551734"/>
            <a:ext cx="59550" cy="59550"/>
          </a:xfrm>
          <a:prstGeom prst="rect">
            <a:avLst/>
          </a:prstGeom>
        </p:spPr>
      </p:pic>
      <p:sp>
        <p:nvSpPr>
          <p:cNvPr id="10" name="object 10"/>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2" name="object 12"/>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4</a:t>
            </a:fld>
            <a:r>
              <a:rPr spc="-70" dirty="0"/>
              <a:t> </a:t>
            </a:r>
            <a:r>
              <a:rPr spc="75" dirty="0"/>
              <a:t>/</a:t>
            </a:r>
            <a:r>
              <a:rPr spc="-65" dirty="0"/>
              <a:t> </a:t>
            </a:r>
            <a:r>
              <a:rPr spc="-25" dirty="0"/>
              <a:t>26</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349250">
              <a:lnSpc>
                <a:spcPct val="100000"/>
              </a:lnSpc>
              <a:spcBef>
                <a:spcPts val="120"/>
              </a:spcBef>
            </a:pPr>
            <a:r>
              <a:rPr spc="-75" dirty="0"/>
              <a:t>Methodology</a:t>
            </a:r>
          </a:p>
        </p:txBody>
      </p:sp>
      <p:pic>
        <p:nvPicPr>
          <p:cNvPr id="3" name="object 3"/>
          <p:cNvPicPr/>
          <p:nvPr/>
        </p:nvPicPr>
        <p:blipFill>
          <a:blip r:embed="rId2" cstate="print"/>
          <a:stretch>
            <a:fillRect/>
          </a:stretch>
        </p:blipFill>
        <p:spPr>
          <a:xfrm>
            <a:off x="256768" y="1422565"/>
            <a:ext cx="59550" cy="59550"/>
          </a:xfrm>
          <a:prstGeom prst="rect">
            <a:avLst/>
          </a:prstGeom>
        </p:spPr>
      </p:pic>
      <p:pic>
        <p:nvPicPr>
          <p:cNvPr id="4" name="object 4"/>
          <p:cNvPicPr/>
          <p:nvPr/>
        </p:nvPicPr>
        <p:blipFill>
          <a:blip r:embed="rId3" cstate="print"/>
          <a:stretch>
            <a:fillRect/>
          </a:stretch>
        </p:blipFill>
        <p:spPr>
          <a:xfrm>
            <a:off x="256768" y="1764195"/>
            <a:ext cx="59550" cy="59550"/>
          </a:xfrm>
          <a:prstGeom prst="rect">
            <a:avLst/>
          </a:prstGeom>
        </p:spPr>
      </p:pic>
      <p:pic>
        <p:nvPicPr>
          <p:cNvPr id="5" name="object 5"/>
          <p:cNvPicPr/>
          <p:nvPr/>
        </p:nvPicPr>
        <p:blipFill>
          <a:blip r:embed="rId4" cstate="print"/>
          <a:stretch>
            <a:fillRect/>
          </a:stretch>
        </p:blipFill>
        <p:spPr>
          <a:xfrm>
            <a:off x="256768" y="2105812"/>
            <a:ext cx="59550" cy="59550"/>
          </a:xfrm>
          <a:prstGeom prst="rect">
            <a:avLst/>
          </a:prstGeom>
        </p:spPr>
      </p:pic>
      <p:pic>
        <p:nvPicPr>
          <p:cNvPr id="6" name="object 6"/>
          <p:cNvPicPr/>
          <p:nvPr/>
        </p:nvPicPr>
        <p:blipFill>
          <a:blip r:embed="rId5" cstate="print"/>
          <a:stretch>
            <a:fillRect/>
          </a:stretch>
        </p:blipFill>
        <p:spPr>
          <a:xfrm>
            <a:off x="256768" y="2447429"/>
            <a:ext cx="59550" cy="59550"/>
          </a:xfrm>
          <a:prstGeom prst="rect">
            <a:avLst/>
          </a:prstGeom>
        </p:spPr>
      </p:pic>
      <p:sp>
        <p:nvSpPr>
          <p:cNvPr id="7" name="object 7"/>
          <p:cNvSpPr txBox="1"/>
          <p:nvPr/>
        </p:nvSpPr>
        <p:spPr>
          <a:xfrm>
            <a:off x="113830" y="1003812"/>
            <a:ext cx="1845945" cy="1544320"/>
          </a:xfrm>
          <a:prstGeom prst="rect">
            <a:avLst/>
          </a:prstGeom>
        </p:spPr>
        <p:txBody>
          <a:bodyPr vert="horz" wrap="square" lIns="0" tIns="12065" rIns="0" bIns="0" rtlCol="0">
            <a:spAutoFit/>
          </a:bodyPr>
          <a:lstStyle/>
          <a:p>
            <a:pPr marL="12700">
              <a:lnSpc>
                <a:spcPct val="100000"/>
              </a:lnSpc>
              <a:spcBef>
                <a:spcPts val="95"/>
              </a:spcBef>
            </a:pPr>
            <a:r>
              <a:rPr sz="1000" spc="-140" dirty="0">
                <a:latin typeface="Arial Black"/>
                <a:cs typeface="Arial Black"/>
              </a:rPr>
              <a:t>Hardware</a:t>
            </a:r>
            <a:r>
              <a:rPr sz="1000" spc="70" dirty="0">
                <a:latin typeface="Arial Black"/>
                <a:cs typeface="Arial Black"/>
              </a:rPr>
              <a:t> </a:t>
            </a:r>
            <a:r>
              <a:rPr sz="1000" spc="-120" dirty="0">
                <a:latin typeface="Arial Black"/>
                <a:cs typeface="Arial Black"/>
              </a:rPr>
              <a:t>Components</a:t>
            </a:r>
            <a:r>
              <a:rPr sz="1000" spc="75" dirty="0">
                <a:latin typeface="Arial Black"/>
                <a:cs typeface="Arial Black"/>
              </a:rPr>
              <a:t> </a:t>
            </a:r>
            <a:r>
              <a:rPr sz="1000" dirty="0">
                <a:latin typeface="Arial Black"/>
                <a:cs typeface="Arial Black"/>
              </a:rPr>
              <a:t>-</a:t>
            </a:r>
            <a:r>
              <a:rPr sz="1000" spc="70" dirty="0">
                <a:latin typeface="Arial Black"/>
                <a:cs typeface="Arial Black"/>
              </a:rPr>
              <a:t> </a:t>
            </a:r>
            <a:r>
              <a:rPr sz="1000" spc="-120" dirty="0">
                <a:latin typeface="Arial Black"/>
                <a:cs typeface="Arial Black"/>
              </a:rPr>
              <a:t>Chasis</a:t>
            </a:r>
            <a:endParaRPr sz="1000">
              <a:latin typeface="Arial Black"/>
              <a:cs typeface="Arial Black"/>
            </a:endParaRPr>
          </a:p>
          <a:p>
            <a:pPr marL="265430" marR="494665">
              <a:lnSpc>
                <a:spcPct val="224200"/>
              </a:lnSpc>
            </a:pPr>
            <a:r>
              <a:rPr sz="1000" dirty="0">
                <a:latin typeface="Tahoma"/>
                <a:cs typeface="Tahoma"/>
              </a:rPr>
              <a:t>Mobile</a:t>
            </a:r>
            <a:r>
              <a:rPr sz="1000" spc="-40" dirty="0">
                <a:latin typeface="Tahoma"/>
                <a:cs typeface="Tahoma"/>
              </a:rPr>
              <a:t> </a:t>
            </a:r>
            <a:r>
              <a:rPr sz="1000" spc="-10" dirty="0">
                <a:latin typeface="Tahoma"/>
                <a:cs typeface="Tahoma"/>
              </a:rPr>
              <a:t>robot</a:t>
            </a:r>
            <a:r>
              <a:rPr sz="1000" spc="-35" dirty="0">
                <a:latin typeface="Tahoma"/>
                <a:cs typeface="Tahoma"/>
              </a:rPr>
              <a:t> </a:t>
            </a:r>
            <a:r>
              <a:rPr sz="1000" spc="-10" dirty="0">
                <a:latin typeface="Tahoma"/>
                <a:cs typeface="Tahoma"/>
              </a:rPr>
              <a:t>chasis </a:t>
            </a:r>
            <a:r>
              <a:rPr sz="1000" dirty="0">
                <a:latin typeface="Tahoma"/>
                <a:cs typeface="Tahoma"/>
              </a:rPr>
              <a:t>DC</a:t>
            </a:r>
            <a:r>
              <a:rPr sz="1000" spc="90" dirty="0">
                <a:latin typeface="Tahoma"/>
                <a:cs typeface="Tahoma"/>
              </a:rPr>
              <a:t> </a:t>
            </a:r>
            <a:r>
              <a:rPr sz="1000" spc="-10" dirty="0">
                <a:latin typeface="Tahoma"/>
                <a:cs typeface="Tahoma"/>
              </a:rPr>
              <a:t>Motors Ultrasonic</a:t>
            </a:r>
            <a:r>
              <a:rPr sz="1000" spc="-60" dirty="0">
                <a:latin typeface="Tahoma"/>
                <a:cs typeface="Tahoma"/>
              </a:rPr>
              <a:t> </a:t>
            </a:r>
            <a:r>
              <a:rPr sz="1000" spc="-10" dirty="0">
                <a:latin typeface="Tahoma"/>
                <a:cs typeface="Tahoma"/>
              </a:rPr>
              <a:t>sensor </a:t>
            </a:r>
            <a:r>
              <a:rPr sz="1000" dirty="0">
                <a:latin typeface="Tahoma"/>
                <a:cs typeface="Tahoma"/>
              </a:rPr>
              <a:t>L298N</a:t>
            </a:r>
            <a:r>
              <a:rPr sz="1000" spc="-45" dirty="0">
                <a:latin typeface="Tahoma"/>
                <a:cs typeface="Tahoma"/>
              </a:rPr>
              <a:t> </a:t>
            </a:r>
            <a:r>
              <a:rPr sz="1000" dirty="0">
                <a:latin typeface="Tahoma"/>
                <a:cs typeface="Tahoma"/>
              </a:rPr>
              <a:t>Motor</a:t>
            </a:r>
            <a:r>
              <a:rPr sz="1000" spc="-45" dirty="0">
                <a:latin typeface="Tahoma"/>
                <a:cs typeface="Tahoma"/>
              </a:rPr>
              <a:t> </a:t>
            </a:r>
            <a:r>
              <a:rPr sz="1000" spc="-25" dirty="0">
                <a:latin typeface="Tahoma"/>
                <a:cs typeface="Tahoma"/>
              </a:rPr>
              <a:t>Driver</a:t>
            </a:r>
            <a:endParaRPr sz="1000">
              <a:latin typeface="Tahoma"/>
              <a:cs typeface="Tahoma"/>
            </a:endParaRPr>
          </a:p>
        </p:txBody>
      </p:sp>
      <p:sp>
        <p:nvSpPr>
          <p:cNvPr id="8" name="object 8"/>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0" name="object 10"/>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5</a:t>
            </a:fld>
            <a:r>
              <a:rPr spc="-70" dirty="0"/>
              <a:t> </a:t>
            </a:r>
            <a:r>
              <a:rPr spc="75" dirty="0"/>
              <a:t>/</a:t>
            </a:r>
            <a:r>
              <a:rPr spc="-65" dirty="0"/>
              <a:t> </a:t>
            </a:r>
            <a:r>
              <a:rPr spc="-25" dirty="0"/>
              <a:t>26</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349250">
              <a:lnSpc>
                <a:spcPct val="100000"/>
              </a:lnSpc>
              <a:spcBef>
                <a:spcPts val="120"/>
              </a:spcBef>
            </a:pPr>
            <a:r>
              <a:rPr spc="-75" dirty="0"/>
              <a:t>Methodology</a:t>
            </a:r>
          </a:p>
        </p:txBody>
      </p:sp>
      <p:pic>
        <p:nvPicPr>
          <p:cNvPr id="3" name="object 3"/>
          <p:cNvPicPr/>
          <p:nvPr/>
        </p:nvPicPr>
        <p:blipFill>
          <a:blip r:embed="rId2" cstate="print"/>
          <a:stretch>
            <a:fillRect/>
          </a:stretch>
        </p:blipFill>
        <p:spPr>
          <a:xfrm>
            <a:off x="256768" y="1285925"/>
            <a:ext cx="59550" cy="59550"/>
          </a:xfrm>
          <a:prstGeom prst="rect">
            <a:avLst/>
          </a:prstGeom>
        </p:spPr>
      </p:pic>
      <p:pic>
        <p:nvPicPr>
          <p:cNvPr id="4" name="object 4"/>
          <p:cNvPicPr/>
          <p:nvPr/>
        </p:nvPicPr>
        <p:blipFill>
          <a:blip r:embed="rId3" cstate="print"/>
          <a:stretch>
            <a:fillRect/>
          </a:stretch>
        </p:blipFill>
        <p:spPr>
          <a:xfrm>
            <a:off x="256768" y="1627543"/>
            <a:ext cx="59550" cy="59550"/>
          </a:xfrm>
          <a:prstGeom prst="rect">
            <a:avLst/>
          </a:prstGeom>
        </p:spPr>
      </p:pic>
      <p:pic>
        <p:nvPicPr>
          <p:cNvPr id="5" name="object 5"/>
          <p:cNvPicPr/>
          <p:nvPr/>
        </p:nvPicPr>
        <p:blipFill>
          <a:blip r:embed="rId4" cstate="print"/>
          <a:stretch>
            <a:fillRect/>
          </a:stretch>
        </p:blipFill>
        <p:spPr>
          <a:xfrm>
            <a:off x="256768" y="1969160"/>
            <a:ext cx="59550" cy="59550"/>
          </a:xfrm>
          <a:prstGeom prst="rect">
            <a:avLst/>
          </a:prstGeom>
        </p:spPr>
      </p:pic>
      <p:pic>
        <p:nvPicPr>
          <p:cNvPr id="6" name="object 6"/>
          <p:cNvPicPr/>
          <p:nvPr/>
        </p:nvPicPr>
        <p:blipFill>
          <a:blip r:embed="rId5" cstate="print"/>
          <a:stretch>
            <a:fillRect/>
          </a:stretch>
        </p:blipFill>
        <p:spPr>
          <a:xfrm>
            <a:off x="256768" y="2310777"/>
            <a:ext cx="59550" cy="59550"/>
          </a:xfrm>
          <a:prstGeom prst="rect">
            <a:avLst/>
          </a:prstGeom>
        </p:spPr>
      </p:pic>
      <p:pic>
        <p:nvPicPr>
          <p:cNvPr id="7" name="object 7"/>
          <p:cNvPicPr/>
          <p:nvPr/>
        </p:nvPicPr>
        <p:blipFill>
          <a:blip r:embed="rId6" cstate="print"/>
          <a:stretch>
            <a:fillRect/>
          </a:stretch>
        </p:blipFill>
        <p:spPr>
          <a:xfrm>
            <a:off x="256768" y="2652394"/>
            <a:ext cx="59550" cy="59550"/>
          </a:xfrm>
          <a:prstGeom prst="rect">
            <a:avLst/>
          </a:prstGeom>
        </p:spPr>
      </p:pic>
      <p:sp>
        <p:nvSpPr>
          <p:cNvPr id="8" name="object 8"/>
          <p:cNvSpPr txBox="1"/>
          <p:nvPr/>
        </p:nvSpPr>
        <p:spPr>
          <a:xfrm>
            <a:off x="113830" y="867161"/>
            <a:ext cx="2530475" cy="1885950"/>
          </a:xfrm>
          <a:prstGeom prst="rect">
            <a:avLst/>
          </a:prstGeom>
        </p:spPr>
        <p:txBody>
          <a:bodyPr vert="horz" wrap="square" lIns="0" tIns="12065" rIns="0" bIns="0" rtlCol="0">
            <a:spAutoFit/>
          </a:bodyPr>
          <a:lstStyle/>
          <a:p>
            <a:pPr marL="12700">
              <a:lnSpc>
                <a:spcPct val="100000"/>
              </a:lnSpc>
              <a:spcBef>
                <a:spcPts val="95"/>
              </a:spcBef>
            </a:pPr>
            <a:r>
              <a:rPr sz="1000" spc="-140" dirty="0">
                <a:latin typeface="Arial Black"/>
                <a:cs typeface="Arial Black"/>
              </a:rPr>
              <a:t>Hardware</a:t>
            </a:r>
            <a:r>
              <a:rPr sz="1000" spc="70" dirty="0">
                <a:latin typeface="Arial Black"/>
                <a:cs typeface="Arial Black"/>
              </a:rPr>
              <a:t> </a:t>
            </a:r>
            <a:r>
              <a:rPr sz="1000" spc="-120" dirty="0">
                <a:latin typeface="Arial Black"/>
                <a:cs typeface="Arial Black"/>
              </a:rPr>
              <a:t>Components</a:t>
            </a:r>
            <a:r>
              <a:rPr sz="1000" spc="75" dirty="0">
                <a:latin typeface="Arial Black"/>
                <a:cs typeface="Arial Black"/>
              </a:rPr>
              <a:t> </a:t>
            </a:r>
            <a:r>
              <a:rPr sz="1000" dirty="0">
                <a:latin typeface="Arial Black"/>
                <a:cs typeface="Arial Black"/>
              </a:rPr>
              <a:t>-</a:t>
            </a:r>
            <a:r>
              <a:rPr sz="1000" spc="70" dirty="0">
                <a:latin typeface="Arial Black"/>
                <a:cs typeface="Arial Black"/>
              </a:rPr>
              <a:t> </a:t>
            </a:r>
            <a:r>
              <a:rPr sz="1000" spc="-10" dirty="0">
                <a:latin typeface="Arial Black"/>
                <a:cs typeface="Arial Black"/>
              </a:rPr>
              <a:t>Turret</a:t>
            </a:r>
            <a:endParaRPr sz="1000">
              <a:latin typeface="Arial Black"/>
              <a:cs typeface="Arial Black"/>
            </a:endParaRPr>
          </a:p>
          <a:p>
            <a:pPr marL="265430" marR="5080">
              <a:lnSpc>
                <a:spcPct val="224200"/>
              </a:lnSpc>
            </a:pPr>
            <a:r>
              <a:rPr sz="1000" spc="-20" dirty="0">
                <a:latin typeface="Tahoma"/>
                <a:cs typeface="Tahoma"/>
              </a:rPr>
              <a:t>Turret </a:t>
            </a:r>
            <a:r>
              <a:rPr sz="1000" dirty="0">
                <a:latin typeface="Tahoma"/>
                <a:cs typeface="Tahoma"/>
              </a:rPr>
              <a:t>Body</a:t>
            </a:r>
            <a:r>
              <a:rPr sz="1000" spc="-20" dirty="0">
                <a:latin typeface="Tahoma"/>
                <a:cs typeface="Tahoma"/>
              </a:rPr>
              <a:t> </a:t>
            </a:r>
            <a:r>
              <a:rPr sz="1000" spc="-35" dirty="0">
                <a:latin typeface="Tahoma"/>
                <a:cs typeface="Tahoma"/>
              </a:rPr>
              <a:t>(Assembled</a:t>
            </a:r>
            <a:r>
              <a:rPr sz="1000" spc="-15" dirty="0">
                <a:latin typeface="Tahoma"/>
                <a:cs typeface="Tahoma"/>
              </a:rPr>
              <a:t> </a:t>
            </a:r>
            <a:r>
              <a:rPr sz="1000" dirty="0">
                <a:latin typeface="Tahoma"/>
                <a:cs typeface="Tahoma"/>
              </a:rPr>
              <a:t>3D</a:t>
            </a:r>
            <a:r>
              <a:rPr sz="1000" spc="-20" dirty="0">
                <a:latin typeface="Tahoma"/>
                <a:cs typeface="Tahoma"/>
              </a:rPr>
              <a:t> </a:t>
            </a:r>
            <a:r>
              <a:rPr sz="1000" spc="-25" dirty="0">
                <a:latin typeface="Tahoma"/>
                <a:cs typeface="Tahoma"/>
              </a:rPr>
              <a:t>printed</a:t>
            </a:r>
            <a:r>
              <a:rPr sz="1000" spc="-15" dirty="0">
                <a:latin typeface="Tahoma"/>
                <a:cs typeface="Tahoma"/>
              </a:rPr>
              <a:t> </a:t>
            </a:r>
            <a:r>
              <a:rPr sz="1000" spc="-25" dirty="0">
                <a:latin typeface="Tahoma"/>
                <a:cs typeface="Tahoma"/>
              </a:rPr>
              <a:t>parts) </a:t>
            </a:r>
            <a:r>
              <a:rPr sz="1000" spc="-20" dirty="0">
                <a:latin typeface="Tahoma"/>
                <a:cs typeface="Tahoma"/>
              </a:rPr>
              <a:t>MG-</a:t>
            </a:r>
            <a:r>
              <a:rPr sz="1000" dirty="0">
                <a:latin typeface="Tahoma"/>
                <a:cs typeface="Tahoma"/>
              </a:rPr>
              <a:t>90</a:t>
            </a:r>
            <a:r>
              <a:rPr sz="1000" spc="-10" dirty="0">
                <a:latin typeface="Tahoma"/>
                <a:cs typeface="Tahoma"/>
              </a:rPr>
              <a:t> </a:t>
            </a:r>
            <a:r>
              <a:rPr sz="1000" spc="-30" dirty="0">
                <a:latin typeface="Tahoma"/>
                <a:cs typeface="Tahoma"/>
              </a:rPr>
              <a:t>Servo</a:t>
            </a:r>
            <a:r>
              <a:rPr sz="1000" spc="-10" dirty="0">
                <a:latin typeface="Tahoma"/>
                <a:cs typeface="Tahoma"/>
              </a:rPr>
              <a:t> Motor</a:t>
            </a:r>
            <a:endParaRPr sz="1000">
              <a:latin typeface="Tahoma"/>
              <a:cs typeface="Tahoma"/>
            </a:endParaRPr>
          </a:p>
          <a:p>
            <a:pPr marL="265430" marR="1179195">
              <a:lnSpc>
                <a:spcPct val="224200"/>
              </a:lnSpc>
            </a:pPr>
            <a:r>
              <a:rPr sz="1000" dirty="0">
                <a:latin typeface="Tahoma"/>
                <a:cs typeface="Tahoma"/>
              </a:rPr>
              <a:t>L298N</a:t>
            </a:r>
            <a:r>
              <a:rPr sz="1000" spc="-45" dirty="0">
                <a:latin typeface="Tahoma"/>
                <a:cs typeface="Tahoma"/>
              </a:rPr>
              <a:t> </a:t>
            </a:r>
            <a:r>
              <a:rPr sz="1000" dirty="0">
                <a:latin typeface="Tahoma"/>
                <a:cs typeface="Tahoma"/>
              </a:rPr>
              <a:t>Motor</a:t>
            </a:r>
            <a:r>
              <a:rPr sz="1000" spc="-45" dirty="0">
                <a:latin typeface="Tahoma"/>
                <a:cs typeface="Tahoma"/>
              </a:rPr>
              <a:t> </a:t>
            </a:r>
            <a:r>
              <a:rPr sz="1000" spc="-25" dirty="0">
                <a:latin typeface="Tahoma"/>
                <a:cs typeface="Tahoma"/>
              </a:rPr>
              <a:t>Driver </a:t>
            </a:r>
            <a:r>
              <a:rPr sz="1000" spc="-10" dirty="0">
                <a:latin typeface="Tahoma"/>
                <a:cs typeface="Tahoma"/>
              </a:rPr>
              <a:t>Arduino</a:t>
            </a:r>
            <a:r>
              <a:rPr sz="1000" spc="-55" dirty="0">
                <a:latin typeface="Tahoma"/>
                <a:cs typeface="Tahoma"/>
              </a:rPr>
              <a:t> </a:t>
            </a:r>
            <a:r>
              <a:rPr sz="1000" spc="-20" dirty="0">
                <a:latin typeface="Tahoma"/>
                <a:cs typeface="Tahoma"/>
              </a:rPr>
              <a:t>Nano</a:t>
            </a:r>
            <a:endParaRPr sz="1000">
              <a:latin typeface="Tahoma"/>
              <a:cs typeface="Tahoma"/>
            </a:endParaRPr>
          </a:p>
          <a:p>
            <a:pPr>
              <a:lnSpc>
                <a:spcPct val="100000"/>
              </a:lnSpc>
              <a:spcBef>
                <a:spcPts val="280"/>
              </a:spcBef>
            </a:pPr>
            <a:endParaRPr sz="1000">
              <a:latin typeface="Tahoma"/>
              <a:cs typeface="Tahoma"/>
            </a:endParaRPr>
          </a:p>
          <a:p>
            <a:pPr marL="265430">
              <a:lnSpc>
                <a:spcPct val="100000"/>
              </a:lnSpc>
            </a:pPr>
            <a:r>
              <a:rPr sz="1000" dirty="0">
                <a:latin typeface="Tahoma"/>
                <a:cs typeface="Tahoma"/>
              </a:rPr>
              <a:t>9V</a:t>
            </a:r>
            <a:r>
              <a:rPr sz="1000" spc="-20" dirty="0">
                <a:latin typeface="Tahoma"/>
                <a:cs typeface="Tahoma"/>
              </a:rPr>
              <a:t> </a:t>
            </a:r>
            <a:r>
              <a:rPr sz="1000" dirty="0">
                <a:latin typeface="Tahoma"/>
                <a:cs typeface="Tahoma"/>
              </a:rPr>
              <a:t>-</a:t>
            </a:r>
            <a:r>
              <a:rPr sz="1000" spc="-15" dirty="0">
                <a:latin typeface="Tahoma"/>
                <a:cs typeface="Tahoma"/>
              </a:rPr>
              <a:t> </a:t>
            </a:r>
            <a:r>
              <a:rPr sz="1000" dirty="0">
                <a:latin typeface="Tahoma"/>
                <a:cs typeface="Tahoma"/>
              </a:rPr>
              <a:t>6.5V</a:t>
            </a:r>
            <a:r>
              <a:rPr sz="1000" spc="-15" dirty="0">
                <a:latin typeface="Tahoma"/>
                <a:cs typeface="Tahoma"/>
              </a:rPr>
              <a:t> </a:t>
            </a:r>
            <a:r>
              <a:rPr sz="1000" dirty="0">
                <a:latin typeface="Tahoma"/>
                <a:cs typeface="Tahoma"/>
              </a:rPr>
              <a:t>Buck</a:t>
            </a:r>
            <a:r>
              <a:rPr sz="1000" spc="-15" dirty="0">
                <a:latin typeface="Tahoma"/>
                <a:cs typeface="Tahoma"/>
              </a:rPr>
              <a:t> </a:t>
            </a:r>
            <a:r>
              <a:rPr sz="1000" spc="-10" dirty="0">
                <a:latin typeface="Tahoma"/>
                <a:cs typeface="Tahoma"/>
              </a:rPr>
              <a:t>Coverter</a:t>
            </a:r>
            <a:endParaRPr sz="1000">
              <a:latin typeface="Tahoma"/>
              <a:cs typeface="Tahoma"/>
            </a:endParaRPr>
          </a:p>
        </p:txBody>
      </p:sp>
      <p:sp>
        <p:nvSpPr>
          <p:cNvPr id="9" name="object 9"/>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10" name="object 10"/>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1" name="object 11"/>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6</a:t>
            </a:fld>
            <a:r>
              <a:rPr spc="-70" dirty="0"/>
              <a:t> </a:t>
            </a:r>
            <a:r>
              <a:rPr spc="75" dirty="0"/>
              <a:t>/</a:t>
            </a:r>
            <a:r>
              <a:rPr spc="-65" dirty="0"/>
              <a:t> </a:t>
            </a:r>
            <a:r>
              <a:rPr spc="-25" dirty="0"/>
              <a:t>26</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349250">
              <a:lnSpc>
                <a:spcPct val="100000"/>
              </a:lnSpc>
              <a:spcBef>
                <a:spcPts val="120"/>
              </a:spcBef>
            </a:pPr>
            <a:r>
              <a:rPr spc="-75" dirty="0"/>
              <a:t>Methodology</a:t>
            </a:r>
          </a:p>
        </p:txBody>
      </p:sp>
      <p:pic>
        <p:nvPicPr>
          <p:cNvPr id="3" name="object 3"/>
          <p:cNvPicPr/>
          <p:nvPr/>
        </p:nvPicPr>
        <p:blipFill>
          <a:blip r:embed="rId2" cstate="print"/>
          <a:stretch>
            <a:fillRect/>
          </a:stretch>
        </p:blipFill>
        <p:spPr>
          <a:xfrm>
            <a:off x="256768" y="1565084"/>
            <a:ext cx="59550" cy="59550"/>
          </a:xfrm>
          <a:prstGeom prst="rect">
            <a:avLst/>
          </a:prstGeom>
        </p:spPr>
      </p:pic>
      <p:pic>
        <p:nvPicPr>
          <p:cNvPr id="4" name="object 4"/>
          <p:cNvPicPr/>
          <p:nvPr/>
        </p:nvPicPr>
        <p:blipFill>
          <a:blip r:embed="rId3" cstate="print"/>
          <a:stretch>
            <a:fillRect/>
          </a:stretch>
        </p:blipFill>
        <p:spPr>
          <a:xfrm>
            <a:off x="256768" y="2210371"/>
            <a:ext cx="59550" cy="59550"/>
          </a:xfrm>
          <a:prstGeom prst="rect">
            <a:avLst/>
          </a:prstGeom>
        </p:spPr>
      </p:pic>
      <p:sp>
        <p:nvSpPr>
          <p:cNvPr id="5" name="object 5"/>
          <p:cNvSpPr txBox="1"/>
          <p:nvPr/>
        </p:nvSpPr>
        <p:spPr>
          <a:xfrm>
            <a:off x="113830" y="1146319"/>
            <a:ext cx="5481955" cy="1164590"/>
          </a:xfrm>
          <a:prstGeom prst="rect">
            <a:avLst/>
          </a:prstGeom>
        </p:spPr>
        <p:txBody>
          <a:bodyPr vert="horz" wrap="square" lIns="0" tIns="12065" rIns="0" bIns="0" rtlCol="0">
            <a:spAutoFit/>
          </a:bodyPr>
          <a:lstStyle/>
          <a:p>
            <a:pPr marL="12700">
              <a:lnSpc>
                <a:spcPct val="100000"/>
              </a:lnSpc>
              <a:spcBef>
                <a:spcPts val="95"/>
              </a:spcBef>
            </a:pPr>
            <a:r>
              <a:rPr sz="1000" spc="-140" dirty="0">
                <a:latin typeface="Arial Black"/>
                <a:cs typeface="Arial Black"/>
              </a:rPr>
              <a:t>Hardware</a:t>
            </a:r>
            <a:r>
              <a:rPr sz="1000" spc="70" dirty="0">
                <a:latin typeface="Arial Black"/>
                <a:cs typeface="Arial Black"/>
              </a:rPr>
              <a:t> </a:t>
            </a:r>
            <a:r>
              <a:rPr sz="1000" spc="-120" dirty="0">
                <a:latin typeface="Arial Black"/>
                <a:cs typeface="Arial Black"/>
              </a:rPr>
              <a:t>Components</a:t>
            </a:r>
            <a:r>
              <a:rPr sz="1000" spc="75" dirty="0">
                <a:latin typeface="Arial Black"/>
                <a:cs typeface="Arial Black"/>
              </a:rPr>
              <a:t> </a:t>
            </a:r>
            <a:r>
              <a:rPr sz="1000" dirty="0">
                <a:latin typeface="Arial Black"/>
                <a:cs typeface="Arial Black"/>
              </a:rPr>
              <a:t>-</a:t>
            </a:r>
            <a:r>
              <a:rPr sz="1000" spc="70" dirty="0">
                <a:latin typeface="Arial Black"/>
                <a:cs typeface="Arial Black"/>
              </a:rPr>
              <a:t> </a:t>
            </a:r>
            <a:r>
              <a:rPr sz="1000" spc="-10" dirty="0">
                <a:latin typeface="Arial Black"/>
                <a:cs typeface="Arial Black"/>
              </a:rPr>
              <a:t>Control</a:t>
            </a:r>
            <a:endParaRPr sz="1000">
              <a:latin typeface="Arial Black"/>
              <a:cs typeface="Arial Black"/>
            </a:endParaRPr>
          </a:p>
          <a:p>
            <a:pPr marL="265430" marR="5080">
              <a:lnSpc>
                <a:spcPct val="199300"/>
              </a:lnSpc>
              <a:spcBef>
                <a:spcPts val="300"/>
              </a:spcBef>
            </a:pPr>
            <a:r>
              <a:rPr sz="1000" spc="-35" dirty="0">
                <a:latin typeface="Tahoma"/>
                <a:cs typeface="Tahoma"/>
              </a:rPr>
              <a:t>Raspberry</a:t>
            </a:r>
            <a:r>
              <a:rPr sz="1000" spc="-30" dirty="0">
                <a:latin typeface="Tahoma"/>
                <a:cs typeface="Tahoma"/>
              </a:rPr>
              <a:t> </a:t>
            </a:r>
            <a:r>
              <a:rPr sz="1000" dirty="0">
                <a:latin typeface="Tahoma"/>
                <a:cs typeface="Tahoma"/>
              </a:rPr>
              <a:t>Pi</a:t>
            </a:r>
            <a:r>
              <a:rPr sz="1000" spc="-30" dirty="0">
                <a:latin typeface="Tahoma"/>
                <a:cs typeface="Tahoma"/>
              </a:rPr>
              <a:t> </a:t>
            </a:r>
            <a:r>
              <a:rPr sz="1000" dirty="0">
                <a:latin typeface="Tahoma"/>
                <a:cs typeface="Tahoma"/>
              </a:rPr>
              <a:t>5</a:t>
            </a:r>
            <a:r>
              <a:rPr sz="1000" spc="-25" dirty="0">
                <a:latin typeface="Tahoma"/>
                <a:cs typeface="Tahoma"/>
              </a:rPr>
              <a:t> </a:t>
            </a:r>
            <a:r>
              <a:rPr sz="1000" dirty="0">
                <a:latin typeface="Tahoma"/>
                <a:cs typeface="Tahoma"/>
              </a:rPr>
              <a:t>is</a:t>
            </a:r>
            <a:r>
              <a:rPr sz="1000" spc="-25" dirty="0">
                <a:latin typeface="Tahoma"/>
                <a:cs typeface="Tahoma"/>
              </a:rPr>
              <a:t> </a:t>
            </a:r>
            <a:r>
              <a:rPr sz="1000" spc="-55" dirty="0">
                <a:latin typeface="Tahoma"/>
                <a:cs typeface="Tahoma"/>
              </a:rPr>
              <a:t>used</a:t>
            </a:r>
            <a:r>
              <a:rPr sz="1000" spc="-25" dirty="0">
                <a:latin typeface="Tahoma"/>
                <a:cs typeface="Tahoma"/>
              </a:rPr>
              <a:t> </a:t>
            </a:r>
            <a:r>
              <a:rPr sz="1000" dirty="0">
                <a:latin typeface="Tahoma"/>
                <a:cs typeface="Tahoma"/>
              </a:rPr>
              <a:t>to</a:t>
            </a:r>
            <a:r>
              <a:rPr sz="1000" spc="-25" dirty="0">
                <a:latin typeface="Tahoma"/>
                <a:cs typeface="Tahoma"/>
              </a:rPr>
              <a:t> </a:t>
            </a:r>
            <a:r>
              <a:rPr sz="1000" spc="-10" dirty="0">
                <a:latin typeface="Tahoma"/>
                <a:cs typeface="Tahoma"/>
              </a:rPr>
              <a:t>control</a:t>
            </a:r>
            <a:r>
              <a:rPr sz="1000" spc="-25" dirty="0">
                <a:latin typeface="Tahoma"/>
                <a:cs typeface="Tahoma"/>
              </a:rPr>
              <a:t> </a:t>
            </a:r>
            <a:r>
              <a:rPr sz="1000" dirty="0">
                <a:latin typeface="Tahoma"/>
                <a:cs typeface="Tahoma"/>
              </a:rPr>
              <a:t>both</a:t>
            </a:r>
            <a:r>
              <a:rPr sz="1000" spc="-25" dirty="0">
                <a:latin typeface="Tahoma"/>
                <a:cs typeface="Tahoma"/>
              </a:rPr>
              <a:t> </a:t>
            </a:r>
            <a:r>
              <a:rPr sz="1000" spc="-20" dirty="0">
                <a:latin typeface="Tahoma"/>
                <a:cs typeface="Tahoma"/>
              </a:rPr>
              <a:t>the</a:t>
            </a:r>
            <a:r>
              <a:rPr sz="1000" spc="-30" dirty="0">
                <a:latin typeface="Tahoma"/>
                <a:cs typeface="Tahoma"/>
              </a:rPr>
              <a:t> </a:t>
            </a:r>
            <a:r>
              <a:rPr sz="1000" spc="-40" dirty="0">
                <a:latin typeface="Tahoma"/>
                <a:cs typeface="Tahoma"/>
              </a:rPr>
              <a:t>chassis</a:t>
            </a:r>
            <a:r>
              <a:rPr sz="1000" spc="-25" dirty="0">
                <a:latin typeface="Tahoma"/>
                <a:cs typeface="Tahoma"/>
              </a:rPr>
              <a:t> </a:t>
            </a:r>
            <a:r>
              <a:rPr sz="1000" spc="-20" dirty="0">
                <a:latin typeface="Tahoma"/>
                <a:cs typeface="Tahoma"/>
              </a:rPr>
              <a:t>and</a:t>
            </a:r>
            <a:r>
              <a:rPr sz="1000" spc="-25" dirty="0">
                <a:latin typeface="Tahoma"/>
                <a:cs typeface="Tahoma"/>
              </a:rPr>
              <a:t> </a:t>
            </a:r>
            <a:r>
              <a:rPr sz="1000" spc="-20" dirty="0">
                <a:latin typeface="Tahoma"/>
                <a:cs typeface="Tahoma"/>
              </a:rPr>
              <a:t>the</a:t>
            </a:r>
            <a:r>
              <a:rPr sz="1000" spc="-25" dirty="0">
                <a:latin typeface="Tahoma"/>
                <a:cs typeface="Tahoma"/>
              </a:rPr>
              <a:t> </a:t>
            </a:r>
            <a:r>
              <a:rPr sz="1000" spc="-20" dirty="0">
                <a:latin typeface="Tahoma"/>
                <a:cs typeface="Tahoma"/>
              </a:rPr>
              <a:t>turret</a:t>
            </a:r>
            <a:r>
              <a:rPr sz="1000" spc="-30" dirty="0">
                <a:latin typeface="Tahoma"/>
                <a:cs typeface="Tahoma"/>
              </a:rPr>
              <a:t> using</a:t>
            </a:r>
            <a:r>
              <a:rPr sz="1000" spc="-25" dirty="0">
                <a:latin typeface="Tahoma"/>
                <a:cs typeface="Tahoma"/>
              </a:rPr>
              <a:t> </a:t>
            </a:r>
            <a:r>
              <a:rPr sz="1000" spc="-20" dirty="0">
                <a:latin typeface="Tahoma"/>
                <a:cs typeface="Tahoma"/>
              </a:rPr>
              <a:t>the</a:t>
            </a:r>
            <a:r>
              <a:rPr sz="1000" spc="-25" dirty="0">
                <a:latin typeface="Tahoma"/>
                <a:cs typeface="Tahoma"/>
              </a:rPr>
              <a:t> </a:t>
            </a:r>
            <a:r>
              <a:rPr sz="1000" spc="-20" dirty="0">
                <a:latin typeface="Tahoma"/>
                <a:cs typeface="Tahoma"/>
              </a:rPr>
              <a:t>Serial</a:t>
            </a:r>
            <a:r>
              <a:rPr sz="1000" spc="-25" dirty="0">
                <a:latin typeface="Tahoma"/>
                <a:cs typeface="Tahoma"/>
              </a:rPr>
              <a:t> </a:t>
            </a:r>
            <a:r>
              <a:rPr sz="1000" spc="-30" dirty="0">
                <a:latin typeface="Tahoma"/>
                <a:cs typeface="Tahoma"/>
              </a:rPr>
              <a:t>module </a:t>
            </a:r>
            <a:r>
              <a:rPr sz="1000" spc="-10" dirty="0">
                <a:latin typeface="Tahoma"/>
                <a:cs typeface="Tahoma"/>
              </a:rPr>
              <a:t>available </a:t>
            </a:r>
            <a:r>
              <a:rPr sz="1000" dirty="0">
                <a:latin typeface="Tahoma"/>
                <a:cs typeface="Tahoma"/>
              </a:rPr>
              <a:t>in</a:t>
            </a:r>
            <a:r>
              <a:rPr sz="1000" spc="-25" dirty="0">
                <a:latin typeface="Tahoma"/>
                <a:cs typeface="Tahoma"/>
              </a:rPr>
              <a:t> </a:t>
            </a:r>
            <a:r>
              <a:rPr sz="1000" spc="-10" dirty="0">
                <a:latin typeface="Tahoma"/>
                <a:cs typeface="Tahoma"/>
              </a:rPr>
              <a:t>Python.</a:t>
            </a:r>
            <a:endParaRPr sz="1000">
              <a:latin typeface="Tahoma"/>
              <a:cs typeface="Tahoma"/>
            </a:endParaRPr>
          </a:p>
          <a:p>
            <a:pPr>
              <a:lnSpc>
                <a:spcPct val="100000"/>
              </a:lnSpc>
              <a:spcBef>
                <a:spcPts val="280"/>
              </a:spcBef>
            </a:pPr>
            <a:endParaRPr sz="1000">
              <a:latin typeface="Tahoma"/>
              <a:cs typeface="Tahoma"/>
            </a:endParaRPr>
          </a:p>
          <a:p>
            <a:pPr marL="265430">
              <a:lnSpc>
                <a:spcPct val="100000"/>
              </a:lnSpc>
            </a:pPr>
            <a:r>
              <a:rPr sz="1000" dirty="0">
                <a:latin typeface="Tahoma"/>
                <a:cs typeface="Tahoma"/>
              </a:rPr>
              <a:t>It</a:t>
            </a:r>
            <a:r>
              <a:rPr sz="1000" spc="-45" dirty="0">
                <a:latin typeface="Tahoma"/>
                <a:cs typeface="Tahoma"/>
              </a:rPr>
              <a:t> </a:t>
            </a:r>
            <a:r>
              <a:rPr sz="1000" spc="-25" dirty="0">
                <a:latin typeface="Tahoma"/>
                <a:cs typeface="Tahoma"/>
              </a:rPr>
              <a:t>also</a:t>
            </a:r>
            <a:r>
              <a:rPr sz="1000" spc="-40" dirty="0">
                <a:latin typeface="Tahoma"/>
                <a:cs typeface="Tahoma"/>
              </a:rPr>
              <a:t> </a:t>
            </a:r>
            <a:r>
              <a:rPr sz="1000" spc="-35" dirty="0">
                <a:latin typeface="Tahoma"/>
                <a:cs typeface="Tahoma"/>
              </a:rPr>
              <a:t>runs</a:t>
            </a:r>
            <a:r>
              <a:rPr sz="1000" spc="-45" dirty="0">
                <a:latin typeface="Tahoma"/>
                <a:cs typeface="Tahoma"/>
              </a:rPr>
              <a:t> </a:t>
            </a:r>
            <a:r>
              <a:rPr sz="1000" spc="-10" dirty="0">
                <a:latin typeface="Tahoma"/>
                <a:cs typeface="Tahoma"/>
              </a:rPr>
              <a:t>the</a:t>
            </a:r>
            <a:r>
              <a:rPr sz="1000" spc="-40" dirty="0">
                <a:latin typeface="Tahoma"/>
                <a:cs typeface="Tahoma"/>
              </a:rPr>
              <a:t> </a:t>
            </a:r>
            <a:r>
              <a:rPr sz="1000" spc="-25" dirty="0">
                <a:latin typeface="Tahoma"/>
                <a:cs typeface="Tahoma"/>
              </a:rPr>
              <a:t>code</a:t>
            </a:r>
            <a:r>
              <a:rPr sz="1000" spc="-40" dirty="0">
                <a:latin typeface="Tahoma"/>
                <a:cs typeface="Tahoma"/>
              </a:rPr>
              <a:t> </a:t>
            </a:r>
            <a:r>
              <a:rPr sz="1000" spc="-10" dirty="0">
                <a:latin typeface="Tahoma"/>
                <a:cs typeface="Tahoma"/>
              </a:rPr>
              <a:t>for</a:t>
            </a:r>
            <a:r>
              <a:rPr sz="1000" spc="-45" dirty="0">
                <a:latin typeface="Tahoma"/>
                <a:cs typeface="Tahoma"/>
              </a:rPr>
              <a:t> </a:t>
            </a:r>
            <a:r>
              <a:rPr sz="1000" spc="-20" dirty="0">
                <a:latin typeface="Tahoma"/>
                <a:cs typeface="Tahoma"/>
              </a:rPr>
              <a:t>real</a:t>
            </a:r>
            <a:r>
              <a:rPr sz="1000" spc="-40" dirty="0">
                <a:latin typeface="Tahoma"/>
                <a:cs typeface="Tahoma"/>
              </a:rPr>
              <a:t> </a:t>
            </a:r>
            <a:r>
              <a:rPr sz="1000" spc="-10" dirty="0">
                <a:latin typeface="Tahoma"/>
                <a:cs typeface="Tahoma"/>
              </a:rPr>
              <a:t>time</a:t>
            </a:r>
            <a:r>
              <a:rPr sz="1000" spc="-40" dirty="0">
                <a:latin typeface="Tahoma"/>
                <a:cs typeface="Tahoma"/>
              </a:rPr>
              <a:t> </a:t>
            </a:r>
            <a:r>
              <a:rPr sz="1000" spc="-25" dirty="0">
                <a:latin typeface="Tahoma"/>
                <a:cs typeface="Tahoma"/>
              </a:rPr>
              <a:t>classification</a:t>
            </a:r>
            <a:r>
              <a:rPr sz="1000" spc="-45" dirty="0">
                <a:latin typeface="Tahoma"/>
                <a:cs typeface="Tahoma"/>
              </a:rPr>
              <a:t> </a:t>
            </a:r>
            <a:r>
              <a:rPr sz="1000" spc="-30" dirty="0">
                <a:latin typeface="Tahoma"/>
                <a:cs typeface="Tahoma"/>
              </a:rPr>
              <a:t>using</a:t>
            </a:r>
            <a:r>
              <a:rPr sz="1000" spc="-40" dirty="0">
                <a:latin typeface="Tahoma"/>
                <a:cs typeface="Tahoma"/>
              </a:rPr>
              <a:t> </a:t>
            </a:r>
            <a:r>
              <a:rPr sz="1000" spc="-20" dirty="0">
                <a:latin typeface="Tahoma"/>
                <a:cs typeface="Tahoma"/>
              </a:rPr>
              <a:t>the</a:t>
            </a:r>
            <a:r>
              <a:rPr sz="1000" spc="-45" dirty="0">
                <a:latin typeface="Tahoma"/>
                <a:cs typeface="Tahoma"/>
              </a:rPr>
              <a:t> </a:t>
            </a:r>
            <a:r>
              <a:rPr sz="1000" spc="-25" dirty="0">
                <a:latin typeface="Tahoma"/>
                <a:cs typeface="Tahoma"/>
              </a:rPr>
              <a:t>model</a:t>
            </a:r>
            <a:r>
              <a:rPr sz="1000" spc="-40" dirty="0">
                <a:latin typeface="Tahoma"/>
                <a:cs typeface="Tahoma"/>
              </a:rPr>
              <a:t> </a:t>
            </a:r>
            <a:r>
              <a:rPr sz="1000" spc="-10" dirty="0">
                <a:latin typeface="Tahoma"/>
                <a:cs typeface="Tahoma"/>
              </a:rPr>
              <a:t>trained.</a:t>
            </a:r>
            <a:endParaRPr sz="1000">
              <a:latin typeface="Tahoma"/>
              <a:cs typeface="Tahoma"/>
            </a:endParaRPr>
          </a:p>
        </p:txBody>
      </p:sp>
      <p:sp>
        <p:nvSpPr>
          <p:cNvPr id="6" name="object 6"/>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8" name="object 8"/>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7</a:t>
            </a:fld>
            <a:r>
              <a:rPr spc="-70" dirty="0"/>
              <a:t> </a:t>
            </a:r>
            <a:r>
              <a:rPr spc="75" dirty="0"/>
              <a:t>/</a:t>
            </a:r>
            <a:r>
              <a:rPr spc="-65" dirty="0"/>
              <a:t> </a:t>
            </a:r>
            <a:r>
              <a:rPr spc="-25" dirty="0"/>
              <a:t>26</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09012" y="125724"/>
            <a:ext cx="1142365" cy="288290"/>
          </a:xfrm>
          <a:prstGeom prst="rect">
            <a:avLst/>
          </a:prstGeom>
        </p:spPr>
        <p:txBody>
          <a:bodyPr vert="horz" wrap="square" lIns="0" tIns="15240" rIns="0" bIns="0" rtlCol="0">
            <a:spAutoFit/>
          </a:bodyPr>
          <a:lstStyle/>
          <a:p>
            <a:pPr marL="12700">
              <a:lnSpc>
                <a:spcPct val="100000"/>
              </a:lnSpc>
              <a:spcBef>
                <a:spcPts val="120"/>
              </a:spcBef>
            </a:pPr>
            <a:r>
              <a:rPr sz="1700" spc="-75" dirty="0">
                <a:solidFill>
                  <a:srgbClr val="FFFFFF"/>
                </a:solidFill>
                <a:latin typeface="Tahoma"/>
                <a:cs typeface="Tahoma"/>
              </a:rPr>
              <a:t>Methodology</a:t>
            </a:r>
            <a:endParaRPr sz="1700">
              <a:latin typeface="Tahoma"/>
              <a:cs typeface="Tahoma"/>
            </a:endParaRPr>
          </a:p>
        </p:txBody>
      </p:sp>
      <p:sp>
        <p:nvSpPr>
          <p:cNvPr id="3" name="object 3"/>
          <p:cNvSpPr txBox="1"/>
          <p:nvPr/>
        </p:nvSpPr>
        <p:spPr>
          <a:xfrm>
            <a:off x="1500060" y="709406"/>
            <a:ext cx="2760345" cy="244475"/>
          </a:xfrm>
          <a:prstGeom prst="rect">
            <a:avLst/>
          </a:prstGeom>
        </p:spPr>
        <p:txBody>
          <a:bodyPr vert="horz" wrap="square" lIns="0" tIns="17145" rIns="0" bIns="0" rtlCol="0">
            <a:spAutoFit/>
          </a:bodyPr>
          <a:lstStyle/>
          <a:p>
            <a:pPr marL="12700">
              <a:lnSpc>
                <a:spcPct val="100000"/>
              </a:lnSpc>
              <a:spcBef>
                <a:spcPts val="135"/>
              </a:spcBef>
            </a:pPr>
            <a:r>
              <a:rPr sz="1400" spc="-130" dirty="0">
                <a:latin typeface="Arial Black"/>
                <a:cs typeface="Arial Black"/>
              </a:rPr>
              <a:t>Hardware:</a:t>
            </a:r>
            <a:r>
              <a:rPr sz="1400" spc="120" dirty="0">
                <a:latin typeface="Arial Black"/>
                <a:cs typeface="Arial Black"/>
              </a:rPr>
              <a:t> </a:t>
            </a:r>
            <a:r>
              <a:rPr sz="1400" spc="-135" dirty="0">
                <a:latin typeface="Arial Black"/>
                <a:cs typeface="Arial Black"/>
              </a:rPr>
              <a:t>Sentinel</a:t>
            </a:r>
            <a:r>
              <a:rPr sz="1400" spc="15" dirty="0">
                <a:latin typeface="Arial Black"/>
                <a:cs typeface="Arial Black"/>
              </a:rPr>
              <a:t> </a:t>
            </a:r>
            <a:r>
              <a:rPr sz="1400" spc="-110" dirty="0">
                <a:latin typeface="Arial Black"/>
                <a:cs typeface="Arial Black"/>
              </a:rPr>
              <a:t>Turret</a:t>
            </a:r>
            <a:r>
              <a:rPr sz="1400" spc="-5" dirty="0">
                <a:latin typeface="Arial Black"/>
                <a:cs typeface="Arial Black"/>
              </a:rPr>
              <a:t> </a:t>
            </a:r>
            <a:r>
              <a:rPr sz="1400" spc="-105" dirty="0">
                <a:latin typeface="Arial Black"/>
                <a:cs typeface="Arial Black"/>
              </a:rPr>
              <a:t>Rover</a:t>
            </a:r>
            <a:endParaRPr sz="1400">
              <a:latin typeface="Arial Black"/>
              <a:cs typeface="Arial Black"/>
            </a:endParaRPr>
          </a:p>
        </p:txBody>
      </p:sp>
      <p:grpSp>
        <p:nvGrpSpPr>
          <p:cNvPr id="4" name="object 4"/>
          <p:cNvGrpSpPr/>
          <p:nvPr/>
        </p:nvGrpSpPr>
        <p:grpSpPr>
          <a:xfrm>
            <a:off x="0" y="1072637"/>
            <a:ext cx="5760085" cy="2167890"/>
            <a:chOff x="0" y="1072637"/>
            <a:chExt cx="5760085" cy="2167890"/>
          </a:xfrm>
        </p:grpSpPr>
        <p:pic>
          <p:nvPicPr>
            <p:cNvPr id="5" name="object 5"/>
            <p:cNvPicPr/>
            <p:nvPr/>
          </p:nvPicPr>
          <p:blipFill>
            <a:blip r:embed="rId2" cstate="print"/>
            <a:stretch>
              <a:fillRect/>
            </a:stretch>
          </p:blipFill>
          <p:spPr>
            <a:xfrm>
              <a:off x="2053945" y="1072637"/>
              <a:ext cx="1652105" cy="2167386"/>
            </a:xfrm>
            <a:prstGeom prst="rect">
              <a:avLst/>
            </a:prstGeom>
          </p:spPr>
        </p:pic>
        <p:sp>
          <p:nvSpPr>
            <p:cNvPr id="6" name="object 6"/>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grpSp>
      <p:sp>
        <p:nvSpPr>
          <p:cNvPr id="7" name="object 7"/>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8" name="object 8"/>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8</a:t>
            </a:fld>
            <a:r>
              <a:rPr spc="-70" dirty="0"/>
              <a:t> </a:t>
            </a:r>
            <a:r>
              <a:rPr spc="75" dirty="0"/>
              <a:t>/</a:t>
            </a:r>
            <a:r>
              <a:rPr spc="-65" dirty="0"/>
              <a:t> </a:t>
            </a:r>
            <a:r>
              <a:rPr spc="-25" dirty="0"/>
              <a:t>26</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240" rIns="0" bIns="0" rtlCol="0">
            <a:spAutoFit/>
          </a:bodyPr>
          <a:lstStyle/>
          <a:p>
            <a:pPr marL="349250">
              <a:lnSpc>
                <a:spcPct val="100000"/>
              </a:lnSpc>
              <a:spcBef>
                <a:spcPts val="120"/>
              </a:spcBef>
            </a:pPr>
            <a:r>
              <a:rPr spc="-75" dirty="0"/>
              <a:t>Methodology</a:t>
            </a:r>
          </a:p>
        </p:txBody>
      </p:sp>
      <p:pic>
        <p:nvPicPr>
          <p:cNvPr id="3" name="object 3"/>
          <p:cNvPicPr/>
          <p:nvPr/>
        </p:nvPicPr>
        <p:blipFill>
          <a:blip r:embed="rId2" cstate="print"/>
          <a:stretch>
            <a:fillRect/>
          </a:stretch>
        </p:blipFill>
        <p:spPr>
          <a:xfrm>
            <a:off x="256768" y="1296860"/>
            <a:ext cx="59550" cy="59550"/>
          </a:xfrm>
          <a:prstGeom prst="rect">
            <a:avLst/>
          </a:prstGeom>
        </p:spPr>
      </p:pic>
      <p:pic>
        <p:nvPicPr>
          <p:cNvPr id="4" name="object 4"/>
          <p:cNvPicPr/>
          <p:nvPr/>
        </p:nvPicPr>
        <p:blipFill>
          <a:blip r:embed="rId3" cstate="print"/>
          <a:stretch>
            <a:fillRect/>
          </a:stretch>
        </p:blipFill>
        <p:spPr>
          <a:xfrm>
            <a:off x="521385" y="1612087"/>
            <a:ext cx="47980" cy="47980"/>
          </a:xfrm>
          <a:prstGeom prst="rect">
            <a:avLst/>
          </a:prstGeom>
        </p:spPr>
      </p:pic>
      <p:pic>
        <p:nvPicPr>
          <p:cNvPr id="5" name="object 5"/>
          <p:cNvPicPr/>
          <p:nvPr/>
        </p:nvPicPr>
        <p:blipFill>
          <a:blip r:embed="rId4" cstate="print"/>
          <a:stretch>
            <a:fillRect/>
          </a:stretch>
        </p:blipFill>
        <p:spPr>
          <a:xfrm>
            <a:off x="521385" y="1890445"/>
            <a:ext cx="47980" cy="47980"/>
          </a:xfrm>
          <a:prstGeom prst="rect">
            <a:avLst/>
          </a:prstGeom>
        </p:spPr>
      </p:pic>
      <p:pic>
        <p:nvPicPr>
          <p:cNvPr id="6" name="object 6"/>
          <p:cNvPicPr/>
          <p:nvPr/>
        </p:nvPicPr>
        <p:blipFill>
          <a:blip r:embed="rId5" cstate="print"/>
          <a:stretch>
            <a:fillRect/>
          </a:stretch>
        </p:blipFill>
        <p:spPr>
          <a:xfrm>
            <a:off x="521385" y="2168791"/>
            <a:ext cx="47980" cy="47980"/>
          </a:xfrm>
          <a:prstGeom prst="rect">
            <a:avLst/>
          </a:prstGeom>
        </p:spPr>
      </p:pic>
      <p:pic>
        <p:nvPicPr>
          <p:cNvPr id="7" name="object 7"/>
          <p:cNvPicPr/>
          <p:nvPr/>
        </p:nvPicPr>
        <p:blipFill>
          <a:blip r:embed="rId6" cstate="print"/>
          <a:stretch>
            <a:fillRect/>
          </a:stretch>
        </p:blipFill>
        <p:spPr>
          <a:xfrm>
            <a:off x="256768" y="2498851"/>
            <a:ext cx="59550" cy="59550"/>
          </a:xfrm>
          <a:prstGeom prst="rect">
            <a:avLst/>
          </a:prstGeom>
        </p:spPr>
      </p:pic>
      <p:pic>
        <p:nvPicPr>
          <p:cNvPr id="8" name="object 8"/>
          <p:cNvPicPr/>
          <p:nvPr/>
        </p:nvPicPr>
        <p:blipFill>
          <a:blip r:embed="rId7" cstate="print"/>
          <a:stretch>
            <a:fillRect/>
          </a:stretch>
        </p:blipFill>
        <p:spPr>
          <a:xfrm>
            <a:off x="256768" y="2840469"/>
            <a:ext cx="59550" cy="59550"/>
          </a:xfrm>
          <a:prstGeom prst="rect">
            <a:avLst/>
          </a:prstGeom>
        </p:spPr>
      </p:pic>
      <p:sp>
        <p:nvSpPr>
          <p:cNvPr id="9" name="object 9"/>
          <p:cNvSpPr txBox="1"/>
          <p:nvPr/>
        </p:nvSpPr>
        <p:spPr>
          <a:xfrm>
            <a:off x="113830" y="878095"/>
            <a:ext cx="3480435" cy="2062480"/>
          </a:xfrm>
          <a:prstGeom prst="rect">
            <a:avLst/>
          </a:prstGeom>
        </p:spPr>
        <p:txBody>
          <a:bodyPr vert="horz" wrap="square" lIns="0" tIns="12065" rIns="0" bIns="0" rtlCol="0">
            <a:spAutoFit/>
          </a:bodyPr>
          <a:lstStyle/>
          <a:p>
            <a:pPr marL="12700">
              <a:lnSpc>
                <a:spcPct val="100000"/>
              </a:lnSpc>
              <a:spcBef>
                <a:spcPts val="95"/>
              </a:spcBef>
            </a:pPr>
            <a:r>
              <a:rPr sz="1000" spc="-135" dirty="0">
                <a:latin typeface="Arial Black"/>
                <a:cs typeface="Arial Black"/>
              </a:rPr>
              <a:t>Software</a:t>
            </a:r>
            <a:r>
              <a:rPr sz="1000" spc="80" dirty="0">
                <a:latin typeface="Arial Black"/>
                <a:cs typeface="Arial Black"/>
              </a:rPr>
              <a:t> </a:t>
            </a:r>
            <a:r>
              <a:rPr sz="1000" spc="-10" dirty="0">
                <a:latin typeface="Arial Black"/>
                <a:cs typeface="Arial Black"/>
              </a:rPr>
              <a:t>Pipeline</a:t>
            </a:r>
            <a:endParaRPr sz="1000">
              <a:latin typeface="Arial Black"/>
              <a:cs typeface="Arial Black"/>
            </a:endParaRPr>
          </a:p>
          <a:p>
            <a:pPr>
              <a:lnSpc>
                <a:spcPct val="100000"/>
              </a:lnSpc>
              <a:spcBef>
                <a:spcPts val="80"/>
              </a:spcBef>
            </a:pPr>
            <a:endParaRPr sz="1000">
              <a:latin typeface="Arial Black"/>
              <a:cs typeface="Arial Black"/>
            </a:endParaRPr>
          </a:p>
          <a:p>
            <a:pPr marL="265430">
              <a:lnSpc>
                <a:spcPct val="100000"/>
              </a:lnSpc>
            </a:pPr>
            <a:r>
              <a:rPr sz="1000" spc="-20" dirty="0">
                <a:latin typeface="Tahoma"/>
                <a:cs typeface="Tahoma"/>
              </a:rPr>
              <a:t>Step1:</a:t>
            </a:r>
            <a:r>
              <a:rPr sz="1000" spc="35" dirty="0">
                <a:latin typeface="Tahoma"/>
                <a:cs typeface="Tahoma"/>
              </a:rPr>
              <a:t> </a:t>
            </a:r>
            <a:r>
              <a:rPr sz="1000" dirty="0">
                <a:latin typeface="Tahoma"/>
                <a:cs typeface="Tahoma"/>
              </a:rPr>
              <a:t>Data</a:t>
            </a:r>
            <a:r>
              <a:rPr sz="1000" spc="-50" dirty="0">
                <a:latin typeface="Tahoma"/>
                <a:cs typeface="Tahoma"/>
              </a:rPr>
              <a:t> </a:t>
            </a:r>
            <a:r>
              <a:rPr sz="1000" spc="-10" dirty="0">
                <a:latin typeface="Tahoma"/>
                <a:cs typeface="Tahoma"/>
              </a:rPr>
              <a:t>Preprocessing</a:t>
            </a:r>
            <a:endParaRPr sz="1000">
              <a:latin typeface="Tahoma"/>
              <a:cs typeface="Tahoma"/>
            </a:endParaRPr>
          </a:p>
          <a:p>
            <a:pPr marL="518795" marR="1006475">
              <a:lnSpc>
                <a:spcPct val="202900"/>
              </a:lnSpc>
              <a:spcBef>
                <a:spcPts val="180"/>
              </a:spcBef>
            </a:pPr>
            <a:r>
              <a:rPr sz="900" spc="-50" dirty="0">
                <a:latin typeface="Arial MT"/>
                <a:cs typeface="Arial MT"/>
              </a:rPr>
              <a:t>Face</a:t>
            </a:r>
            <a:r>
              <a:rPr sz="900" spc="5" dirty="0">
                <a:latin typeface="Arial MT"/>
                <a:cs typeface="Arial MT"/>
              </a:rPr>
              <a:t> </a:t>
            </a:r>
            <a:r>
              <a:rPr sz="900" spc="-10" dirty="0">
                <a:latin typeface="Arial MT"/>
                <a:cs typeface="Arial MT"/>
              </a:rPr>
              <a:t>cropping</a:t>
            </a:r>
            <a:r>
              <a:rPr sz="900" spc="5" dirty="0">
                <a:latin typeface="Arial MT"/>
                <a:cs typeface="Arial MT"/>
              </a:rPr>
              <a:t> </a:t>
            </a:r>
            <a:r>
              <a:rPr sz="900" spc="-20" dirty="0">
                <a:latin typeface="Arial MT"/>
                <a:cs typeface="Arial MT"/>
              </a:rPr>
              <a:t>using</a:t>
            </a:r>
            <a:r>
              <a:rPr sz="900" spc="5" dirty="0">
                <a:latin typeface="Arial MT"/>
                <a:cs typeface="Arial MT"/>
              </a:rPr>
              <a:t> </a:t>
            </a:r>
            <a:r>
              <a:rPr sz="900" dirty="0">
                <a:latin typeface="Arial MT"/>
                <a:cs typeface="Arial MT"/>
              </a:rPr>
              <a:t>DLib</a:t>
            </a:r>
            <a:r>
              <a:rPr sz="900" spc="5" dirty="0">
                <a:latin typeface="Arial MT"/>
                <a:cs typeface="Arial MT"/>
              </a:rPr>
              <a:t> </a:t>
            </a:r>
            <a:r>
              <a:rPr sz="900" spc="-50" dirty="0">
                <a:latin typeface="Arial MT"/>
                <a:cs typeface="Arial MT"/>
              </a:rPr>
              <a:t>Face</a:t>
            </a:r>
            <a:r>
              <a:rPr sz="900" spc="5" dirty="0">
                <a:latin typeface="Arial MT"/>
                <a:cs typeface="Arial MT"/>
              </a:rPr>
              <a:t> </a:t>
            </a:r>
            <a:r>
              <a:rPr sz="900" spc="-20" dirty="0">
                <a:latin typeface="Arial MT"/>
                <a:cs typeface="Arial MT"/>
              </a:rPr>
              <a:t>detector </a:t>
            </a:r>
            <a:r>
              <a:rPr sz="900" dirty="0">
                <a:latin typeface="Arial MT"/>
                <a:cs typeface="Arial MT"/>
              </a:rPr>
              <a:t>Splitting</a:t>
            </a:r>
            <a:r>
              <a:rPr sz="900" spc="20" dirty="0">
                <a:latin typeface="Arial MT"/>
                <a:cs typeface="Arial MT"/>
              </a:rPr>
              <a:t> </a:t>
            </a:r>
            <a:r>
              <a:rPr sz="900" dirty="0">
                <a:latin typeface="Arial MT"/>
                <a:cs typeface="Arial MT"/>
              </a:rPr>
              <a:t>into</a:t>
            </a:r>
            <a:r>
              <a:rPr sz="900" spc="25" dirty="0">
                <a:latin typeface="Arial MT"/>
                <a:cs typeface="Arial MT"/>
              </a:rPr>
              <a:t> </a:t>
            </a:r>
            <a:r>
              <a:rPr sz="900" dirty="0">
                <a:latin typeface="Arial MT"/>
                <a:cs typeface="Arial MT"/>
              </a:rPr>
              <a:t>training</a:t>
            </a:r>
            <a:r>
              <a:rPr sz="900" spc="25" dirty="0">
                <a:latin typeface="Arial MT"/>
                <a:cs typeface="Arial MT"/>
              </a:rPr>
              <a:t> </a:t>
            </a:r>
            <a:r>
              <a:rPr sz="900" dirty="0">
                <a:latin typeface="Arial MT"/>
                <a:cs typeface="Arial MT"/>
              </a:rPr>
              <a:t>and</a:t>
            </a:r>
            <a:r>
              <a:rPr sz="900" spc="25" dirty="0">
                <a:latin typeface="Arial MT"/>
                <a:cs typeface="Arial MT"/>
              </a:rPr>
              <a:t> </a:t>
            </a:r>
            <a:r>
              <a:rPr sz="900" dirty="0">
                <a:latin typeface="Arial MT"/>
                <a:cs typeface="Arial MT"/>
              </a:rPr>
              <a:t>testing</a:t>
            </a:r>
            <a:r>
              <a:rPr sz="900" spc="25" dirty="0">
                <a:latin typeface="Arial MT"/>
                <a:cs typeface="Arial MT"/>
              </a:rPr>
              <a:t> </a:t>
            </a:r>
            <a:r>
              <a:rPr sz="900" spc="-20" dirty="0">
                <a:latin typeface="Arial MT"/>
                <a:cs typeface="Arial MT"/>
              </a:rPr>
              <a:t>data</a:t>
            </a:r>
            <a:endParaRPr sz="900">
              <a:latin typeface="Arial MT"/>
              <a:cs typeface="Arial MT"/>
            </a:endParaRPr>
          </a:p>
          <a:p>
            <a:pPr>
              <a:lnSpc>
                <a:spcPct val="100000"/>
              </a:lnSpc>
              <a:spcBef>
                <a:spcPts val="75"/>
              </a:spcBef>
            </a:pPr>
            <a:endParaRPr sz="900">
              <a:latin typeface="Arial MT"/>
              <a:cs typeface="Arial MT"/>
            </a:endParaRPr>
          </a:p>
          <a:p>
            <a:pPr marL="518795">
              <a:lnSpc>
                <a:spcPct val="100000"/>
              </a:lnSpc>
            </a:pPr>
            <a:r>
              <a:rPr sz="900" spc="-10" dirty="0">
                <a:latin typeface="Arial MT"/>
                <a:cs typeface="Arial MT"/>
              </a:rPr>
              <a:t>Augmenting</a:t>
            </a:r>
            <a:r>
              <a:rPr sz="900" dirty="0">
                <a:latin typeface="Arial MT"/>
                <a:cs typeface="Arial MT"/>
              </a:rPr>
              <a:t> training data</a:t>
            </a:r>
            <a:r>
              <a:rPr sz="900" spc="5" dirty="0">
                <a:latin typeface="Arial MT"/>
                <a:cs typeface="Arial MT"/>
              </a:rPr>
              <a:t> </a:t>
            </a:r>
            <a:r>
              <a:rPr sz="900" dirty="0">
                <a:latin typeface="Arial MT"/>
                <a:cs typeface="Arial MT"/>
              </a:rPr>
              <a:t>to </a:t>
            </a:r>
            <a:r>
              <a:rPr sz="900" spc="-25" dirty="0">
                <a:latin typeface="Arial MT"/>
                <a:cs typeface="Arial MT"/>
              </a:rPr>
              <a:t>reach</a:t>
            </a:r>
            <a:r>
              <a:rPr sz="900" spc="5" dirty="0">
                <a:latin typeface="Arial MT"/>
                <a:cs typeface="Arial MT"/>
              </a:rPr>
              <a:t> </a:t>
            </a:r>
            <a:r>
              <a:rPr sz="900" dirty="0">
                <a:latin typeface="Arial MT"/>
                <a:cs typeface="Arial MT"/>
              </a:rPr>
              <a:t>a </a:t>
            </a:r>
            <a:r>
              <a:rPr sz="900" spc="-25" dirty="0">
                <a:latin typeface="Arial MT"/>
                <a:cs typeface="Arial MT"/>
              </a:rPr>
              <a:t>specified</a:t>
            </a:r>
            <a:r>
              <a:rPr sz="900" spc="5" dirty="0">
                <a:latin typeface="Arial MT"/>
                <a:cs typeface="Arial MT"/>
              </a:rPr>
              <a:t> </a:t>
            </a:r>
            <a:r>
              <a:rPr sz="900" dirty="0">
                <a:latin typeface="Arial MT"/>
                <a:cs typeface="Arial MT"/>
              </a:rPr>
              <a:t>no.of </a:t>
            </a:r>
            <a:r>
              <a:rPr sz="900" spc="-35" dirty="0">
                <a:latin typeface="Arial MT"/>
                <a:cs typeface="Arial MT"/>
              </a:rPr>
              <a:t>samples</a:t>
            </a:r>
            <a:endParaRPr sz="900">
              <a:latin typeface="Arial MT"/>
              <a:cs typeface="Arial MT"/>
            </a:endParaRPr>
          </a:p>
          <a:p>
            <a:pPr marL="265430" marR="1842770">
              <a:lnSpc>
                <a:spcPct val="224200"/>
              </a:lnSpc>
              <a:spcBef>
                <a:spcPts val="20"/>
              </a:spcBef>
            </a:pPr>
            <a:r>
              <a:rPr sz="1000" spc="-20" dirty="0">
                <a:latin typeface="Tahoma"/>
                <a:cs typeface="Tahoma"/>
              </a:rPr>
              <a:t>Step2:</a:t>
            </a:r>
            <a:r>
              <a:rPr sz="1000" spc="35" dirty="0">
                <a:latin typeface="Tahoma"/>
                <a:cs typeface="Tahoma"/>
              </a:rPr>
              <a:t> </a:t>
            </a:r>
            <a:r>
              <a:rPr sz="1000" dirty="0">
                <a:latin typeface="Tahoma"/>
                <a:cs typeface="Tahoma"/>
              </a:rPr>
              <a:t>Model</a:t>
            </a:r>
            <a:r>
              <a:rPr sz="1000" spc="-45" dirty="0">
                <a:latin typeface="Tahoma"/>
                <a:cs typeface="Tahoma"/>
              </a:rPr>
              <a:t> </a:t>
            </a:r>
            <a:r>
              <a:rPr sz="1000" spc="-10" dirty="0">
                <a:latin typeface="Tahoma"/>
                <a:cs typeface="Tahoma"/>
              </a:rPr>
              <a:t>Training </a:t>
            </a:r>
            <a:r>
              <a:rPr sz="1000" spc="-20" dirty="0">
                <a:latin typeface="Tahoma"/>
                <a:cs typeface="Tahoma"/>
              </a:rPr>
              <a:t>Step3:</a:t>
            </a:r>
            <a:r>
              <a:rPr sz="1000" spc="35" dirty="0">
                <a:latin typeface="Tahoma"/>
                <a:cs typeface="Tahoma"/>
              </a:rPr>
              <a:t> </a:t>
            </a:r>
            <a:r>
              <a:rPr sz="1000" spc="-10" dirty="0">
                <a:latin typeface="Tahoma"/>
                <a:cs typeface="Tahoma"/>
              </a:rPr>
              <a:t>Real</a:t>
            </a:r>
            <a:r>
              <a:rPr sz="1000" spc="-55" dirty="0">
                <a:latin typeface="Tahoma"/>
                <a:cs typeface="Tahoma"/>
              </a:rPr>
              <a:t> </a:t>
            </a:r>
            <a:r>
              <a:rPr sz="1000" dirty="0">
                <a:latin typeface="Tahoma"/>
                <a:cs typeface="Tahoma"/>
              </a:rPr>
              <a:t>Time</a:t>
            </a:r>
            <a:r>
              <a:rPr sz="1000" spc="-50" dirty="0">
                <a:latin typeface="Tahoma"/>
                <a:cs typeface="Tahoma"/>
              </a:rPr>
              <a:t> </a:t>
            </a:r>
            <a:r>
              <a:rPr sz="1000" spc="-35" dirty="0">
                <a:latin typeface="Tahoma"/>
                <a:cs typeface="Tahoma"/>
              </a:rPr>
              <a:t>Testing</a:t>
            </a:r>
            <a:endParaRPr sz="1000">
              <a:latin typeface="Tahoma"/>
              <a:cs typeface="Tahoma"/>
            </a:endParaRPr>
          </a:p>
        </p:txBody>
      </p:sp>
      <p:sp>
        <p:nvSpPr>
          <p:cNvPr id="10" name="object 10"/>
          <p:cNvSpPr/>
          <p:nvPr/>
        </p:nvSpPr>
        <p:spPr>
          <a:xfrm>
            <a:off x="0" y="3148736"/>
            <a:ext cx="5760085" cy="91440"/>
          </a:xfrm>
          <a:custGeom>
            <a:avLst/>
            <a:gdLst/>
            <a:ahLst/>
            <a:cxnLst/>
            <a:rect l="l" t="t" r="r" b="b"/>
            <a:pathLst>
              <a:path w="5760085" h="91439">
                <a:moveTo>
                  <a:pt x="5759920" y="0"/>
                </a:moveTo>
                <a:lnTo>
                  <a:pt x="3839946" y="0"/>
                </a:lnTo>
                <a:lnTo>
                  <a:pt x="1919973" y="0"/>
                </a:lnTo>
                <a:lnTo>
                  <a:pt x="0" y="0"/>
                </a:lnTo>
                <a:lnTo>
                  <a:pt x="0" y="91287"/>
                </a:lnTo>
                <a:lnTo>
                  <a:pt x="1919973" y="91287"/>
                </a:lnTo>
                <a:lnTo>
                  <a:pt x="3839946" y="91287"/>
                </a:lnTo>
                <a:lnTo>
                  <a:pt x="5759920" y="91287"/>
                </a:lnTo>
                <a:lnTo>
                  <a:pt x="5759920" y="0"/>
                </a:lnTo>
                <a:close/>
              </a:path>
            </a:pathLst>
          </a:custGeom>
          <a:solidFill>
            <a:srgbClr val="791F3C"/>
          </a:solidFill>
        </p:spPr>
        <p:txBody>
          <a:bodyPr wrap="square" lIns="0" tIns="0" rIns="0" bIns="0" rtlCol="0"/>
          <a:lstStyle/>
          <a:p>
            <a:endParaRPr/>
          </a:p>
        </p:txBody>
      </p:sp>
      <p:sp>
        <p:nvSpPr>
          <p:cNvPr id="11" name="object 11"/>
          <p:cNvSpPr txBox="1">
            <a:spLocks noGrp="1"/>
          </p:cNvSpPr>
          <p:nvPr>
            <p:ph type="ftr" sz="quarter" idx="5"/>
          </p:nvPr>
        </p:nvSpPr>
        <p:spPr>
          <a:prstGeom prst="rect">
            <a:avLst/>
          </a:prstGeom>
        </p:spPr>
        <p:txBody>
          <a:bodyPr vert="horz" wrap="square" lIns="0" tIns="22225" rIns="0" bIns="0" rtlCol="0">
            <a:spAutoFit/>
          </a:bodyPr>
          <a:lstStyle/>
          <a:p>
            <a:pPr marL="12700">
              <a:lnSpc>
                <a:spcPct val="100000"/>
              </a:lnSpc>
              <a:spcBef>
                <a:spcPts val="175"/>
              </a:spcBef>
            </a:pPr>
            <a:r>
              <a:rPr dirty="0"/>
              <a:t>April</a:t>
            </a:r>
            <a:r>
              <a:rPr spc="30" dirty="0"/>
              <a:t> </a:t>
            </a:r>
            <a:r>
              <a:rPr dirty="0"/>
              <a:t>15,</a:t>
            </a:r>
            <a:r>
              <a:rPr spc="40" dirty="0"/>
              <a:t> </a:t>
            </a:r>
            <a:r>
              <a:rPr spc="-20" dirty="0"/>
              <a:t>2025</a:t>
            </a:r>
          </a:p>
        </p:txBody>
      </p:sp>
      <p:sp>
        <p:nvSpPr>
          <p:cNvPr id="12" name="object 12"/>
          <p:cNvSpPr txBox="1">
            <a:spLocks noGrp="1"/>
          </p:cNvSpPr>
          <p:nvPr>
            <p:ph type="sldNum" sz="quarter" idx="7"/>
          </p:nvPr>
        </p:nvSpPr>
        <p:spPr>
          <a:prstGeom prst="rect">
            <a:avLst/>
          </a:prstGeom>
        </p:spPr>
        <p:txBody>
          <a:bodyPr vert="horz" wrap="square" lIns="0" tIns="22225" rIns="0" bIns="0" rtlCol="0">
            <a:spAutoFit/>
          </a:bodyPr>
          <a:lstStyle/>
          <a:p>
            <a:pPr marL="38100">
              <a:lnSpc>
                <a:spcPct val="100000"/>
              </a:lnSpc>
              <a:spcBef>
                <a:spcPts val="175"/>
              </a:spcBef>
            </a:pPr>
            <a:fld id="{81D60167-4931-47E6-BA6A-407CBD079E47}" type="slidenum">
              <a:rPr spc="-20" dirty="0"/>
              <a:t>9</a:t>
            </a:fld>
            <a:r>
              <a:rPr spc="-70" dirty="0"/>
              <a:t> </a:t>
            </a:r>
            <a:r>
              <a:rPr spc="75" dirty="0"/>
              <a:t>/</a:t>
            </a:r>
            <a:r>
              <a:rPr spc="-65" dirty="0"/>
              <a:t> </a:t>
            </a:r>
            <a:r>
              <a:rPr spc="-25" dirty="0"/>
              <a:t>26</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TotalTime>
  <Words>859</Words>
  <Application>Microsoft Office PowerPoint</Application>
  <PresentationFormat>Custom</PresentationFormat>
  <Paragraphs>181</Paragraphs>
  <Slides>28</Slides>
  <Notes>0</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Arial Black</vt:lpstr>
      <vt:lpstr>Arial MT</vt:lpstr>
      <vt:lpstr>Calibri</vt:lpstr>
      <vt:lpstr>Tahoma</vt:lpstr>
      <vt:lpstr>Times New Roman</vt:lpstr>
      <vt:lpstr>Office Theme</vt:lpstr>
      <vt:lpstr>Sentinel Turret Rover: Intruder Defense System with Precision Shooting</vt:lpstr>
      <vt:lpstr>PowerPoint Presentation</vt:lpstr>
      <vt:lpstr>Introduction</vt:lpstr>
      <vt:lpstr>Objective</vt:lpstr>
      <vt:lpstr>Methodology</vt:lpstr>
      <vt:lpstr>Methodology</vt:lpstr>
      <vt:lpstr>Methodology</vt:lpstr>
      <vt:lpstr>PowerPoint Presentation</vt:lpstr>
      <vt:lpstr>Methodology</vt:lpstr>
      <vt:lpstr>Methodology</vt:lpstr>
      <vt:lpstr>Methodology</vt:lpstr>
      <vt:lpstr>PowerPoint Presentation</vt:lpstr>
      <vt:lpstr>CA CBAM (Cross Attention Convolutional Block Attention Module)</vt:lpstr>
      <vt:lpstr>PowerPoint Presentation</vt:lpstr>
      <vt:lpstr>PowerPoint Presentation</vt:lpstr>
      <vt:lpstr>Alert System</vt:lpstr>
      <vt:lpstr>Methodology</vt:lpstr>
      <vt:lpstr>PowerPoint Presentation</vt:lpstr>
      <vt:lpstr>PowerPoint Presentation</vt:lpstr>
      <vt:lpstr>PowerPoint Presentation</vt:lpstr>
      <vt:lpstr>PowerPoint Presentation</vt:lpstr>
      <vt:lpstr>Training &amp; Validation loss: YOLO based Self ATTENTION</vt:lpstr>
      <vt:lpstr>Results &amp; Discussion</vt:lpstr>
      <vt:lpstr>PowerPoint Presentation</vt:lpstr>
      <vt:lpstr>PowerPoint Presentation</vt:lpstr>
      <vt:lpstr>Results &amp; Discussion </vt:lpstr>
      <vt:lpstr>Results &amp; Discussion </vt:lpstr>
      <vt:lpstr>Future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Kanishka S J-[CB.AI.U4AID23121]</cp:lastModifiedBy>
  <cp:revision>3</cp:revision>
  <dcterms:created xsi:type="dcterms:W3CDTF">2025-04-15T07:37:44Z</dcterms:created>
  <dcterms:modified xsi:type="dcterms:W3CDTF">2025-04-15T08:11:35Z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2025-04-15T00:00:00Z</vt:filetime>
  </property>
  <property fmtid="{D5CDD505-2E9C-101B-9397-08002B2CF9AE}" pid="3" name="Creator">
    <vt:lpwstr>LaTeX with Beamer class</vt:lpwstr>
  </property>
  <property fmtid="{D5CDD505-2E9C-101B-9397-08002B2CF9AE}" pid="4" name="Producer">
    <vt:lpwstr>xdvipdfmx (20240305)</vt:lpwstr>
  </property>
  <property fmtid="{D5CDD505-2E9C-101B-9397-08002B2CF9AE}" pid="5" name="LastSaved">
    <vt:filetime>2025-04-15T00:00:00Z</vt:filetime>
  </property>
</Properties>
</file>