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3"/>
  </p:notesMasterIdLst>
  <p:sldIdLst>
    <p:sldId id="256" r:id="rId2"/>
    <p:sldId id="258" r:id="rId3"/>
    <p:sldId id="261" r:id="rId4"/>
    <p:sldId id="259" r:id="rId5"/>
    <p:sldId id="260" r:id="rId6"/>
    <p:sldId id="272" r:id="rId7"/>
    <p:sldId id="270" r:id="rId8"/>
    <p:sldId id="276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9" r:id="rId17"/>
    <p:sldId id="298" r:id="rId18"/>
    <p:sldId id="300" r:id="rId19"/>
    <p:sldId id="301" r:id="rId20"/>
    <p:sldId id="302" r:id="rId21"/>
    <p:sldId id="2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780E9-937A-49CC-8208-EB097642A878}" v="1" dt="2025-08-22T17:45:34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outlineViewPr>
    <p:cViewPr>
      <p:scale>
        <a:sx n="33" d="100"/>
        <a:sy n="33" d="100"/>
      </p:scale>
      <p:origin x="0" y="-8515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EC430-6E8E-49F8-B0A5-79140109568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772C9-4005-4166-BDBB-9EBA99F67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26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949A-688B-4AED-AA8E-F203BA3310F5}" type="datetimeFigureOut">
              <a:rPr lang="en-US" dirty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76168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0231-6059-4AF0-B828-13FEB68C6E43}" type="datetimeFigureOut">
              <a:rPr lang="en-US" dirty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4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E087-9EB9-42E7-B62A-9B8FE3556101}" type="datetimeFigureOut">
              <a:rPr lang="en-US" dirty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5396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7B2A-1291-46F4-B4CC-8BAFDF935B56}" type="datetimeFigureOut">
              <a:rPr lang="en-US" dirty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6068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3B4-A63D-42FA-B9D1-41D36384F384}" type="datetimeFigureOut">
              <a:rPr lang="en-US" dirty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6029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803-F60A-46DD-B88E-307855619A34}" type="datetimeFigureOut">
              <a:rPr lang="en-US" dirty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6162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4245-B7F0-48F5-9A59-408A637F0829}" type="datetimeFigureOut">
              <a:rPr lang="en-US" dirty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453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FBFC-AFD0-49F7-9AAB-86AF5F4471C2}" type="datetimeFigureOut">
              <a:rPr lang="en-US" dirty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1496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EFA3-A6B6-4916-BD87-2F7F0B6DE4AC}" type="datetimeFigureOut">
              <a:rPr lang="en-US" dirty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7886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FE2-E902-4B86-B2C7-4AE6B54CDB70}" type="datetimeFigureOut">
              <a:rPr lang="en-US" dirty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3770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4E58-F253-4E0F-B41E-2DC0E51ABEA1}" type="datetimeFigureOut">
              <a:rPr lang="en-US" dirty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1172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/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/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/>
              <a:ahLst/>
              <a:cxnLst/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/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/>
              <a:ahLst/>
              <a:cxnLst/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/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/>
              <a:ahLst/>
              <a:cxnLst/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/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/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/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/>
              <a:ahLst/>
              <a:cxnLst/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/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/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/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/>
              <a:ahLst/>
              <a:cxnLst/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/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/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/>
              <a:ahLst/>
              <a:cxnLst/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/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/>
              <a:ahLst/>
              <a:cxnLst/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/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/>
              <a:ahLst/>
              <a:cxnLst/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/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/>
              <a:ahLst/>
              <a:cxnLst/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/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/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/>
              <a:ahLst/>
              <a:cxnLst/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/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/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/>
              <a:ahLst/>
              <a:cxnLst/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/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/>
              <a:ahLst/>
              <a:cxnLst/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/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/>
              <a:ahLst/>
              <a:cxnLst/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/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/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/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/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/>
              <a:ahLst/>
              <a:cxnLst/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/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/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/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/>
              <a:ahLst/>
              <a:cxnLst/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/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/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/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/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/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/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/>
              <a:ahLst/>
              <a:cxnLst/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/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/>
              <a:ahLst/>
              <a:cxnLst/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/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/>
              <a:ahLst/>
              <a:cxnLst/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/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/>
              <a:ahLst/>
              <a:cxnLst/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/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/>
              <a:ahLst/>
              <a:cxnLst/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/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/>
              <a:ahLst/>
              <a:cxnLst/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/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/>
              <a:ahLst/>
              <a:cxnLst/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/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/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/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/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/>
              <a:ahLst/>
              <a:cxnLst/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/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/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/>
              <a:ahLst/>
              <a:cxnLst/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/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/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/>
              <a:ahLst/>
              <a:cxnLst/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/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/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/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/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/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/>
              <a:ahLst/>
              <a:cxnLst/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/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/>
              <a:ahLst/>
              <a:cxnLst/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/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/>
              <a:ahLst/>
              <a:cxnLst/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/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/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/>
              <a:ahLst/>
              <a:cxnLst/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0F082710-245A-48CB-A5F6-8BB1DF6AB298}" type="datetimeFigureOut">
              <a:rPr lang="en-US" dirty="0"/>
              <a:pPr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24578CCF-2EC4-44CB-A694-F6F6E59A398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76">
          <p15:clr>
            <a:srgbClr val="F26B43"/>
          </p15:clr>
        </p15:guide>
        <p15:guide id="2" pos="6792">
          <p15:clr>
            <a:srgbClr val="F26B43"/>
          </p15:clr>
        </p15:guide>
        <p15:guide id="3" pos="3720">
          <p15:clr>
            <a:srgbClr val="F26B43"/>
          </p15:clr>
        </p15:guide>
        <p15:guide id="4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96" y="2175749"/>
            <a:ext cx="11583919" cy="97752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a typeface="+mj-lt"/>
                <a:cs typeface="+mj-lt"/>
              </a:rPr>
              <a:t>23AID304 – High Performance and Cloud Computing </a:t>
            </a:r>
            <a:br>
              <a:rPr lang="en-US" sz="4000" dirty="0"/>
            </a:br>
            <a:r>
              <a:rPr lang="en-US" sz="3600" dirty="0"/>
              <a:t>Review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8039" y="3157461"/>
            <a:ext cx="7197237" cy="1453868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3200" b="1" dirty="0"/>
              <a:t> </a:t>
            </a:r>
            <a:r>
              <a:rPr lang="en-US" sz="2400" dirty="0">
                <a:latin typeface="Aptos Light"/>
                <a:ea typeface="Calibri Light"/>
                <a:cs typeface="Calibri Light"/>
              </a:rPr>
              <a:t>Learning-Based Model Predictive Control for Multi-Room Energy Incident Management in </a:t>
            </a:r>
            <a:endParaRPr lang="en-US" sz="2400" dirty="0">
              <a:solidFill>
                <a:srgbClr val="000000"/>
              </a:solidFill>
              <a:latin typeface="Aptos Light"/>
              <a:ea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 dirty="0">
                <a:latin typeface="Aptos Light"/>
                <a:ea typeface="Calibri Light"/>
                <a:cs typeface="Calibri Light"/>
              </a:rPr>
              <a:t>Smart Hospitals Using Cloud Services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3B28F-ADE2-6479-446B-3812FF19175D}"/>
              </a:ext>
            </a:extLst>
          </p:cNvPr>
          <p:cNvSpPr txBox="1"/>
          <p:nvPr/>
        </p:nvSpPr>
        <p:spPr>
          <a:xfrm>
            <a:off x="374996" y="4774681"/>
            <a:ext cx="7510179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venir Next LT Pro Light"/>
              </a:rPr>
              <a:t>Team 9 :</a:t>
            </a:r>
          </a:p>
          <a:p>
            <a:r>
              <a:rPr lang="en-US" sz="2000">
                <a:latin typeface="Avenir Next LT Pro Light"/>
              </a:rPr>
              <a:t>Gowtham SD : CB.AI.U4AID23113</a:t>
            </a:r>
          </a:p>
          <a:p>
            <a:r>
              <a:rPr lang="en-US" sz="2000">
                <a:latin typeface="Avenir Next LT Pro Light"/>
              </a:rPr>
              <a:t>Guhan K B : CB.AI.U4AID23114</a:t>
            </a:r>
          </a:p>
          <a:p>
            <a:r>
              <a:rPr lang="en-US" sz="2000">
                <a:latin typeface="Avenir Next LT Pro Light"/>
              </a:rPr>
              <a:t>Vaishnavi Gupta : CB.AI.U4AID23149</a:t>
            </a:r>
          </a:p>
          <a:p>
            <a:r>
              <a:rPr lang="en-US" sz="2000">
                <a:latin typeface="Avenir Next LT Pro Light"/>
              </a:rPr>
              <a:t>Vyshnav Kumar S : CB.AI.U4AID23151</a:t>
            </a:r>
          </a:p>
        </p:txBody>
      </p:sp>
      <p:pic>
        <p:nvPicPr>
          <p:cNvPr id="5" name="Picture 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9F894CDD-2609-DD88-8A2F-7CB2CD2C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73" y="-2165"/>
            <a:ext cx="6808617" cy="172460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C8DBB7-38EC-6531-D935-56CC4B1B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92B3-46E5-A88C-6EC3-FE307306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ROOMS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974F8A-D4FF-15EC-6D0F-F4C4C109D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685" y="1901586"/>
            <a:ext cx="4924186" cy="323787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57317-2F73-49D9-EB75-4DA3B76D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AE-3A5E-4FAF-845E-8A3C4C88BB07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DEED4-E8B4-1383-4F1A-DE36D71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2BFE6-D873-23C5-F040-E7522B40C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71" y="1974689"/>
            <a:ext cx="4608427" cy="3091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68278-84D8-38B3-AE54-337DE4542D7E}"/>
              </a:ext>
            </a:extLst>
          </p:cNvPr>
          <p:cNvSpPr txBox="1"/>
          <p:nvPr/>
        </p:nvSpPr>
        <p:spPr>
          <a:xfrm>
            <a:off x="1069848" y="5576320"/>
            <a:ext cx="9634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                         ICU ROOM                                                                 ADMIN ROOM</a:t>
            </a:r>
          </a:p>
        </p:txBody>
      </p:sp>
    </p:spTree>
    <p:extLst>
      <p:ext uri="{BB962C8B-B14F-4D97-AF65-F5344CB8AC3E}">
        <p14:creationId xmlns:p14="http://schemas.microsoft.com/office/powerpoint/2010/main" val="163950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C080-5131-9634-CC90-A957E0F3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ROOMS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B6CAC5-41C1-B4B8-DDC8-C13078DE9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930" y="1875186"/>
            <a:ext cx="4504788" cy="37022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F9FF-C873-6A34-B34A-8BDE2A2C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749D-56AD-4DBB-BF6E-D22FF824D252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65126-DDBC-5D7C-2AEA-9C08F440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6540EA-8267-8EF8-E2DE-07218672F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8483"/>
            <a:ext cx="5061077" cy="3907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DF1E9-50C8-F263-59E7-A69165D9D99C}"/>
              </a:ext>
            </a:extLst>
          </p:cNvPr>
          <p:cNvSpPr txBox="1"/>
          <p:nvPr/>
        </p:nvSpPr>
        <p:spPr>
          <a:xfrm>
            <a:off x="2399071" y="5953557"/>
            <a:ext cx="777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GENERAL WARD                                                               EMERGENCY WARD</a:t>
            </a:r>
          </a:p>
        </p:txBody>
      </p:sp>
    </p:spTree>
    <p:extLst>
      <p:ext uri="{BB962C8B-B14F-4D97-AF65-F5344CB8AC3E}">
        <p14:creationId xmlns:p14="http://schemas.microsoft.com/office/powerpoint/2010/main" val="191679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973A-D979-56E2-CA3B-47443D2A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GRAPHS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C55BB1-279A-BFC3-387D-EA80E9C50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627567"/>
            <a:ext cx="9634538" cy="405929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5FA0F-C17B-1255-B84A-8DC743AB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7BB8-64F2-400B-AFFF-30978B94A17E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62FEE-22C6-5DA1-C575-6D323E79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0B353-4946-A653-A211-629673A9A81A}"/>
              </a:ext>
            </a:extLst>
          </p:cNvPr>
          <p:cNvSpPr txBox="1"/>
          <p:nvPr/>
        </p:nvSpPr>
        <p:spPr>
          <a:xfrm>
            <a:off x="2649582" y="5850022"/>
            <a:ext cx="647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Scope 1 (Electrical System) : V and I graph after general load </a:t>
            </a:r>
          </a:p>
        </p:txBody>
      </p:sp>
    </p:spTree>
    <p:extLst>
      <p:ext uri="{BB962C8B-B14F-4D97-AF65-F5344CB8AC3E}">
        <p14:creationId xmlns:p14="http://schemas.microsoft.com/office/powerpoint/2010/main" val="80899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97AF-5865-7FD5-9EEA-A5EC78A6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GRAPHS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A75296-8194-8222-6B09-813D4F058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138" y="1668361"/>
            <a:ext cx="9041429" cy="43513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6A416-403D-6A8E-4B10-1F297434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06DC-E6E9-4E1F-9224-49E86965200C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37201-6FEA-2422-ADF8-F3A627F2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1F5BD-211E-F6D6-B3CC-42AF0198F731}"/>
              </a:ext>
            </a:extLst>
          </p:cNvPr>
          <p:cNvSpPr txBox="1"/>
          <p:nvPr/>
        </p:nvSpPr>
        <p:spPr>
          <a:xfrm>
            <a:off x="2192887" y="6101306"/>
            <a:ext cx="7387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Scope 2 (Electrical System) : V and I graph after HVAC load </a:t>
            </a:r>
          </a:p>
        </p:txBody>
      </p:sp>
    </p:spTree>
    <p:extLst>
      <p:ext uri="{BB962C8B-B14F-4D97-AF65-F5344CB8AC3E}">
        <p14:creationId xmlns:p14="http://schemas.microsoft.com/office/powerpoint/2010/main" val="83386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743D-AF9C-33BE-38B2-1399F565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GRAPHS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4C20A4-A811-0574-6E12-DF8F9BBD5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686" y="1578955"/>
            <a:ext cx="8491864" cy="43513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1A55A-384F-95A2-962A-B0FB90BD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38F5-F315-4DC6-869F-7EFC1D237FE6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C84AD-3E53-1BB3-E787-8AB87A2A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01896-A2E9-B00C-B272-D84EAC3E9504}"/>
              </a:ext>
            </a:extLst>
          </p:cNvPr>
          <p:cNvSpPr txBox="1"/>
          <p:nvPr/>
        </p:nvSpPr>
        <p:spPr>
          <a:xfrm>
            <a:off x="2733368" y="6170414"/>
            <a:ext cx="6548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Scope (Thermal system) – HVAC affecting the temperature </a:t>
            </a:r>
          </a:p>
        </p:txBody>
      </p:sp>
    </p:spTree>
    <p:extLst>
      <p:ext uri="{BB962C8B-B14F-4D97-AF65-F5344CB8AC3E}">
        <p14:creationId xmlns:p14="http://schemas.microsoft.com/office/powerpoint/2010/main" val="3668425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6950-F9BB-1C4C-8FDC-CF73F06F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DATA AQUISITION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80046E-1D9E-F95B-BDD6-6CD817013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334" y="1691800"/>
            <a:ext cx="4065086" cy="43648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93E7B-F0F6-857F-FABF-13EC820A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8CEC-0091-4D13-824F-07B66AE6350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EFCF1-B232-6CEA-5AC1-552EFFE0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373435-5984-3B32-7E40-B50B2E6B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7226"/>
          <a:stretch>
            <a:fillRect/>
          </a:stretch>
        </p:blipFill>
        <p:spPr>
          <a:xfrm>
            <a:off x="6210926" y="1691799"/>
            <a:ext cx="3591426" cy="4364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02253-DB5E-04E3-EAF7-2596EFE18888}"/>
              </a:ext>
            </a:extLst>
          </p:cNvPr>
          <p:cNvSpPr txBox="1"/>
          <p:nvPr/>
        </p:nvSpPr>
        <p:spPr>
          <a:xfrm>
            <a:off x="2838853" y="61704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collected from every subsystem / Example data</a:t>
            </a:r>
          </a:p>
        </p:txBody>
      </p:sp>
    </p:spTree>
    <p:extLst>
      <p:ext uri="{BB962C8B-B14F-4D97-AF65-F5344CB8AC3E}">
        <p14:creationId xmlns:p14="http://schemas.microsoft.com/office/powerpoint/2010/main" val="336945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4B84-C36E-BFF0-0BB5-FC041FD4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HPC &amp; AI for LB-MPC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32C0-672F-A9A7-D212-CC1414812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GPU acceleration for training ML models inside LB-MPC</a:t>
            </a:r>
          </a:p>
          <a:p>
            <a:r>
              <a:rPr lang="en-IN" dirty="0"/>
              <a:t>Use </a:t>
            </a:r>
            <a:r>
              <a:rPr lang="en-IN" dirty="0" err="1"/>
              <a:t>cuBLAS</a:t>
            </a:r>
            <a:r>
              <a:rPr lang="en-IN" dirty="0"/>
              <a:t>/</a:t>
            </a:r>
            <a:r>
              <a:rPr lang="en-IN" dirty="0" err="1"/>
              <a:t>cuDNN</a:t>
            </a:r>
            <a:r>
              <a:rPr lang="en-IN" dirty="0"/>
              <a:t> (via </a:t>
            </a:r>
            <a:r>
              <a:rPr lang="en-IN" dirty="0" err="1"/>
              <a:t>PyTorch</a:t>
            </a:r>
            <a:r>
              <a:rPr lang="en-IN" dirty="0"/>
              <a:t>/TensorFlow) for efficient matrix + deep learning ops</a:t>
            </a:r>
          </a:p>
          <a:p>
            <a:r>
              <a:rPr lang="en-IN" dirty="0"/>
              <a:t>Reinforcement Learning integrated into LB-MPC for adaptive hospital energy control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73D24-7FB9-95F7-8AA7-429186DE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4E09-E7CA-44A1-BE0D-663B51D4E51D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24ECE-FBCC-AC2D-AE98-085D6A94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62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FC18-BF74-2828-E25A-0649DB9A9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177" y="1253331"/>
            <a:ext cx="9634011" cy="4351338"/>
          </a:xfrm>
        </p:spPr>
        <p:txBody>
          <a:bodyPr>
            <a:normAutofit/>
          </a:bodyPr>
          <a:lstStyle/>
          <a:p>
            <a:r>
              <a:rPr lang="en-IN" dirty="0"/>
              <a:t>Deploy VM (AWS EC2 / Azure VM / GCP Compute) with GPU/CPU support</a:t>
            </a:r>
          </a:p>
          <a:p>
            <a:r>
              <a:rPr lang="en-IN" dirty="0"/>
              <a:t>Data pipeline:</a:t>
            </a:r>
          </a:p>
          <a:p>
            <a:pPr lvl="1"/>
            <a:r>
              <a:rPr lang="en-IN" dirty="0"/>
              <a:t>	Upload simulation &amp; sensor data to cloud storage (S3 / Blob / GCS)</a:t>
            </a:r>
          </a:p>
          <a:p>
            <a:pPr lvl="1"/>
            <a:r>
              <a:rPr lang="en-IN" dirty="0"/>
              <a:t>	Stream real-time hospital zone data from EMS to the cloud</a:t>
            </a:r>
          </a:p>
          <a:p>
            <a:r>
              <a:rPr lang="en-IN" dirty="0"/>
              <a:t>Forecasting module runs in the cloud for ambient temperature &amp; load prediction</a:t>
            </a:r>
          </a:p>
          <a:p>
            <a:r>
              <a:rPr lang="en-IN" dirty="0"/>
              <a:t>LB-MPC controller hosted on cloud VM for scalable decision-making</a:t>
            </a:r>
          </a:p>
          <a:p>
            <a:r>
              <a:rPr lang="en-IN" dirty="0"/>
              <a:t>Cloud acts as central hub for data storage, forecasting, and control coordination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B486-845B-FF38-E621-C01F3546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D625-FA1D-49C0-A65D-6156E7BCC1F3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F669B-58EF-744B-AA8E-894D7064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6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4098-F82E-6E2C-BF28-BA1B6CED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Cloud Workflow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ACD3-6220-9892-E832-6EC70337B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Simulink / EMS generates zone-wise electrical &amp; thermal data</a:t>
            </a:r>
          </a:p>
          <a:p>
            <a:r>
              <a:rPr lang="en-IN" dirty="0"/>
              <a:t>Data uploaded to cloud storage (S3 / Blob)</a:t>
            </a:r>
          </a:p>
          <a:p>
            <a:r>
              <a:rPr lang="en-IN" dirty="0"/>
              <a:t>Cloud compute (GPU VM) runs:</a:t>
            </a:r>
          </a:p>
          <a:p>
            <a:pPr lvl="1"/>
            <a:r>
              <a:rPr lang="en-IN" dirty="0"/>
              <a:t>Forecasting models</a:t>
            </a:r>
          </a:p>
          <a:p>
            <a:pPr lvl="1"/>
            <a:r>
              <a:rPr lang="en-IN" dirty="0"/>
              <a:t>LB-MPC optimization</a:t>
            </a:r>
          </a:p>
          <a:p>
            <a:r>
              <a:rPr lang="en-IN" dirty="0"/>
              <a:t>Optimized control signals sent back to EMS for HVAC &amp; load dispatch</a:t>
            </a:r>
          </a:p>
          <a:p>
            <a:r>
              <a:rPr lang="en-IN" dirty="0"/>
              <a:t>Visualization dashboard for monitoring hospital zones in real-time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D062F-A5E1-A7AE-8CF1-E6EE6E6F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6E51-8392-4304-9906-A42C5F95B74E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84197-89CE-BF6C-0161-62B178DC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2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CE6E-BC64-A1ED-692F-E0F4AA4F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Cloud Components for App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C3BC2-5755-C9AD-C8C9-FC693DDC5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20"/>
            <a:ext cx="6117533" cy="435133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BDA + MATH PROJECT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Compute (VM)</a:t>
            </a:r>
            <a:r>
              <a:rPr lang="en-IN" dirty="0"/>
              <a:t> → Runs GAN inference API + Kafka consumer.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Kafka Messaging </a:t>
            </a:r>
            <a:r>
              <a:rPr lang="en-IN" dirty="0"/>
              <a:t>→ Streams image requests/events in real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Storage</a:t>
            </a:r>
            <a:r>
              <a:rPr lang="en-IN" dirty="0"/>
              <a:t> → Model weights, logs, processed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Networking</a:t>
            </a:r>
            <a:r>
              <a:rPr lang="en-IN" dirty="0"/>
              <a:t> → Public API endpoint + secure Kafka broker access.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7CE1-CC50-4C82-BD6A-F1A5D3AB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CA8C-7C38-49EB-9C1D-C471CB882033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AF2C4-559A-21BF-23A3-E194F45C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171FD5-263D-02B5-C1C8-32EBD1657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12340"/>
              </p:ext>
            </p:extLst>
          </p:nvPr>
        </p:nvGraphicFramePr>
        <p:xfrm>
          <a:off x="7415684" y="1874520"/>
          <a:ext cx="4286898" cy="4351340"/>
        </p:xfrm>
        <a:graphic>
          <a:graphicData uri="http://schemas.openxmlformats.org/drawingml/2006/table">
            <a:tbl>
              <a:tblPr/>
              <a:tblGrid>
                <a:gridCol w="2143449">
                  <a:extLst>
                    <a:ext uri="{9D8B030D-6E8A-4147-A177-3AD203B41FA5}">
                      <a16:colId xmlns:a16="http://schemas.microsoft.com/office/drawing/2014/main" val="2729732665"/>
                    </a:ext>
                  </a:extLst>
                </a:gridCol>
                <a:gridCol w="2143449">
                  <a:extLst>
                    <a:ext uri="{9D8B030D-6E8A-4147-A177-3AD203B41FA5}">
                      <a16:colId xmlns:a16="http://schemas.microsoft.com/office/drawing/2014/main" val="3801413882"/>
                    </a:ext>
                  </a:extLst>
                </a:gridCol>
              </a:tblGrid>
              <a:tr h="4884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effectLst/>
                        </a:rPr>
                        <a:t>Category</a:t>
                      </a:r>
                    </a:p>
                  </a:txBody>
                  <a:tcPr marL="59807" marR="59807" marT="29904" marB="2990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effectLst/>
                        </a:rPr>
                        <a:t>Technology </a:t>
                      </a:r>
                    </a:p>
                  </a:txBody>
                  <a:tcPr marL="59807" marR="59807" marT="29904" marB="2990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491767"/>
                  </a:ext>
                </a:extLst>
              </a:tr>
              <a:tr h="4439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effectLst/>
                        </a:rPr>
                        <a:t>Distributed Storage </a:t>
                      </a:r>
                    </a:p>
                  </a:txBody>
                  <a:tcPr marL="59807" marR="59807" marT="29904" marB="2990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effectLst/>
                        </a:rPr>
                        <a:t>HDFS</a:t>
                      </a:r>
                    </a:p>
                  </a:txBody>
                  <a:tcPr marL="59807" marR="59807" marT="29904" marB="2990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219500"/>
                  </a:ext>
                </a:extLst>
              </a:tr>
              <a:tr h="4884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effectLst/>
                        </a:rPr>
                        <a:t>Data Processing Framework </a:t>
                      </a:r>
                    </a:p>
                  </a:txBody>
                  <a:tcPr marL="59807" marR="59807" marT="29904" marB="2990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effectLst/>
                        </a:rPr>
                        <a:t>Apache Spark </a:t>
                      </a:r>
                    </a:p>
                  </a:txBody>
                  <a:tcPr marL="59807" marR="59807" marT="29904" marB="2990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76585"/>
                  </a:ext>
                </a:extLst>
              </a:tr>
              <a:tr h="4884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effectLst/>
                        </a:rPr>
                        <a:t>Programming Language </a:t>
                      </a:r>
                    </a:p>
                  </a:txBody>
                  <a:tcPr marL="59807" marR="59807" marT="29904" marB="2990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effectLst/>
                        </a:rPr>
                        <a:t>Python /Scala</a:t>
                      </a:r>
                    </a:p>
                  </a:txBody>
                  <a:tcPr marL="59807" marR="59807" marT="29904" marB="2990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79562"/>
                  </a:ext>
                </a:extLst>
              </a:tr>
              <a:tr h="4884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effectLst/>
                        </a:rPr>
                        <a:t>ML Framework </a:t>
                      </a:r>
                    </a:p>
                  </a:txBody>
                  <a:tcPr marL="59807" marR="59807" marT="29904" marB="2990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effectLst/>
                        </a:rPr>
                        <a:t> </a:t>
                      </a:r>
                      <a:r>
                        <a:rPr lang="en-IN" sz="1200" dirty="0" err="1">
                          <a:effectLst/>
                        </a:rPr>
                        <a:t>PyTorch</a:t>
                      </a:r>
                      <a:r>
                        <a:rPr lang="en-IN" sz="1200" dirty="0">
                          <a:effectLst/>
                        </a:rPr>
                        <a:t> </a:t>
                      </a:r>
                    </a:p>
                  </a:txBody>
                  <a:tcPr marL="59807" marR="59807" marT="29904" marB="2990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792099"/>
                  </a:ext>
                </a:extLst>
              </a:tr>
              <a:tr h="4884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effectLst/>
                        </a:rPr>
                        <a:t>Frontend</a:t>
                      </a:r>
                    </a:p>
                  </a:txBody>
                  <a:tcPr marL="59807" marR="59807" marT="29904" marB="2990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effectLst/>
                        </a:rPr>
                        <a:t>React Native </a:t>
                      </a:r>
                    </a:p>
                  </a:txBody>
                  <a:tcPr marL="59807" marR="59807" marT="29904" marB="2990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435617"/>
                  </a:ext>
                </a:extLst>
              </a:tr>
              <a:tr h="4884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effectLst/>
                        </a:rPr>
                        <a:t>Backend</a:t>
                      </a:r>
                    </a:p>
                  </a:txBody>
                  <a:tcPr marL="59807" marR="59807" marT="29904" marB="2990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effectLst/>
                        </a:rPr>
                        <a:t>Flask API</a:t>
                      </a:r>
                    </a:p>
                  </a:txBody>
                  <a:tcPr marL="59807" marR="59807" marT="29904" marB="2990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531968"/>
                  </a:ext>
                </a:extLst>
              </a:tr>
              <a:tr h="4884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effectLst/>
                        </a:rPr>
                        <a:t>Visualization </a:t>
                      </a:r>
                    </a:p>
                  </a:txBody>
                  <a:tcPr marL="59807" marR="59807" marT="29904" marB="2990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effectLst/>
                        </a:rPr>
                        <a:t>Matplotlib / Seaborn </a:t>
                      </a:r>
                    </a:p>
                  </a:txBody>
                  <a:tcPr marL="59807" marR="59807" marT="29904" marB="2990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3508"/>
                  </a:ext>
                </a:extLst>
              </a:tr>
              <a:tr h="4884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effectLst/>
                        </a:rPr>
                        <a:t>Real - Time analytics</a:t>
                      </a:r>
                    </a:p>
                  </a:txBody>
                  <a:tcPr marL="59807" marR="59807" marT="29904" marB="2990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effectLst/>
                        </a:rPr>
                        <a:t>Scala + Spark Structured Streaming + Kafka</a:t>
                      </a:r>
                    </a:p>
                  </a:txBody>
                  <a:tcPr marL="59807" marR="59807" marT="29904" marB="2990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429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478F3968-0D1B-FA0C-4735-4CEB7A597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322" y="1874521"/>
            <a:ext cx="829407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5732-6B71-C446-4247-A4C3B045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88098"/>
            <a:ext cx="9634011" cy="1325563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7645-4F39-4842-91EE-32448B02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281" y="1946912"/>
            <a:ext cx="3631256" cy="29688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/>
              <a:t>Introduction</a:t>
            </a:r>
          </a:p>
          <a:p>
            <a:r>
              <a:rPr lang="en-US" sz="1600"/>
              <a:t>Problem statement</a:t>
            </a:r>
          </a:p>
          <a:p>
            <a:r>
              <a:rPr lang="en-US" sz="1600"/>
              <a:t>Objective</a:t>
            </a:r>
          </a:p>
          <a:p>
            <a:r>
              <a:rPr lang="en-US" sz="1600"/>
              <a:t>Methodology</a:t>
            </a:r>
          </a:p>
          <a:p>
            <a:r>
              <a:rPr lang="en-US" sz="1600"/>
              <a:t>Progress</a:t>
            </a:r>
          </a:p>
          <a:p>
            <a:r>
              <a:rPr lang="en-US" sz="1600"/>
              <a:t>References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0C476-4F3E-7980-252A-8F91E0B9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69F2-665C-0BC8-2175-54954025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E6AC-57F1-CFA7-28B3-0ACE2A48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Train GAN locally → export model.pt.</a:t>
            </a:r>
          </a:p>
          <a:p>
            <a:r>
              <a:rPr lang="en-IN" dirty="0"/>
              <a:t>Deploy model + API on cloud VM.</a:t>
            </a:r>
          </a:p>
          <a:p>
            <a:r>
              <a:rPr lang="en-IN" dirty="0"/>
              <a:t>Kafka producer sends requests → consumer triggers inference.</a:t>
            </a:r>
          </a:p>
          <a:p>
            <a:r>
              <a:rPr lang="en-IN" dirty="0"/>
              <a:t>API returns corrected image to client.</a:t>
            </a:r>
          </a:p>
          <a:p>
            <a:pPr marL="0" indent="0">
              <a:buNone/>
            </a:pPr>
            <a:r>
              <a:rPr lang="en-IN" b="1" u="sng" dirty="0"/>
              <a:t>Cloud Usage in the Project</a:t>
            </a:r>
          </a:p>
          <a:p>
            <a:r>
              <a:rPr lang="en-IN" b="1" dirty="0"/>
              <a:t>VM </a:t>
            </a:r>
            <a:r>
              <a:rPr lang="en-IN" dirty="0"/>
              <a:t>→ Core inference environment.</a:t>
            </a:r>
          </a:p>
          <a:p>
            <a:r>
              <a:rPr lang="en-IN" b="1" dirty="0"/>
              <a:t>Kafka</a:t>
            </a:r>
            <a:r>
              <a:rPr lang="en-IN" dirty="0"/>
              <a:t> → Stream-based communication between clients and inference system.</a:t>
            </a:r>
          </a:p>
          <a:p>
            <a:r>
              <a:rPr lang="en-IN" b="1" dirty="0"/>
              <a:t>Networking</a:t>
            </a:r>
            <a:r>
              <a:rPr lang="en-IN" dirty="0"/>
              <a:t> → Secure endpoint for users and Kafka brokers.</a:t>
            </a:r>
          </a:p>
          <a:p>
            <a:r>
              <a:rPr lang="en-IN" b="1" dirty="0"/>
              <a:t>Storage</a:t>
            </a:r>
            <a:r>
              <a:rPr lang="en-IN" dirty="0"/>
              <a:t> → For persistence of model, logs, and processed data.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D5AA9-CBE9-31F6-112D-FA6166FD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86E-B633-4429-B454-1FC42CA09B0F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82887-8D84-96FE-98C8-1FDF0A75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34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4C33-2648-1591-1E18-7EDA2A9E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90861"/>
            <a:ext cx="9634011" cy="1325563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86E8-8392-B3AA-B6DF-2C2BBDC91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918"/>
            <a:ext cx="10163771" cy="52702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600">
              <a:solidFill>
                <a:srgbClr val="333333"/>
              </a:solidFill>
              <a:ea typeface="+mn-lt"/>
              <a:cs typeface="+mn-lt"/>
            </a:endParaRP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H.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Agharazi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et al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., "Installation and Testing of a Two-Level Model Predictive Control Building Energy Management System,"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Control Systems Technology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32, no. 2, pp. 326-339, March 2024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W. Cai, S. Sawant, D. Reinhardt, S.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Rastegarpour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 and S. Gros, "A Learning-Based Model Predictive Control Strategy for Home Energy Management Systems,"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Access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11, pp. 145264-145280, 2023</a:t>
            </a:r>
            <a:endParaRPr lang="en-US" sz="1100"/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S. S. Tohidi, D. Calì and H. Madsen, "Adaptive Model Predictive Controller for Building Thermal Dynamics,"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Control Systems Letters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8, pp. 1325-1330, 2024</a:t>
            </a:r>
            <a:endParaRPr lang="en-US" sz="1100"/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B. He, N. Zhang, C. Fang, Y. Su and Y. Wang, "Flexible Building Energy Management With Neural ODEs-Based Model Predictive Control,"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Smart Grid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15, no. 5, pp. 4690-4704, Sept. 2024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H. Li, J. Xu and Q. Zhao, "Priority-Based Energy Allocation in Buildings Through Distributed Model Predictive Control,"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Automation Science and Engineering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22, pp. 7516-7529, 2025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B. K.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Oleiwi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 and A. H. Sabry, "Controlling a House’s Air-Conditioning Using Nonlinear Model Predictive Control,"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Embedded Systems Letters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16, no. 2, pp. 239-242, June 2024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G. Mantovani and L. Ferrarini, "Temperature Control of a Commercial Building With Model Predictive Control Techniques,"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Industrial Electronics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62, no. 4, pp. 2651-2660, April 2015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A. Martinčević and M.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Vašak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"Constrained Kalman Filter for Identification of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Semiphysical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 Building Thermal Models,"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Control Systems Technology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28, no. 6, pp. 2697-2704, Nov.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5FDB2-398A-EE61-E50C-4C16A7B1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6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F3B4-7EEB-AD73-FFE2-26F74343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A00A-DDDD-9D40-3552-30EF615A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Hospitals require reliable energy and thermal management to maintain patient safety and comfort.</a:t>
            </a:r>
          </a:p>
          <a:p>
            <a:r>
              <a:rPr lang="en-US">
                <a:ea typeface="+mn-lt"/>
                <a:cs typeface="+mn-lt"/>
              </a:rPr>
              <a:t>Traditional systems lack adaptability, prioritization, and cloud-based remote access.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This project uses Learning-Based Model Predictive Control (LB-MPC) to manage HVAC across multiple hospital zones.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Real-time data is sent to the cloud for monitoring, visualization, and remote updates, ensuring intelligent and scalable control.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5D53A-EDEE-83F2-5AB9-85A26A40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10E0-9E3A-C2B1-3A46-850C87F6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E31E-5059-12C9-E8A0-9A5DB940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7944"/>
            <a:ext cx="9634011" cy="4184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C3B2A7"/>
              </a:buClr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Existing hospital EMS systems are limited by hardware dependency and lack priority-based energy allocation across critical zones.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Conventional MPC approaches rely on static or data-hungry models, reducing accuracy under dynamic conditions.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Current systems lack scalability and cloud-based intelligence needed for real-time, adaptive multi-room energy management.</a:t>
            </a:r>
          </a:p>
          <a:p>
            <a:pPr>
              <a:buClr>
                <a:srgbClr val="C3B2A7"/>
              </a:buClr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7A99-91D6-8CD0-A405-7F3BBA15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903D-FEDD-B21C-49BC-A13B6A33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47C1-FE1A-0794-4F99-B097BA695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588"/>
            <a:ext cx="10515600" cy="4353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>
                <a:ea typeface="+mn-lt"/>
                <a:cs typeface="+mn-lt"/>
              </a:rPr>
              <a:t>Simulate real-time hospital energy demand across zones with different priorities.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Optimizes energy dispatch considering battery state-of-charge and grid limits.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Provides an interactive, dashboard for remote control and monitoring.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Operates fully in the cloud without hardware dependencies.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87D3B-C404-B110-2961-2EBCFE24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63BB1-318B-0176-1883-CB602F525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B287-9FD6-CA80-DA3B-A42DF7DF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487"/>
          </a:xfrm>
        </p:spPr>
        <p:txBody>
          <a:bodyPr>
            <a:normAutofit/>
          </a:bodyPr>
          <a:lstStyle/>
          <a:p>
            <a:r>
              <a:rPr lang="en-US" sz="4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FF0F-9539-3772-8295-99B0B559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198"/>
            <a:ext cx="10515600" cy="4896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1. Thermal and Electrical Modeling of Hospital Zones (DONE)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Develop RC thermal models for individual hospital rooms.</a:t>
            </a:r>
          </a:p>
          <a:p>
            <a:r>
              <a:rPr lang="en-US" sz="1800" dirty="0">
                <a:ea typeface="+mn-lt"/>
                <a:cs typeface="+mn-lt"/>
              </a:rPr>
              <a:t>Simulate temperature variations and HVAC-driven energy usage.</a:t>
            </a:r>
          </a:p>
          <a:p>
            <a:r>
              <a:rPr lang="en-US" sz="1800" dirty="0">
                <a:ea typeface="+mn-lt"/>
                <a:cs typeface="+mn-lt"/>
              </a:rPr>
              <a:t>Incorporate electrical load profiles for each room based on lighting, equipment, and occupancy.</a:t>
            </a:r>
          </a:p>
          <a:p>
            <a:pPr marL="0" indent="0">
              <a:buNone/>
            </a:pPr>
            <a:endParaRPr lang="en-US" sz="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2. Power Grid and EMS Simulation (DONE)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Model a power grid supplying energy to hospital zones and HVAC systems.</a:t>
            </a:r>
          </a:p>
          <a:p>
            <a:r>
              <a:rPr lang="en-US" sz="1800" dirty="0">
                <a:ea typeface="+mn-lt"/>
                <a:cs typeface="+mn-lt"/>
              </a:rPr>
              <a:t>Integrate an EMS block to monitor and manage room-level energy consumption.</a:t>
            </a:r>
          </a:p>
          <a:p>
            <a:pPr marL="0" indent="0">
              <a:buNone/>
            </a:pPr>
            <a:endParaRPr lang="en-US" sz="1800" b="1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D8542-D4CD-5530-B9E0-881A1AA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1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704ED-9046-6579-CFF9-AF187C5F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2595-C98B-23FE-5786-6BCD2BD5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206"/>
          </a:xfrm>
        </p:spPr>
        <p:txBody>
          <a:bodyPr>
            <a:normAutofit/>
          </a:bodyPr>
          <a:lstStyle/>
          <a:p>
            <a:r>
              <a:rPr lang="en-US" sz="4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AE331-C9B2-BDB4-0D5B-91B9F4C3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815"/>
            <a:ext cx="10515600" cy="48629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3. Data Acquisition Layer (DONE)</a:t>
            </a:r>
            <a:endParaRPr lang="en-US" sz="1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Collect real-time data from sensors across hospital zones (temperature, power usage).</a:t>
            </a: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Gather grid status, load profiles, and HVAC system activity.</a:t>
            </a: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Send data to both the cloud and EMS block for control and analysis.</a:t>
            </a:r>
          </a:p>
          <a:p>
            <a:pPr marL="0" indent="0">
              <a:buNone/>
            </a:pPr>
            <a:endParaRPr lang="en-US" sz="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4. Forecasting Module</a:t>
            </a:r>
            <a:endParaRPr lang="en-US" sz="1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Predict ambient temperature and power availability using time-series models.</a:t>
            </a:r>
          </a:p>
          <a:p>
            <a:pPr>
              <a:buFont typeface="Arial"/>
            </a:pPr>
            <a:r>
              <a:rPr lang="en-US" sz="1800" dirty="0">
                <a:ea typeface="+mn-lt"/>
                <a:cs typeface="+mn-lt"/>
              </a:rPr>
              <a:t>Feed predictions into the cloud to assist LB-MPC in disturbance-aware control.</a:t>
            </a:r>
            <a:endParaRPr lang="en-US" sz="1800" dirty="0"/>
          </a:p>
          <a:p>
            <a:pPr>
              <a:buFont typeface="Arial"/>
            </a:pPr>
            <a:r>
              <a:rPr lang="en-US" sz="1800" dirty="0">
                <a:ea typeface="+mn-lt"/>
                <a:cs typeface="+mn-lt"/>
              </a:rPr>
              <a:t>Enable proactive decision-making under uncertain conditions.</a:t>
            </a:r>
          </a:p>
          <a:p>
            <a:pPr marL="0" indent="0">
              <a:buNone/>
            </a:pPr>
            <a:endParaRPr lang="en-US" sz="18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800" b="1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A3D54-BC91-A4A2-1F84-68A6DA45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4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0B147-238B-71C1-D5E2-671999155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2F0D-429A-5A59-A236-579AA045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813"/>
          </a:xfrm>
        </p:spPr>
        <p:txBody>
          <a:bodyPr>
            <a:normAutofit/>
          </a:bodyPr>
          <a:lstStyle/>
          <a:p>
            <a:r>
              <a:rPr lang="en-US" sz="4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9B4E-735C-C8FF-C811-7E9777C4F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551"/>
            <a:ext cx="10515600" cy="5075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5. Cloud Integration</a:t>
            </a:r>
            <a:endParaRPr lang="en-US" sz="1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Act as a central hub for data storage, forecast distribution, and control coordination.</a:t>
            </a:r>
          </a:p>
          <a:p>
            <a:pPr>
              <a:buFont typeface="Arial,Sans-Serif"/>
              <a:buChar char="•"/>
            </a:pPr>
            <a:r>
              <a:rPr lang="en-US" sz="1800" dirty="0">
                <a:ea typeface="+mn-lt"/>
                <a:cs typeface="+mn-lt"/>
              </a:rPr>
              <a:t>Log real-time system states and performance metrics.</a:t>
            </a:r>
          </a:p>
          <a:p>
            <a:pPr>
              <a:buFont typeface="Arial,Sans-Serif"/>
              <a:buChar char="•"/>
            </a:pPr>
            <a:r>
              <a:rPr lang="en-US" sz="1800" dirty="0">
                <a:ea typeface="+mn-lt"/>
                <a:cs typeface="+mn-lt"/>
              </a:rPr>
              <a:t>Interface with the forecasting module and deliver inputs to the LB-MPC.</a:t>
            </a:r>
          </a:p>
          <a:p>
            <a:pPr marL="0" indent="0">
              <a:buNone/>
            </a:pPr>
            <a:endParaRPr lang="en-US" sz="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6. Learning-Based MPC (LB-MPC) Control</a:t>
            </a:r>
            <a:endParaRPr lang="en-US" sz="1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Optimize HVAC and energy control actions using forecast and real-time inputs.</a:t>
            </a: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Maintain thermal comfort while minimizing energy consumption and respecting grid limits.</a:t>
            </a:r>
          </a:p>
          <a:p>
            <a:pPr>
              <a:buFont typeface="Arial"/>
            </a:pPr>
            <a:r>
              <a:rPr lang="en-US" sz="1800" dirty="0">
                <a:ea typeface="+mn-lt"/>
                <a:cs typeface="+mn-lt"/>
              </a:rPr>
              <a:t>Use reinforcement learning to adaptively improve control policy over time.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F2E02-BB3D-6E79-27A3-CB40377E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1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BCAB-F02C-40E6-8F2D-730B8C67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OVERALL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1226-EFD7-9CC4-D191-4B7BCA97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557-827B-44E2-AA1B-5FC7AFD38880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FB9DF-C72C-E946-45B2-A47D6E3F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9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D2BEDC3-9DC0-7F3E-2570-DD40841DA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384" y="1759657"/>
            <a:ext cx="4401382" cy="4351338"/>
          </a:xfrm>
        </p:spPr>
        <p:txBody>
          <a:bodyPr/>
          <a:lstStyle/>
          <a:p>
            <a:r>
              <a:rPr lang="en-US" dirty="0"/>
              <a:t>The Room models are integrated with the bus system successfully.</a:t>
            </a:r>
          </a:p>
          <a:p>
            <a:r>
              <a:rPr lang="en-US" dirty="0"/>
              <a:t>8 Rooms in total :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dirty="0"/>
              <a:t>2 ICU</a:t>
            </a:r>
          </a:p>
          <a:p>
            <a:pPr lvl="1"/>
            <a:r>
              <a:rPr lang="en-US" dirty="0"/>
              <a:t>	2 Emergency Ward</a:t>
            </a:r>
          </a:p>
          <a:p>
            <a:pPr lvl="1"/>
            <a:r>
              <a:rPr lang="en-US" dirty="0"/>
              <a:t>	2 General Ward</a:t>
            </a:r>
          </a:p>
          <a:p>
            <a:pPr lvl="1"/>
            <a:r>
              <a:rPr lang="en-US" dirty="0"/>
              <a:t>	2 Admin Block</a:t>
            </a:r>
          </a:p>
        </p:txBody>
      </p:sp>
      <p:pic>
        <p:nvPicPr>
          <p:cNvPr id="15" name="Content Placeholder 10">
            <a:extLst>
              <a:ext uri="{FF2B5EF4-FFF2-40B4-BE49-F238E27FC236}">
                <a16:creationId xmlns:a16="http://schemas.microsoft.com/office/drawing/2014/main" id="{3F45A7E7-0C8E-CEC5-E3FC-BEE94146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1" y="1690831"/>
            <a:ext cx="582610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8847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emianVTI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BohemianVTI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Bohemi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AA0957B6-9651-4F50-8EB8-D9F009F1C26A}" vid="{D1E7B544-9A8A-44B5-ABA3-322A5F0453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1326</Words>
  <Application>Microsoft Office PowerPoint</Application>
  <PresentationFormat>Widescreen</PresentationFormat>
  <Paragraphs>175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 Light</vt:lpstr>
      <vt:lpstr>Arial</vt:lpstr>
      <vt:lpstr>Arial,Sans-Serif</vt:lpstr>
      <vt:lpstr>Avenir Next LT Pro</vt:lpstr>
      <vt:lpstr>Avenir Next LT Pro Light</vt:lpstr>
      <vt:lpstr>Calibri</vt:lpstr>
      <vt:lpstr>Modern Love</vt:lpstr>
      <vt:lpstr>BohemianVTI</vt:lpstr>
      <vt:lpstr>23AID304 – High Performance and Cloud Computing  Review 1</vt:lpstr>
      <vt:lpstr>Contents</vt:lpstr>
      <vt:lpstr>Introduction</vt:lpstr>
      <vt:lpstr>Problem statement</vt:lpstr>
      <vt:lpstr>Objective </vt:lpstr>
      <vt:lpstr>Methodology</vt:lpstr>
      <vt:lpstr>Methodology</vt:lpstr>
      <vt:lpstr>Methodology</vt:lpstr>
      <vt:lpstr>RESULTS - OVERALL</vt:lpstr>
      <vt:lpstr>RESULTS - ROOMS</vt:lpstr>
      <vt:lpstr>RESULTS - ROOMS</vt:lpstr>
      <vt:lpstr>RESULTS - GRAPHS</vt:lpstr>
      <vt:lpstr>RESULTS - GRAPHS</vt:lpstr>
      <vt:lpstr>RESULTS - GRAPHS</vt:lpstr>
      <vt:lpstr>RESULTS – DATA AQUISITION</vt:lpstr>
      <vt:lpstr>HPC &amp; AI for LB-MPC</vt:lpstr>
      <vt:lpstr>PowerPoint Presentation</vt:lpstr>
      <vt:lpstr>Cloud Workflow Architecture</vt:lpstr>
      <vt:lpstr>Cloud Components for App Deployment</vt:lpstr>
      <vt:lpstr>Workflow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Gowtham SD</dc:creator>
  <cp:lastModifiedBy>Gowtham S D-[CB.AI.U4AID23113]</cp:lastModifiedBy>
  <cp:revision>9</cp:revision>
  <dcterms:created xsi:type="dcterms:W3CDTF">2025-07-09T16:38:00Z</dcterms:created>
  <dcterms:modified xsi:type="dcterms:W3CDTF">2025-08-25T10:01:47Z</dcterms:modified>
</cp:coreProperties>
</file>