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8" r:id="rId3"/>
    <p:sldId id="261" r:id="rId4"/>
    <p:sldId id="262" r:id="rId5"/>
    <p:sldId id="263" r:id="rId6"/>
    <p:sldId id="271" r:id="rId7"/>
    <p:sldId id="266" r:id="rId8"/>
    <p:sldId id="259" r:id="rId9"/>
    <p:sldId id="260" r:id="rId10"/>
    <p:sldId id="281" r:id="rId11"/>
    <p:sldId id="280" r:id="rId12"/>
    <p:sldId id="272" r:id="rId13"/>
    <p:sldId id="270" r:id="rId14"/>
    <p:sldId id="276" r:id="rId15"/>
    <p:sldId id="267" r:id="rId16"/>
    <p:sldId id="268" r:id="rId17"/>
    <p:sldId id="269" r:id="rId18"/>
    <p:sldId id="2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05C54-8D65-9ECF-0ADF-EB1886E96E98}" v="3" dt="2025-07-14T10:31:43.131"/>
    <p1510:client id="{202E76D3-CF68-2872-917E-41635DF48053}" v="146" dt="2025-07-13T17:58:14.340"/>
    <p1510:client id="{2A14C1B0-463A-8BFE-C1F2-84943F421794}" v="1" dt="2025-07-14T08:34:41.244"/>
    <p1510:client id="{30B001A2-ADEF-4B50-9A38-AB767C4AFE2C}" v="29" dt="2025-07-14T10:33:14.301"/>
    <p1510:client id="{434C6250-C310-0AAC-13A1-6299CA72F32C}" v="173" dt="2025-07-14T04:11:57.455"/>
    <p1510:client id="{72090D1D-7958-8311-BF7D-213DD3E3A8C4}" v="693" dt="2025-07-13T11:52:28.165"/>
    <p1510:client id="{739C0DB8-CBFC-A2D2-E952-7507FA811781}" v="132" dt="2025-07-14T08:23:04.593"/>
    <p1510:client id="{C155F765-14EE-CE88-68E6-E6122FC0224A}" v="9" dt="2025-07-13T21:36:52.8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6168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94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53960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6068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96029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162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453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0149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7886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377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172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1" y="2175749"/>
            <a:ext cx="9144000" cy="977526"/>
          </a:xfrm>
        </p:spPr>
        <p:txBody>
          <a:bodyPr>
            <a:normAutofit fontScale="90000"/>
          </a:bodyPr>
          <a:lstStyle/>
          <a:p>
            <a:r>
              <a:rPr lang="en-US" sz="4000">
                <a:ea typeface="+mj-lt"/>
                <a:cs typeface="+mj-lt"/>
              </a:rPr>
              <a:t>23AID305 – CONTROL SYSTEM</a:t>
            </a:r>
            <a:br>
              <a:rPr lang="en-US" sz="4000"/>
            </a:br>
            <a:r>
              <a:rPr lang="en-US" sz="4000"/>
              <a:t>Review 0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040" y="3157461"/>
            <a:ext cx="6988950" cy="13459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3200" b="1"/>
              <a:t> </a:t>
            </a:r>
            <a:r>
              <a:rPr lang="en-US" sz="2400">
                <a:latin typeface="Aptos Light"/>
                <a:ea typeface="Calibri Light"/>
                <a:cs typeface="Calibri Light"/>
              </a:rPr>
              <a:t>Learning-Based Model Predictive Control for Multi-Room Energy Incident Management in </a:t>
            </a:r>
            <a:endParaRPr lang="en-US" sz="2400">
              <a:solidFill>
                <a:srgbClr val="000000"/>
              </a:solidFill>
              <a:latin typeface="Aptos Light"/>
              <a:ea typeface="Calibri Light"/>
              <a:cs typeface="Calibri Light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-US" sz="2400">
                <a:latin typeface="Aptos Light"/>
                <a:ea typeface="Calibri Light"/>
                <a:cs typeface="Calibri Light"/>
              </a:rPr>
              <a:t>Smart Hospitals Using Cloud Services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3B28F-ADE2-6479-446B-3812FF19175D}"/>
              </a:ext>
            </a:extLst>
          </p:cNvPr>
          <p:cNvSpPr txBox="1"/>
          <p:nvPr/>
        </p:nvSpPr>
        <p:spPr>
          <a:xfrm>
            <a:off x="374996" y="4774681"/>
            <a:ext cx="7510179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Avenir Next LT Pro Light"/>
              </a:rPr>
              <a:t>Team 9 :</a:t>
            </a:r>
          </a:p>
          <a:p>
            <a:r>
              <a:rPr lang="en-US" sz="2000">
                <a:latin typeface="Avenir Next LT Pro Light"/>
              </a:rPr>
              <a:t>Gowtham SD : CB.AI.U4AID23113</a:t>
            </a:r>
          </a:p>
          <a:p>
            <a:r>
              <a:rPr lang="en-US" sz="2000">
                <a:latin typeface="Avenir Next LT Pro Light"/>
              </a:rPr>
              <a:t>Guhan K B : CB.AI.U4AID23114</a:t>
            </a:r>
          </a:p>
          <a:p>
            <a:r>
              <a:rPr lang="en-US" sz="2000">
                <a:latin typeface="Avenir Next LT Pro Light"/>
              </a:rPr>
              <a:t>Vaishnavi Gupta : CB.AI.U4AID23149</a:t>
            </a:r>
          </a:p>
          <a:p>
            <a:r>
              <a:rPr lang="en-US" sz="2000">
                <a:latin typeface="Avenir Next LT Pro Light"/>
              </a:rPr>
              <a:t>Vyshnav Kumar S : CB.AI.U4AID23151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F894CDD-2609-DD88-8A2F-7CB2CD2C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73" y="-2165"/>
            <a:ext cx="6808617" cy="172460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C8DBB7-38EC-6531-D935-56CC4B1B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0501-7670-4755-DDF6-ECE06303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all">
                <a:latin typeface="Modern Love"/>
              </a:rPr>
              <a:t>Model PREDICTIVE CONTROL</a:t>
            </a:r>
            <a:endParaRPr lang="en-US" sz="3600">
              <a:solidFill>
                <a:srgbClr val="000000"/>
              </a:solidFill>
              <a:latin typeface="Modern Lov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5A110-6DFB-A072-B56D-5BE63F2F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Model Predictive Control (MPC) is an advanced control strategy widely used in engineering systems where performance, constraints, and future behavior matter. It’s especially powerful for multi-variable, constrained, and predictive control problems , basically an optimization problem to find the best input.</a:t>
            </a:r>
            <a:endParaRPr lang="en-US" sz="1600">
              <a:solidFill>
                <a:srgbClr val="000000"/>
              </a:solidFill>
            </a:endParaRPr>
          </a:p>
          <a:p>
            <a:pPr>
              <a:buClr>
                <a:srgbClr val="C3B2A7"/>
              </a:buClr>
            </a:pPr>
            <a:endParaRPr lang="en-US" sz="1600"/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98DF-0738-55BB-9DEF-E234B65C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A01FF-5320-4E86-8BE8-1916F60D8E00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35A7E-A9B4-BE6C-48D1-7EB7F940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  <p:pic>
        <p:nvPicPr>
          <p:cNvPr id="7" name="Picture 6" descr="A diagram of a mathematical equation">
            <a:extLst>
              <a:ext uri="{FF2B5EF4-FFF2-40B4-BE49-F238E27FC236}">
                <a16:creationId xmlns:a16="http://schemas.microsoft.com/office/drawing/2014/main" id="{B8A48BBC-78C1-3842-5556-291CFE869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3369"/>
            <a:ext cx="12192000" cy="297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8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D09A-121E-FB43-9106-23A6B57F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all">
                <a:latin typeface="Modern Love"/>
              </a:rPr>
              <a:t>Learning BASED - MPC</a:t>
            </a:r>
            <a:endParaRPr lang="en-US" sz="3600">
              <a:solidFill>
                <a:srgbClr val="000000"/>
              </a:solidFill>
              <a:latin typeface="Modern Lov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EC9A-14A7-02C5-EAE4-50A517B0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/>
              <a:t>Learning-Based Model Predictive Control (LB-MPC) is a modern extension of MPC that integrates machine learning techniques into the traditional Model Predictive Control framework to improve performance under uncertain or known system dynamics.</a:t>
            </a:r>
            <a:endParaRPr lang="en-US" sz="1600">
              <a:solidFill>
                <a:srgbClr val="323232"/>
              </a:solidFill>
            </a:endParaRPr>
          </a:p>
          <a:p>
            <a:pPr>
              <a:buClr>
                <a:srgbClr val="C3B2A7"/>
              </a:buClr>
            </a:pPr>
            <a:r>
              <a:rPr lang="en-US" sz="1600"/>
              <a:t>Here the learned error helps in capturing non-linearities/</a:t>
            </a:r>
            <a:r>
              <a:rPr lang="en-US" sz="1600" err="1"/>
              <a:t>uncertainities</a:t>
            </a:r>
            <a:r>
              <a:rPr lang="en-US" sz="1600"/>
              <a:t>. 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0406-006C-4874-BC8E-A4BD7B2A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611B0-869E-4D8F-A805-AAB6CACD2389}" type="datetime1"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A77BA-AA92-196C-AC48-939F297C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11</a:t>
            </a:fld>
            <a:endParaRPr lang="en-US"/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A8933A8-CF0E-31EE-D299-CDEC61EB6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794312"/>
            <a:ext cx="4219575" cy="838200"/>
          </a:xfrm>
          <a:prstGeom prst="rect">
            <a:avLst/>
          </a:prstGeom>
        </p:spPr>
      </p:pic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4D0DE24-758E-B074-6832-B4371910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92" y="3788989"/>
            <a:ext cx="4347323" cy="21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63BB1-318B-0176-1883-CB602F52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B287-9FD6-CA80-DA3B-A42DF7DF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487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FF0F-9539-3772-8295-99B0B559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98"/>
            <a:ext cx="10515600" cy="48965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1. Thermal and Electrical Modeling of Hospital Zones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Develop RC thermal models for individual hospital rooms.</a:t>
            </a:r>
          </a:p>
          <a:p>
            <a:r>
              <a:rPr lang="en-US" sz="1800">
                <a:ea typeface="+mn-lt"/>
                <a:cs typeface="+mn-lt"/>
              </a:rPr>
              <a:t>Simulate temperature variations and HVAC-driven energy usage.</a:t>
            </a:r>
          </a:p>
          <a:p>
            <a:r>
              <a:rPr lang="en-US" sz="1800">
                <a:ea typeface="+mn-lt"/>
                <a:cs typeface="+mn-lt"/>
              </a:rPr>
              <a:t>Incorporate electrical load profiles for each room based on lighting, equipment, and occupancy.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2. Power Grid and EMS Simulation</a:t>
            </a:r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Model a power grid supplying energy to hospital zones and HVAC systems.</a:t>
            </a:r>
          </a:p>
          <a:p>
            <a:r>
              <a:rPr lang="en-US" sz="1800">
                <a:ea typeface="+mn-lt"/>
                <a:cs typeface="+mn-lt"/>
              </a:rPr>
              <a:t>Simulate dynamic power constraints, renewable sources (optional), and faults.</a:t>
            </a:r>
          </a:p>
          <a:p>
            <a:r>
              <a:rPr lang="en-US" sz="1800">
                <a:ea typeface="+mn-lt"/>
                <a:cs typeface="+mn-lt"/>
              </a:rPr>
              <a:t>Integrate an EMS block to monitor and manage room-level energy consumption.</a:t>
            </a: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8542-D4CD-5530-B9E0-881A1AA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04ED-9046-6579-CFF9-AF187C5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2595-C98B-23FE-5786-6BCD2BD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6206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E331-C9B2-BDB4-0D5B-91B9F4C3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815"/>
            <a:ext cx="10515600" cy="48629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3. Data Acquisition Layer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Collect real-time data from sensors across hospital zones (temperature, power usage).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Gather grid status, load profiles, and HVAC system activity.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Send data to both the cloud and EMS block for control and analysis.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4. Forecasting Module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Predict ambient temperature and power availability using time-series models.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Feed predictions into the cloud to assist LB-MPC in disturbance-aware control.</a:t>
            </a:r>
            <a:endParaRPr lang="en-US" sz="1800"/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Enable proactive decision-making under uncertain conditions.</a:t>
            </a:r>
          </a:p>
          <a:p>
            <a:pPr marL="0" indent="0">
              <a:buNone/>
            </a:pPr>
            <a:endParaRPr lang="en-US" sz="1800" b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8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A3D54-BC91-A4A2-1F84-68A6DA45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47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B147-238B-71C1-D5E2-67199915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2F0D-429A-5A59-A236-579AA045E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813"/>
          </a:xfrm>
        </p:spPr>
        <p:txBody>
          <a:bodyPr>
            <a:normAutofit/>
          </a:bodyPr>
          <a:lstStyle/>
          <a:p>
            <a:r>
              <a:rPr lang="en-US" sz="480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9B4E-735C-C8FF-C811-7E9777C4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551"/>
            <a:ext cx="10515600" cy="5075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5. Cloud Integration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Act as a central hub for data storage, forecast distribution, and control coordination.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Log real-time system states and performance metrics.</a:t>
            </a:r>
          </a:p>
          <a:p>
            <a:pPr>
              <a:buFont typeface="Arial,Sans-Serif"/>
              <a:buChar char="•"/>
            </a:pPr>
            <a:r>
              <a:rPr lang="en-US" sz="1800">
                <a:ea typeface="+mn-lt"/>
                <a:cs typeface="+mn-lt"/>
              </a:rPr>
              <a:t>Interface with the forecasting module and deliver inputs to the LB-MPC.</a:t>
            </a:r>
          </a:p>
          <a:p>
            <a:pPr marL="0" indent="0">
              <a:buNone/>
            </a:pPr>
            <a:endParaRPr lang="en-US" sz="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b="1">
                <a:ea typeface="+mn-lt"/>
                <a:cs typeface="+mn-lt"/>
              </a:rPr>
              <a:t>6. Learning-Based MPC (LB-MPC) Control</a:t>
            </a:r>
            <a:endParaRPr lang="en-US" sz="180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Optimize HVAC and energy control actions using forecast and real-time inputs.</a:t>
            </a:r>
          </a:p>
          <a:p>
            <a:pPr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Maintain thermal comfort while minimizing energy consumption and respecting grid limits.</a:t>
            </a:r>
          </a:p>
          <a:p>
            <a:pPr>
              <a:buFont typeface="Arial"/>
            </a:pPr>
            <a:r>
              <a:rPr lang="en-US" sz="1800">
                <a:ea typeface="+mn-lt"/>
                <a:cs typeface="+mn-lt"/>
              </a:rPr>
              <a:t>Use reinforcement learning to adaptively improve control policy over time.</a:t>
            </a: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F2E02-BB3D-6E79-27A3-CB40377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1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65BF-0531-C657-43D8-348CEF13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EB7D4F-244B-961A-A349-364F16D6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15</a:t>
            </a:fld>
            <a:endParaRPr lang="en-US"/>
          </a:p>
        </p:txBody>
      </p:sp>
      <p:pic>
        <p:nvPicPr>
          <p:cNvPr id="8" name="Content Placeholder 7" descr="A diagram of a cloud">
            <a:extLst>
              <a:ext uri="{FF2B5EF4-FFF2-40B4-BE49-F238E27FC236}">
                <a16:creationId xmlns:a16="http://schemas.microsoft.com/office/drawing/2014/main" id="{A6F95EA3-266D-BB0D-5AE6-68687F41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516" y="1874520"/>
            <a:ext cx="55626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6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8C6B-4E19-CB62-A2C3-2663FB7C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E7421-F483-2160-EF0D-DFA1FC9A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Matlab Simulink</a:t>
            </a:r>
          </a:p>
          <a:p>
            <a:r>
              <a:rPr lang="en-US"/>
              <a:t>SimScape Electrical</a:t>
            </a:r>
          </a:p>
          <a:p>
            <a:r>
              <a:rPr lang="en-US"/>
              <a:t>Mat Power</a:t>
            </a:r>
          </a:p>
          <a:p>
            <a:r>
              <a:rPr lang="en-US"/>
              <a:t>Python (TensorFlow)</a:t>
            </a:r>
          </a:p>
          <a:p>
            <a:r>
              <a:rPr lang="en-US"/>
              <a:t>ThingSpeak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16BF3-8999-1439-9107-ED1B69F2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8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83BFD-66AC-CD1E-3111-0EB01562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BE21-10FA-4A5D-03D8-03EF0CBA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</a:t>
            </a:r>
          </a:p>
        </p:txBody>
      </p:sp>
      <p:pic>
        <p:nvPicPr>
          <p:cNvPr id="19" name="Content Placeholder 18" descr="A diagram of a schedule">
            <a:extLst>
              <a:ext uri="{FF2B5EF4-FFF2-40B4-BE49-F238E27FC236}">
                <a16:creationId xmlns:a16="http://schemas.microsoft.com/office/drawing/2014/main" id="{BEB62F9E-E434-EAB4-ED9E-4C0ECC52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5232" b="365"/>
          <a:stretch>
            <a:fillRect/>
          </a:stretch>
        </p:blipFill>
        <p:spPr>
          <a:xfrm>
            <a:off x="801034" y="1989227"/>
            <a:ext cx="10161604" cy="3808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19591-3A2A-963A-8827-88B92E37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4C33-2648-1591-1E18-7EDA2A9E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61"/>
            <a:ext cx="9634011" cy="1325563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86E8-8392-B3AA-B6DF-2C2BBDC9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918"/>
            <a:ext cx="10163771" cy="52702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60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Agharazi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et 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., "Installation and Testing of a Two-Level Model Predictive Control Building Energy Management System,"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32, no. 2, pp. 326-339, March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W. Cai, S. Sawant, D. Reinhardt, S.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Rastegarpour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S. Gros, "A Learning-Based Model Predictive Control Strategy for Home Energy Management Systems,"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Access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11, pp. 145264-145280, 2023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S. S. Tohidi, D. Calì and H. Madsen, "Adaptive Model Predictive Controller for Building Thermal Dynamics,"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Control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8, pp. 1325-1330, 2024</a:t>
            </a:r>
            <a:endParaRPr lang="en-US" sz="1100"/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He, N. Zhang, C. Fang, Y. Su and Y. Wang, "Flexible Building Energy Management With Neural ODEs-Based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Smart Grid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15, no. 5, pp. 4690-4704, Sept.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H. Li, J. Xu and Q. Zhao, "Priority-Based Energy Allocation in Buildings Through Distributed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Automation Science and Engineering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22, pp. 7516-7529, 2025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B. K.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Oleiwi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and A. H. Sabry, "Controlling a House’s Air-Conditioning Using Nonlinear Model Predictive Control,"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Embedded Systems Letters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16, no. 2, pp. 239-242, June 2024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G. Mantovani and L. Ferrarini, "Temperature Control of a Commercial Building With Model Predictive Control Techniques,"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Industrial Electronics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62, no. 4, pp. 2651-2660, April 2015</a:t>
            </a:r>
          </a:p>
          <a:p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A. Martinčević and M.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Vašak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"Constrained Kalman Filter for Identification of </a:t>
            </a:r>
            <a:r>
              <a:rPr lang="en-US" sz="1100" err="1">
                <a:solidFill>
                  <a:srgbClr val="333333"/>
                </a:solidFill>
                <a:ea typeface="+mn-lt"/>
                <a:cs typeface="+mn-lt"/>
              </a:rPr>
              <a:t>Semiphysical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 Building Thermal Models," in </a:t>
            </a:r>
            <a:r>
              <a:rPr lang="en-US" sz="1100" i="1">
                <a:solidFill>
                  <a:srgbClr val="333333"/>
                </a:solidFill>
                <a:ea typeface="+mn-lt"/>
                <a:cs typeface="+mn-lt"/>
              </a:rPr>
              <a:t>IEEE Transactions on Control Systems Technology</a:t>
            </a:r>
            <a:r>
              <a:rPr lang="en-US" sz="1100">
                <a:solidFill>
                  <a:srgbClr val="333333"/>
                </a:solidFill>
                <a:ea typeface="+mn-lt"/>
                <a:cs typeface="+mn-lt"/>
              </a:rPr>
              <a:t>, vol. 28, no. 6, pp. 2697-2704, Nov.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5FDB2-398A-EE61-E50C-4C16A7B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5732-6B71-C446-4247-A4C3B045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88098"/>
            <a:ext cx="9634011" cy="1325563"/>
          </a:xfrm>
        </p:spPr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7645-4F39-4842-91EE-32448B02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193" y="1521089"/>
            <a:ext cx="3631256" cy="48626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/>
              <a:t>Introduction</a:t>
            </a:r>
          </a:p>
          <a:p>
            <a:r>
              <a:rPr lang="en-US" sz="1600"/>
              <a:t>Literature survey</a:t>
            </a:r>
          </a:p>
          <a:p>
            <a:r>
              <a:rPr lang="en-US" sz="1600"/>
              <a:t>Research </a:t>
            </a:r>
            <a:r>
              <a:rPr lang="en-US" sz="1650"/>
              <a:t>gap</a:t>
            </a:r>
          </a:p>
          <a:p>
            <a:r>
              <a:rPr lang="en-US" sz="1600"/>
              <a:t>Problem statement</a:t>
            </a:r>
          </a:p>
          <a:p>
            <a:r>
              <a:rPr lang="en-US" sz="1600"/>
              <a:t>Objective</a:t>
            </a:r>
          </a:p>
          <a:p>
            <a:pPr>
              <a:buClr>
                <a:srgbClr val="C3B2A7"/>
              </a:buClr>
            </a:pPr>
            <a:r>
              <a:rPr lang="en-US" sz="1600"/>
              <a:t>Terminologies</a:t>
            </a:r>
          </a:p>
          <a:p>
            <a:r>
              <a:rPr lang="en-US" sz="1600"/>
              <a:t>Methodology</a:t>
            </a:r>
          </a:p>
          <a:p>
            <a:r>
              <a:rPr lang="en-US" sz="1600"/>
              <a:t>Tools used</a:t>
            </a:r>
          </a:p>
          <a:p>
            <a:r>
              <a:rPr lang="en-US" sz="1600"/>
              <a:t>Timeline</a:t>
            </a:r>
          </a:p>
          <a:p>
            <a:r>
              <a:rPr lang="en-US" sz="1600"/>
              <a:t>References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C476-4F3E-7980-252A-8F91E0B9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F3B4-7EEB-AD73-FFE2-26F74343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A00A-DDDD-9D40-3552-30EF615A3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Hospitals require reliable energy and thermal management to maintain patient safety and comfort.</a:t>
            </a:r>
          </a:p>
          <a:p>
            <a:r>
              <a:rPr lang="en-US">
                <a:ea typeface="+mn-lt"/>
                <a:cs typeface="+mn-lt"/>
              </a:rPr>
              <a:t>Traditional systems lack adaptability, prioritization, and cloud-based remote access.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uses Learning-Based Model Predictive Control (LB-MPC) to manage HVAC across multiple hospital zones.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data is sent to the cloud for monitoring, visualization, and remote updates, ensuring intelligent and scalable control.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5D53A-EDEE-83F2-5AB9-85A26A4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8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9D63-2AC3-64B9-14F9-5D3AD46B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1" y="189155"/>
            <a:ext cx="9634011" cy="1325563"/>
          </a:xfrm>
        </p:spPr>
        <p:txBody>
          <a:bodyPr/>
          <a:lstStyle/>
          <a:p>
            <a:r>
              <a:rPr lang="en-US"/>
              <a:t>Literature survey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1AF735A-B923-89A2-4BC9-0E58BB913B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1617492"/>
              </p:ext>
            </p:extLst>
          </p:nvPr>
        </p:nvGraphicFramePr>
        <p:xfrm>
          <a:off x="217714" y="1514038"/>
          <a:ext cx="10730921" cy="4965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758">
                  <a:extLst>
                    <a:ext uri="{9D8B030D-6E8A-4147-A177-3AD203B41FA5}">
                      <a16:colId xmlns:a16="http://schemas.microsoft.com/office/drawing/2014/main" val="4288869155"/>
                    </a:ext>
                  </a:extLst>
                </a:gridCol>
                <a:gridCol w="1775775">
                  <a:extLst>
                    <a:ext uri="{9D8B030D-6E8A-4147-A177-3AD203B41FA5}">
                      <a16:colId xmlns:a16="http://schemas.microsoft.com/office/drawing/2014/main" val="2571469819"/>
                    </a:ext>
                  </a:extLst>
                </a:gridCol>
                <a:gridCol w="673683">
                  <a:extLst>
                    <a:ext uri="{9D8B030D-6E8A-4147-A177-3AD203B41FA5}">
                      <a16:colId xmlns:a16="http://schemas.microsoft.com/office/drawing/2014/main" val="1260034475"/>
                    </a:ext>
                  </a:extLst>
                </a:gridCol>
                <a:gridCol w="4553423">
                  <a:extLst>
                    <a:ext uri="{9D8B030D-6E8A-4147-A177-3AD203B41FA5}">
                      <a16:colId xmlns:a16="http://schemas.microsoft.com/office/drawing/2014/main" val="2396623199"/>
                    </a:ext>
                  </a:extLst>
                </a:gridCol>
                <a:gridCol w="3107282">
                  <a:extLst>
                    <a:ext uri="{9D8B030D-6E8A-4147-A177-3AD203B41FA5}">
                      <a16:colId xmlns:a16="http://schemas.microsoft.com/office/drawing/2014/main" val="2740849211"/>
                    </a:ext>
                  </a:extLst>
                </a:gridCol>
              </a:tblGrid>
              <a:tr h="376478">
                <a:tc>
                  <a:txBody>
                    <a:bodyPr/>
                    <a:lstStyle/>
                    <a:p>
                      <a:r>
                        <a:rPr lang="en-US" sz="1600">
                          <a:latin typeface="Aptos" panose="020B0004020202020204" pitchFamily="34" charset="0"/>
                        </a:rPr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Paper Title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Year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Methodology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Key Contributions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972970"/>
                  </a:ext>
                </a:extLst>
              </a:tr>
              <a:tr h="2294471">
                <a:tc>
                  <a:txBody>
                    <a:bodyPr/>
                    <a:lstStyle/>
                    <a:p>
                      <a:r>
                        <a:rPr lang="en-US" sz="160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A Learning-Based Model Predictive Control Strategy for Home Energy Management Systems </a:t>
                      </a:r>
                      <a:endParaRPr lang="en-US" sz="160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2023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Learning-Based Model Predictive Control (LBMPC) for Home Energy Management Systems (HEMS). It combines a physics-based thermal model, an online learning module, and MPC to minimize energy cost while maintaining thermal comfort.</a:t>
                      </a:r>
                      <a:br>
                        <a:rPr lang="en-US" sz="1400" b="0" u="none" strike="noStrike" noProof="0">
                          <a:latin typeface="Aptos" panose="020B0004020202020204" pitchFamily="34" charset="0"/>
                        </a:rPr>
                      </a:b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 Results show that LBMPC achieves lower energy use and better temperature control than traditional MPC.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LBMPC framework integrating learning and control for adaptive energy management.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Enhanced comfort and energy efficiency through accurate prediction and control.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Simulation-based validation showing effectiveness over traditional MPC.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61351"/>
                  </a:ext>
                </a:extLst>
              </a:tr>
              <a:tr h="22944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Adaptive Model Predictive Controller for Building Thermal Dynamics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u="none" strike="noStrike" noProof="0">
                          <a:latin typeface="Aptos" panose="020B0004020202020204" pitchFamily="34" charset="0"/>
                        </a:rPr>
                        <a:t>2024</a:t>
                      </a:r>
                      <a:endParaRPr lang="en-US" sz="16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The paper proposes an Adaptive Model Predictive Control (AMPC) for building thermal dynamics, using online parameter estimation to update the thermal model in real-time. This allows MPC to adapt to changes like occupancy and weather.</a:t>
                      </a:r>
                      <a:br>
                        <a:rPr lang="en-US" sz="1400" b="0" u="none" strike="noStrike" noProof="0">
                          <a:latin typeface="Aptos" panose="020B0004020202020204" pitchFamily="34" charset="0"/>
                        </a:rPr>
                      </a:b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 Results show improved temperature control and lower energy use compared to traditional MPC and rule-based methods.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Development of an adaptive MPC framework for building climate control.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Use of online thermal model identification to handle system variability.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>
                          <a:latin typeface="Aptos" panose="020B0004020202020204" pitchFamily="34" charset="0"/>
                        </a:rPr>
                        <a:t>Increased robustness under uncertain and dynamic building conditions.</a:t>
                      </a:r>
                      <a:endParaRPr lang="en-US" sz="1400" b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5339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86566-7E8B-DC3A-9664-D0E44E69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E3C98-4AC1-5383-3329-99DADD306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4404"/>
              </p:ext>
            </p:extLst>
          </p:nvPr>
        </p:nvGraphicFramePr>
        <p:xfrm>
          <a:off x="217714" y="528484"/>
          <a:ext cx="10653874" cy="5578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685">
                  <a:extLst>
                    <a:ext uri="{9D8B030D-6E8A-4147-A177-3AD203B41FA5}">
                      <a16:colId xmlns:a16="http://schemas.microsoft.com/office/drawing/2014/main" val="4288869155"/>
                    </a:ext>
                  </a:extLst>
                </a:gridCol>
                <a:gridCol w="2046843">
                  <a:extLst>
                    <a:ext uri="{9D8B030D-6E8A-4147-A177-3AD203B41FA5}">
                      <a16:colId xmlns:a16="http://schemas.microsoft.com/office/drawing/2014/main" val="2571469819"/>
                    </a:ext>
                  </a:extLst>
                </a:gridCol>
                <a:gridCol w="662647">
                  <a:extLst>
                    <a:ext uri="{9D8B030D-6E8A-4147-A177-3AD203B41FA5}">
                      <a16:colId xmlns:a16="http://schemas.microsoft.com/office/drawing/2014/main" val="1260034475"/>
                    </a:ext>
                  </a:extLst>
                </a:gridCol>
                <a:gridCol w="4520727">
                  <a:extLst>
                    <a:ext uri="{9D8B030D-6E8A-4147-A177-3AD203B41FA5}">
                      <a16:colId xmlns:a16="http://schemas.microsoft.com/office/drawing/2014/main" val="2396623199"/>
                    </a:ext>
                  </a:extLst>
                </a:gridCol>
                <a:gridCol w="3084972">
                  <a:extLst>
                    <a:ext uri="{9D8B030D-6E8A-4147-A177-3AD203B41FA5}">
                      <a16:colId xmlns:a16="http://schemas.microsoft.com/office/drawing/2014/main" val="2740849211"/>
                    </a:ext>
                  </a:extLst>
                </a:gridCol>
              </a:tblGrid>
              <a:tr h="1455964">
                <a:tc>
                  <a:txBody>
                    <a:bodyPr/>
                    <a:lstStyle/>
                    <a:p>
                      <a:r>
                        <a:rPr lang="en-US" sz="1400">
                          <a:latin typeface="Apto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Installation and Testing of a Two-Level Model Predictive Control Building Energy Management System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2024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Two-level MPC (MPC1 for load, MPC2 for storage); tested on MSASS building with PV and ESS. Results showed: successful power trajectory tracking, effective SoC prediction, and PV forecasting error correction via “ES Trim”.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Demonstrated a scalable, practical system using COTS tech for energy efficiency, demand response, and grid interaction in smart buildings.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972970"/>
                  </a:ext>
                </a:extLst>
              </a:tr>
              <a:tr h="1864178">
                <a:tc>
                  <a:txBody>
                    <a:bodyPr/>
                    <a:lstStyle/>
                    <a:p>
                      <a:r>
                        <a:rPr lang="en-US" sz="1400">
                          <a:latin typeface="Apto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A Distributionally Robust MPC for Static and Dynamic Uncertainties in Smart Grids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2024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WDR-MPC using a two-stage approach: constructs ambiguity tubes for dynamic uncertainties and convex reformulations for static ones. Results: achieved near-100% constraint satisfaction across 5000 out-of-sample tests, reduced operational cost.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Pioneered a unified MPC framework that simultaneously addresses both static (RES forecast errors) and dynamic (PEV charging behavior) uncertainties; scalable and reliable for real-time smart grid control.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61351"/>
                  </a:ext>
                </a:extLst>
              </a:tr>
              <a:tr h="22587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latin typeface="Apto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Controlling a House’s Air-Conditioning Using Nonlinear Model Predictive 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The paper proposes a Nonlinear Model Predictive Control (NMPC) strategy for residential air-conditioning. It uses a nonlinear thermal model of the house to predict and optimize indoor temperature control.</a:t>
                      </a:r>
                      <a:br>
                        <a:rPr lang="en-US" sz="1400" b="0" i="0" u="none" strike="noStrike" noProof="0">
                          <a:latin typeface="Aptos"/>
                        </a:rPr>
                      </a:br>
                      <a:r>
                        <a:rPr lang="en-US" sz="1400" b="0" i="0" u="none" strike="noStrike" noProof="0">
                          <a:latin typeface="Aptos"/>
                        </a:rPr>
                        <a:t> Results show that NMPC provides better temperature regulation and energy efficiency than conventional control methods.</a:t>
                      </a:r>
                      <a:endParaRPr lang="en-US" sz="1400" b="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Application of NMPC to residential air-conditioning systems.</a:t>
                      </a:r>
                      <a:endParaRPr lang="en-US" sz="1400" b="0">
                        <a:latin typeface="Apto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Use of a nonlinear house model to capture realistic thermal dynamics.</a:t>
                      </a:r>
                      <a:endParaRPr lang="en-US" sz="1400" b="0">
                        <a:latin typeface="Apto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Demonstrated improved comfort and energy savings over standard controllers.</a:t>
                      </a:r>
                      <a:endParaRPr lang="en-US" sz="1400" b="0"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53397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162FE-CECB-7187-4BCC-7906B875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0A8AB-A768-1E60-B3F9-52A40B78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DB3B3-BA00-A1D4-D353-2755C3DF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76078"/>
              </p:ext>
            </p:extLst>
          </p:nvPr>
        </p:nvGraphicFramePr>
        <p:xfrm>
          <a:off x="250845" y="579675"/>
          <a:ext cx="10715753" cy="5701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7619">
                  <a:extLst>
                    <a:ext uri="{9D8B030D-6E8A-4147-A177-3AD203B41FA5}">
                      <a16:colId xmlns:a16="http://schemas.microsoft.com/office/drawing/2014/main" val="4288869155"/>
                    </a:ext>
                  </a:extLst>
                </a:gridCol>
                <a:gridCol w="2101102">
                  <a:extLst>
                    <a:ext uri="{9D8B030D-6E8A-4147-A177-3AD203B41FA5}">
                      <a16:colId xmlns:a16="http://schemas.microsoft.com/office/drawing/2014/main" val="2571469819"/>
                    </a:ext>
                  </a:extLst>
                </a:gridCol>
                <a:gridCol w="599854">
                  <a:extLst>
                    <a:ext uri="{9D8B030D-6E8A-4147-A177-3AD203B41FA5}">
                      <a16:colId xmlns:a16="http://schemas.microsoft.com/office/drawing/2014/main" val="1260034475"/>
                    </a:ext>
                  </a:extLst>
                </a:gridCol>
                <a:gridCol w="4756034">
                  <a:extLst>
                    <a:ext uri="{9D8B030D-6E8A-4147-A177-3AD203B41FA5}">
                      <a16:colId xmlns:a16="http://schemas.microsoft.com/office/drawing/2014/main" val="2396623199"/>
                    </a:ext>
                  </a:extLst>
                </a:gridCol>
                <a:gridCol w="2921144">
                  <a:extLst>
                    <a:ext uri="{9D8B030D-6E8A-4147-A177-3AD203B41FA5}">
                      <a16:colId xmlns:a16="http://schemas.microsoft.com/office/drawing/2014/main" val="2740849211"/>
                    </a:ext>
                  </a:extLst>
                </a:gridCol>
              </a:tblGrid>
              <a:tr h="1823357">
                <a:tc>
                  <a:txBody>
                    <a:bodyPr/>
                    <a:lstStyle/>
                    <a:p>
                      <a:r>
                        <a:rPr lang="en-US" sz="1400">
                          <a:latin typeface="Apto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Flexible Building Energy Management With Neural ODEs-Based Model Predictive Control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2024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Neural ODE-based gray-box thermal model embedded in linear MPC; compared with four other models. Results: Model 1 achieved 1.8% better short-term and 39.3% better long-term prediction accuracy than the RC model; achieved 45.1% total energy cost reduction. The proposed model has the lowest computational time among all other evaluated models.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Introduced Neural ODEs to model building thermodynamics, achieving high accuracy and low computation time. Enabled effective DR and energy hub integration.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972970"/>
                  </a:ext>
                </a:extLst>
              </a:tr>
              <a:tr h="1646464">
                <a:tc>
                  <a:txBody>
                    <a:bodyPr/>
                    <a:lstStyle/>
                    <a:p>
                      <a:r>
                        <a:rPr lang="en-US" sz="1400">
                          <a:latin typeface="Apto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Priority-Based Energy Allocation in Buildings Through Distributed Model Predictive Control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2025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Distributed MPC with priority-based allocation (1-to-1 and multi-to-1). Simulations on 3-zone and 36-zone buildings. Results: Matched centralized performance with much lower computation; scalable for large systems under energy-constrained scenarios.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Developed distributed energy control respecting zone priorities; enabled scalable, real-time allocation with EnergyPlus+ MATLAB co-simulation.</a:t>
                      </a:r>
                      <a:endParaRPr lang="en-US" sz="1400">
                        <a:latin typeface="Apto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61351"/>
                  </a:ext>
                </a:extLst>
              </a:tr>
              <a:tr h="2231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>
                          <a:latin typeface="Apto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Temperature Control of a Commercial Building With Model Predictive Control Techniques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The paper presents a Model Predictive Control (MPC) approach for temperature control in commercial buildings using a detailed thermal model and real-time optimization.</a:t>
                      </a:r>
                      <a:br>
                        <a:rPr lang="en-US" sz="1400" b="0" i="0" u="none" strike="noStrike" noProof="0">
                          <a:latin typeface="Aptos"/>
                        </a:rPr>
                      </a:br>
                      <a:r>
                        <a:rPr lang="en-US" sz="1400" b="0" i="0" u="none" strike="noStrike" noProof="0">
                          <a:latin typeface="Aptos"/>
                        </a:rPr>
                        <a:t> Results show that MPC enhances energy efficiency and temperature stability compared to traditional rule-based systems.</a:t>
                      </a:r>
                      <a:endParaRPr lang="en-US" sz="1400" b="0">
                        <a:latin typeface="Apto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Application of MPC to real-world commercial building HVAC control.</a:t>
                      </a:r>
                      <a:endParaRPr lang="en-US" sz="1400" b="0">
                        <a:latin typeface="Apto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Integration of a detailed thermal model with predictive optimization.</a:t>
                      </a:r>
                      <a:endParaRPr lang="en-US" sz="1400" b="0">
                        <a:latin typeface="Aptos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Aptos"/>
                        </a:rPr>
                        <a:t>Demonstrated energy savings and improved indoor comfort.</a:t>
                      </a:r>
                      <a:endParaRPr lang="en-US" sz="1400" b="0"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noProof="0"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53397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251D4-6A58-F0DF-25D9-2002CA33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1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AB5C-1B6B-2507-0B50-8AF60F86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682214"/>
            <a:ext cx="9634011" cy="1325563"/>
          </a:xfrm>
        </p:spPr>
        <p:txBody>
          <a:bodyPr/>
          <a:lstStyle/>
          <a:p>
            <a:r>
              <a:rPr lang="en-US"/>
              <a:t>Research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B43-F7F3-917F-8FBB-F341D7BBF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419" y="1710345"/>
            <a:ext cx="9634011" cy="38358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 application in healthcare-critical environments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Absence of cloud-integrated MPC frameworks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Limited incident-aware or priority-based energy management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Minimal use of hybrid learning models in scalable multi-zone setups</a:t>
            </a:r>
            <a:br>
              <a:rPr lang="en-US" sz="2000">
                <a:ea typeface="+mn-lt"/>
                <a:cs typeface="+mn-lt"/>
              </a:rPr>
            </a:br>
            <a:endParaRPr lang="en-US" sz="1600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A9633-97BD-BF91-4F6C-82575E60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10E0-9E3A-C2B1-3A46-850C87F6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E31E-5059-12C9-E8A0-9A5DB940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17944"/>
            <a:ext cx="9634011" cy="4184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rgbClr val="C3B2A7"/>
              </a:buClr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Existing hospital EMS systems are limited by hardware dependency and lack priority-based energy allocation across critical zones.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Conventional MPC approaches rely on static or data-hungry models, reducing accuracy under dynamic conditions.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>
                <a:ea typeface="+mn-lt"/>
                <a:cs typeface="+mn-lt"/>
              </a:rPr>
              <a:t>Current systems lack scalability and cloud-based intelligence needed for real-time, adaptive multi-room energy management.</a:t>
            </a:r>
          </a:p>
          <a:p>
            <a:pPr>
              <a:buClr>
                <a:srgbClr val="C3B2A7"/>
              </a:buClr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99-91D6-8CD0-A405-7F3BBA15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903D-FEDD-B21C-49BC-A13B6A33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7C1-FE1A-0794-4F99-B097BA69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588"/>
            <a:ext cx="10515600" cy="4353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Simulate real-time hospital energy demand across zones with different priorities.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Optimizes energy dispatch considering battery state-of-charge and grid limits.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an interactive, dashboard for remote control and monitoring.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Operates fully in the cloud without hardware dependencies.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87D3B-C404-B110-2961-2EBCFE24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7401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1718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Light</vt:lpstr>
      <vt:lpstr>Arial</vt:lpstr>
      <vt:lpstr>Arial,Sans-Serif</vt:lpstr>
      <vt:lpstr>Avenir Next LT Pro</vt:lpstr>
      <vt:lpstr>Avenir Next LT Pro Light</vt:lpstr>
      <vt:lpstr>Modern Love</vt:lpstr>
      <vt:lpstr>BohemianVTI</vt:lpstr>
      <vt:lpstr>23AID305 – CONTROL SYSTEM Review 0</vt:lpstr>
      <vt:lpstr>Contents</vt:lpstr>
      <vt:lpstr>Introduction</vt:lpstr>
      <vt:lpstr>Literature survey</vt:lpstr>
      <vt:lpstr>PowerPoint Presentation</vt:lpstr>
      <vt:lpstr>PowerPoint Presentation</vt:lpstr>
      <vt:lpstr>Research gap</vt:lpstr>
      <vt:lpstr>Problem statement</vt:lpstr>
      <vt:lpstr>Objective </vt:lpstr>
      <vt:lpstr>Model PREDICTIVE CONTROL</vt:lpstr>
      <vt:lpstr>Learning BASED - MPC</vt:lpstr>
      <vt:lpstr>Methodology</vt:lpstr>
      <vt:lpstr>Methodology</vt:lpstr>
      <vt:lpstr>Methodology</vt:lpstr>
      <vt:lpstr>Flowchart</vt:lpstr>
      <vt:lpstr>Tools to be Used</vt:lpstr>
      <vt:lpstr>Timeline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SD</dc:creator>
  <cp:lastModifiedBy>Gowtham S D-[CB.AI.U4AID23113]</cp:lastModifiedBy>
  <cp:revision>1</cp:revision>
  <dcterms:created xsi:type="dcterms:W3CDTF">2025-07-09T16:38:00Z</dcterms:created>
  <dcterms:modified xsi:type="dcterms:W3CDTF">2025-08-22T17:43:50Z</dcterms:modified>
</cp:coreProperties>
</file>