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8" r:id="rId3"/>
    <p:sldId id="261" r:id="rId4"/>
    <p:sldId id="259" r:id="rId5"/>
    <p:sldId id="260" r:id="rId6"/>
    <p:sldId id="272" r:id="rId7"/>
    <p:sldId id="270" r:id="rId8"/>
    <p:sldId id="276" r:id="rId9"/>
    <p:sldId id="267" r:id="rId10"/>
    <p:sldId id="282" r:id="rId11"/>
    <p:sldId id="283" r:id="rId12"/>
    <p:sldId id="290" r:id="rId13"/>
    <p:sldId id="286" r:id="rId14"/>
    <p:sldId id="285" r:id="rId15"/>
    <p:sldId id="287" r:id="rId16"/>
    <p:sldId id="288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7780E9-937A-49CC-8208-EB097642A878}" v="1" dt="2025-08-22T17:45:34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949A-688B-4AED-AA8E-F203BA3310F5}" type="datetimeFigureOut">
              <a:rPr lang="en-US" dirty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76168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0231-6059-4AF0-B828-13FEB68C6E43}" type="datetimeFigureOut">
              <a:rPr lang="en-US" dirty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4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E087-9EB9-42E7-B62A-9B8FE3556101}" type="datetimeFigureOut">
              <a:rPr lang="en-US" dirty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5396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7B2A-1291-46F4-B4CC-8BAFDF935B56}" type="datetimeFigureOut">
              <a:rPr lang="en-US" dirty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86068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B3B4-A63D-42FA-B9D1-41D36384F384}" type="datetimeFigureOut">
              <a:rPr lang="en-US" dirty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96029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803-F60A-46DD-B88E-307855619A34}" type="datetimeFigureOut">
              <a:rPr lang="en-US" dirty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6162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4245-B7F0-48F5-9A59-408A637F0829}" type="datetimeFigureOut">
              <a:rPr lang="en-US" dirty="0"/>
              <a:t>8/22/2025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0453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FBFC-AFD0-49F7-9AAB-86AF5F4471C2}" type="datetimeFigureOut">
              <a:rPr lang="en-US" dirty="0"/>
              <a:t>8/22/2025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01496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EFA3-A6B6-4916-BD87-2F7F0B6DE4AC}" type="datetimeFigureOut">
              <a:rPr lang="en-US" dirty="0"/>
              <a:t>8/22/2025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7886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FE2-E902-4B86-B2C7-4AE6B54CDB70}" type="datetimeFigureOut">
              <a:rPr lang="en-US" dirty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3770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4E58-F253-4E0F-B41E-2DC0E51ABEA1}" type="datetimeFigureOut">
              <a:rPr lang="en-US" dirty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11727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/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/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/>
              <a:ahLst/>
              <a:cxnLst/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/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/>
              <a:ahLst/>
              <a:cxnLst/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/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/>
              <a:ahLst/>
              <a:cxnLst/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/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/>
              <a:ahLst/>
              <a:cxnLst/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/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/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/>
              <a:ahLst/>
              <a:cxnLst/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/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/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/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/>
              <a:ahLst/>
              <a:cxnLst/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/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/>
              <a:ahLst/>
              <a:cxnLst/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/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/>
              <a:ahLst/>
              <a:cxnLst/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/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/>
              <a:ahLst/>
              <a:cxnLst/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/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/>
              <a:ahLst/>
              <a:cxnLst/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/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/>
              <a:ahLst/>
              <a:cxnLst/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/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/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/>
              <a:ahLst/>
              <a:cxnLst/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/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/>
              <a:ahLst/>
              <a:cxnLst/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/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/>
              <a:ahLst/>
              <a:cxnLst/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/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/>
              <a:ahLst/>
              <a:cxnLst/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/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/>
              <a:ahLst/>
              <a:cxnLst/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/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/>
              <a:ahLst/>
              <a:cxnLst/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/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/>
              <a:ahLst/>
              <a:cxnLst/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/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/>
              <a:ahLst/>
              <a:cxnLst/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/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/>
              <a:ahLst/>
              <a:cxnLst/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/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/>
              <a:ahLst/>
              <a:cxnLst/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/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/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/>
              <a:ahLst/>
              <a:cxnLst/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/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/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/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/>
              <a:ahLst/>
              <a:cxnLst/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/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/>
              <a:ahLst/>
              <a:cxnLst/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/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/>
              <a:ahLst/>
              <a:cxnLst/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/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/>
              <a:ahLst/>
              <a:cxnLst/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/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/>
              <a:ahLst/>
              <a:cxnLst/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/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/>
              <a:ahLst/>
              <a:cxnLst/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/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/>
              <a:ahLst/>
              <a:cxnLst/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/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/>
              <a:ahLst/>
              <a:cxnLst/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/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/>
              <a:ahLst/>
              <a:cxnLst/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/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/>
              <a:ahLst/>
              <a:cxnLst/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/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/>
              <a:ahLst/>
              <a:cxnLst/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/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/>
              <a:ahLst/>
              <a:cxnLst/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/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/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/>
              <a:ahLst/>
              <a:cxnLst/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/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/>
              <a:ahLst/>
              <a:cxnLst/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/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/>
              <a:ahLst/>
              <a:cxnLst/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/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/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/>
              <a:ahLst/>
              <a:cxnLst/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/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/>
              <a:ahLst/>
              <a:cxnLst/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/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/>
              <a:ahLst/>
              <a:cxnLst/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/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/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/>
              <a:ahLst/>
              <a:cxnLst/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/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/>
              <a:ahLst/>
              <a:cxnLst/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/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/>
              <a:ahLst/>
              <a:cxnLst/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/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/>
              <a:ahLst/>
              <a:cxnLst/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/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/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/>
              <a:ahLst/>
              <a:cxnLst/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0F082710-245A-48CB-A5F6-8BB1DF6AB298}" type="datetimeFigureOut">
              <a:rPr lang="en-US" dirty="0"/>
              <a:pPr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24578CCF-2EC4-44CB-A694-F6F6E59A398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76">
          <p15:clr>
            <a:srgbClr val="F26B43"/>
          </p15:clr>
        </p15:guide>
        <p15:guide id="2" pos="6792">
          <p15:clr>
            <a:srgbClr val="F26B43"/>
          </p15:clr>
        </p15:guide>
        <p15:guide id="3" pos="3720">
          <p15:clr>
            <a:srgbClr val="F26B43"/>
          </p15:clr>
        </p15:guide>
        <p15:guide id="4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001" y="2175749"/>
            <a:ext cx="9144000" cy="977526"/>
          </a:xfrm>
        </p:spPr>
        <p:txBody>
          <a:bodyPr>
            <a:normAutofit fontScale="90000"/>
          </a:bodyPr>
          <a:lstStyle/>
          <a:p>
            <a:r>
              <a:rPr lang="en-US" sz="4000">
                <a:ea typeface="+mj-lt"/>
                <a:cs typeface="+mj-lt"/>
              </a:rPr>
              <a:t>23AID305 – CONTROL SYSTEM</a:t>
            </a:r>
            <a:br>
              <a:rPr lang="en-US" sz="4000"/>
            </a:br>
            <a:r>
              <a:rPr lang="en-US" sz="4000"/>
              <a:t>Review 1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8040" y="3157461"/>
            <a:ext cx="6988950" cy="13459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3200" b="1"/>
              <a:t> </a:t>
            </a:r>
            <a:r>
              <a:rPr lang="en-US" sz="2400">
                <a:latin typeface="Aptos Light"/>
                <a:ea typeface="Calibri Light"/>
                <a:cs typeface="Calibri Light"/>
              </a:rPr>
              <a:t>Learning-Based Model Predictive Control for Multi-Room Energy Incident Management in </a:t>
            </a:r>
            <a:endParaRPr lang="en-US" sz="2400">
              <a:solidFill>
                <a:srgbClr val="000000"/>
              </a:solidFill>
              <a:latin typeface="Aptos Light"/>
              <a:ea typeface="Calibri Light"/>
              <a:cs typeface="Calibri Light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>
                <a:latin typeface="Aptos Light"/>
                <a:ea typeface="Calibri Light"/>
                <a:cs typeface="Calibri Light"/>
              </a:rPr>
              <a:t>Smart Hospitals Using Cloud Services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3B28F-ADE2-6479-446B-3812FF19175D}"/>
              </a:ext>
            </a:extLst>
          </p:cNvPr>
          <p:cNvSpPr txBox="1"/>
          <p:nvPr/>
        </p:nvSpPr>
        <p:spPr>
          <a:xfrm>
            <a:off x="374996" y="4774681"/>
            <a:ext cx="7510179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venir Next LT Pro Light"/>
              </a:rPr>
              <a:t>Team 9 :</a:t>
            </a:r>
          </a:p>
          <a:p>
            <a:r>
              <a:rPr lang="en-US" sz="2000">
                <a:latin typeface="Avenir Next LT Pro Light"/>
              </a:rPr>
              <a:t>Gowtham SD : CB.AI.U4AID23113</a:t>
            </a:r>
          </a:p>
          <a:p>
            <a:r>
              <a:rPr lang="en-US" sz="2000">
                <a:latin typeface="Avenir Next LT Pro Light"/>
              </a:rPr>
              <a:t>Guhan K B : CB.AI.U4AID23114</a:t>
            </a:r>
          </a:p>
          <a:p>
            <a:r>
              <a:rPr lang="en-US" sz="2000">
                <a:latin typeface="Avenir Next LT Pro Light"/>
              </a:rPr>
              <a:t>Vaishnavi Gupta : CB.AI.U4AID23149</a:t>
            </a:r>
          </a:p>
          <a:p>
            <a:r>
              <a:rPr lang="en-US" sz="2000">
                <a:latin typeface="Avenir Next LT Pro Light"/>
              </a:rPr>
              <a:t>Vyshnav Kumar S : CB.AI.U4AID23151</a:t>
            </a:r>
          </a:p>
        </p:txBody>
      </p:sp>
      <p:pic>
        <p:nvPicPr>
          <p:cNvPr id="5" name="Picture 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9F894CDD-2609-DD88-8A2F-7CB2CD2CE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73" y="-2165"/>
            <a:ext cx="6808617" cy="172460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C8DBB7-38EC-6531-D935-56CC4B1B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1090-DA13-3C5B-EBF8-F35147ED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Phase 1 - </a:t>
            </a:r>
            <a:r>
              <a:rPr lang="en-US" sz="3200">
                <a:ea typeface="+mj-lt"/>
                <a:cs typeface="+mj-lt"/>
              </a:rPr>
              <a:t>IEEE 14-Bus System with Hospital Zones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8EC1-9699-C636-499C-3666A414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Load IEEE 14-Bus System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Use MATLAB/Simulink (</a:t>
            </a:r>
            <a:r>
              <a:rPr lang="en-US" err="1">
                <a:ea typeface="+mn-lt"/>
                <a:cs typeface="+mn-lt"/>
              </a:rPr>
              <a:t>Simscape</a:t>
            </a:r>
            <a:r>
              <a:rPr lang="en-US">
                <a:ea typeface="+mn-lt"/>
                <a:cs typeface="+mn-lt"/>
              </a:rPr>
              <a:t> Electrical) or MATPOWER to load the network.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Select 4-6 Buses for Hospital Zones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Assign each to a hospital department based on criticality.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Replace Default Loads with Custom Hospital Models</a:t>
            </a:r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Run Simulations and observe power flow, HVAC switching, and zone-wise temperature profiles.</a:t>
            </a:r>
            <a:endParaRPr lang="en-US"/>
          </a:p>
          <a:p>
            <a:pPr>
              <a:buClr>
                <a:srgbClr val="C3B2A7"/>
              </a:buClr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8A0F8-5102-299B-517A-71035E11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078E-B99B-41AF-84C4-9BD4D26A4BEF}" type="datetime1">
              <a:t>8/22/2025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ACE33-8E69-C0BE-489A-1A5A260D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4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9113-222A-942F-FCBC-126B5551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IEEE 14 Bus System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CF0CE-760A-F330-33C5-42FF3F75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BAA8-B311-4E8A-AF76-9FA33B368BD9}" type="datetime1">
              <a:t>8/22/2025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0012E-2CEC-31DA-1AF2-AEE65BA8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11</a:t>
            </a:fld>
            <a:endParaRPr lang="en-US"/>
          </a:p>
        </p:txBody>
      </p:sp>
      <p:pic>
        <p:nvPicPr>
          <p:cNvPr id="8" name="Content Placeholder 7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BAD51276-45BD-B87F-7C42-D7D1921D3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256" y="1831388"/>
            <a:ext cx="8041799" cy="439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8EC8-31F8-AF4A-DCF4-B2CAD4015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F881-0262-4205-6337-7737433D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Hospital Zones &amp; Priority Levels</a:t>
            </a:r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0E9C867-8CFD-E4F0-57F9-C9E36594ED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1874838"/>
          <a:ext cx="9273291" cy="359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952">
                  <a:extLst>
                    <a:ext uri="{9D8B030D-6E8A-4147-A177-3AD203B41FA5}">
                      <a16:colId xmlns:a16="http://schemas.microsoft.com/office/drawing/2014/main" val="3926942578"/>
                    </a:ext>
                  </a:extLst>
                </a:gridCol>
                <a:gridCol w="7287339">
                  <a:extLst>
                    <a:ext uri="{9D8B030D-6E8A-4147-A177-3AD203B41FA5}">
                      <a16:colId xmlns:a16="http://schemas.microsoft.com/office/drawing/2014/main" val="466971298"/>
                    </a:ext>
                  </a:extLst>
                </a:gridCol>
              </a:tblGrid>
              <a:tr h="70939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Priority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Hospital Zone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450246"/>
                  </a:ext>
                </a:extLst>
              </a:tr>
              <a:tr h="70939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ICU, Operating Theater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55282"/>
                  </a:ext>
                </a:extLst>
              </a:tr>
              <a:tr h="70939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Emergency, Critical Care Wards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015903"/>
                  </a:ext>
                </a:extLst>
              </a:tr>
              <a:tr h="70939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latin typeface="Avenir Next LT Pro"/>
                        </a:rPr>
                        <a:t>General Wards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681955"/>
                  </a:ext>
                </a:extLst>
              </a:tr>
              <a:tr h="70939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latin typeface="Avenir Next LT Pro"/>
                        </a:rPr>
                        <a:t>Administrative Offices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6708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99EB2-8E3F-BF42-C8D7-83214066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BAA8-B311-4E8A-AF76-9FA33B368BD9}" type="datetime1">
              <a:t>8/22/2025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7E93E-D32C-D158-CD2C-BECFCCB0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37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7B1E-20D8-118D-5B60-F4C592E6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Single-zone model design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2ED62-C17D-D3F1-8B2E-E57CD0542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Connect your hospital zone model to the selected bus in IEEE 14-bus</a:t>
            </a:r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Add Constant PQ Load block for lights, equipment, and baseline consumption.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Thermal RC Model: Use integrators &amp; gains:</a:t>
            </a:r>
          </a:p>
          <a:p>
            <a:pPr>
              <a:buClr>
                <a:srgbClr val="C3B2A7"/>
              </a:buClr>
            </a:pPr>
            <a:endParaRPr lang="en-US">
              <a:ea typeface="+mn-lt"/>
              <a:cs typeface="+mn-lt"/>
            </a:endParaRPr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Add a </a:t>
            </a:r>
            <a:r>
              <a:rPr lang="en-US" b="1">
                <a:ea typeface="+mn-lt"/>
                <a:cs typeface="+mn-lt"/>
              </a:rPr>
              <a:t>Controlled Resistor/Heater</a:t>
            </a:r>
            <a:r>
              <a:rPr lang="en-US">
                <a:ea typeface="+mn-lt"/>
                <a:cs typeface="+mn-lt"/>
              </a:rPr>
              <a:t> or AC model representing HVAC demand.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Connect to </a:t>
            </a:r>
            <a:r>
              <a:rPr lang="en-US" b="1">
                <a:ea typeface="+mn-lt"/>
                <a:cs typeface="+mn-lt"/>
              </a:rPr>
              <a:t>HVAC Switch</a:t>
            </a:r>
            <a:r>
              <a:rPr lang="en-US">
                <a:ea typeface="+mn-lt"/>
                <a:cs typeface="+mn-lt"/>
              </a:rPr>
              <a:t> for ON/OFF control.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Thermostat Controller: </a:t>
            </a:r>
            <a:endParaRPr lang="en-US"/>
          </a:p>
          <a:p>
            <a:pPr>
              <a:buClr>
                <a:srgbClr val="C3B2A7"/>
              </a:buClr>
            </a:pPr>
            <a:endParaRPr lang="en-US"/>
          </a:p>
          <a:p>
            <a:pPr>
              <a:buClr>
                <a:srgbClr val="C3B2A7"/>
              </a:buClr>
            </a:pPr>
            <a:endParaRPr lang="en-US"/>
          </a:p>
          <a:p>
            <a:pPr>
              <a:buClr>
                <a:srgbClr val="C3B2A7"/>
              </a:buClr>
            </a:pPr>
            <a:endParaRPr lang="en-US"/>
          </a:p>
          <a:p>
            <a:pPr>
              <a:buClr>
                <a:srgbClr val="C3B2A7"/>
              </a:buClr>
            </a:pPr>
            <a:endParaRPr lang="en-US"/>
          </a:p>
          <a:p>
            <a:pPr>
              <a:buClr>
                <a:srgbClr val="C3B2A7"/>
              </a:buClr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EB0E1-C3CC-1F4A-D185-3AE23EBF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01D7-76D0-47F3-B2AA-2628F20AEF5B}" type="datetime1">
              <a:t>8/22/2025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B5C71-DE15-A17F-8E84-9E041C96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04C03-0B35-7C17-DAB6-03D0FB52BB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57" r="1617" b="8928"/>
          <a:stretch>
            <a:fillRect/>
          </a:stretch>
        </p:blipFill>
        <p:spPr>
          <a:xfrm>
            <a:off x="1708006" y="3635665"/>
            <a:ext cx="5141892" cy="581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01651-5379-E948-27E2-09C0E7FBD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974" y="5346123"/>
            <a:ext cx="29813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04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thermal mass measurement">
            <a:extLst>
              <a:ext uri="{FF2B5EF4-FFF2-40B4-BE49-F238E27FC236}">
                <a16:creationId xmlns:a16="http://schemas.microsoft.com/office/drawing/2014/main" id="{B7405892-7B14-3B42-5DB9-707478E31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8" y="1145850"/>
            <a:ext cx="12192640" cy="5621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9BC524-AFDD-771E-CAF1-EB2C362F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7" y="-5080"/>
            <a:ext cx="5920773" cy="829659"/>
          </a:xfrm>
        </p:spPr>
        <p:txBody>
          <a:bodyPr/>
          <a:lstStyle/>
          <a:p>
            <a:r>
              <a:rPr lang="en-US"/>
              <a:t>Results from phase-1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3ED7E-1511-0FE8-28E1-0ADDE320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D783-CE8A-43A1-9598-F5BA27C20D94}" type="datetime1">
              <a:t>8/22/2025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50213-4AA5-454D-B077-2F377C86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61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C2D8-BF9C-D262-08BC-B745C8CC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Adaptation for Each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AF8D-17AA-9663-CCC0-64505F04E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Priority 1 (ICU, OT): </a:t>
            </a:r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Keep HVAC ON as long as possible.</a:t>
            </a:r>
            <a:endParaRPr lang="en-US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 narrow temperature band (e.g., 22–24°C) for stricter control.</a:t>
            </a:r>
            <a:endParaRPr lang="en-US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Allow higher power usage threshold before shedding.</a:t>
            </a:r>
            <a:endParaRPr lang="en-US"/>
          </a:p>
          <a:p>
            <a:pPr marL="0" indent="0">
              <a:buClr>
                <a:srgbClr val="C3B2A7"/>
              </a:buClr>
              <a:buNone/>
            </a:pPr>
            <a:r>
              <a:rPr lang="en-US" b="1"/>
              <a:t>Prio</a:t>
            </a:r>
            <a:r>
              <a:rPr lang="en-US" b="1">
                <a:ea typeface="+mn-lt"/>
                <a:cs typeface="+mn-lt"/>
              </a:rPr>
              <a:t>rity 2 (Emergency, Critical Care):</a:t>
            </a:r>
            <a:endParaRPr lang="en-US" b="1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Similar structure, but slightly wider temperature band (21–25°C).</a:t>
            </a:r>
            <a:endParaRPr lang="en-US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HVAC can be shed after Priority 1 zones during shortages.</a:t>
            </a:r>
            <a:endParaRPr lang="en-US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ADBD7-15A3-9A3B-4B14-0E195CFE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EB75-F52D-47FC-A763-77A7D81FD0B3}" type="datetime1">
              <a:t>8/22/2025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1B094-535D-CFD6-BA78-F6B222B2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58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1FCF-4CE9-49E3-07BB-E9D29CADA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83" y="555283"/>
            <a:ext cx="9634011" cy="53904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b="1">
              <a:ea typeface="+mn-lt"/>
              <a:cs typeface="+mn-lt"/>
            </a:endParaRPr>
          </a:p>
          <a:p>
            <a:pPr>
              <a:buNone/>
            </a:pPr>
            <a:r>
              <a:rPr lang="en-US" b="1">
                <a:ea typeface="+mn-lt"/>
                <a:cs typeface="+mn-lt"/>
              </a:rPr>
              <a:t>Priority 3 (General Wards)</a:t>
            </a:r>
            <a:endParaRPr lang="en-US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Same blocks but use even wider band (20–26°C).</a:t>
            </a:r>
            <a:endParaRPr lang="en-US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Shedding happens before Priority 1 &amp; 2.</a:t>
            </a:r>
            <a:endParaRPr lang="en-US"/>
          </a:p>
          <a:p>
            <a:pPr>
              <a:buNone/>
            </a:pPr>
            <a:r>
              <a:rPr lang="en-US" b="1">
                <a:ea typeface="+mn-lt"/>
                <a:cs typeface="+mn-lt"/>
              </a:rPr>
              <a:t>Priority 4 (Admin Offices)</a:t>
            </a:r>
            <a:endParaRPr lang="en-US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Exact same block setup, but HVAC should shut off first during power constraints.</a:t>
            </a:r>
            <a:endParaRPr lang="en-US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Comfort range can be broad (18–28°C) since patient care isn’t directly affected.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2D8F1-FA2B-E15B-B402-B4DBA417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28EE-E302-4C75-9424-A721F3261796}" type="datetime1">
              <a:t>8/22/2025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B8FAF-EF4C-20D3-5888-DE7E4E25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27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4C33-2648-1591-1E18-7EDA2A9E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90861"/>
            <a:ext cx="9634011" cy="1325563"/>
          </a:xfrm>
        </p:spPr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786E8-8392-B3AA-B6DF-2C2BBDC91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918"/>
            <a:ext cx="10163771" cy="52702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600">
              <a:solidFill>
                <a:srgbClr val="333333"/>
              </a:solidFill>
              <a:ea typeface="+mn-lt"/>
              <a:cs typeface="+mn-lt"/>
            </a:endParaRP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H. </a:t>
            </a:r>
            <a:r>
              <a:rPr lang="en-US" sz="1100" err="1">
                <a:solidFill>
                  <a:srgbClr val="333333"/>
                </a:solidFill>
                <a:ea typeface="+mn-lt"/>
                <a:cs typeface="+mn-lt"/>
              </a:rPr>
              <a:t>Agharazi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et al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., "Installation and Testing of a Two-Level Model Predictive Control Building Energy Management System,"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Transactions on Control Systems Technology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32, no. 2, pp. 326-339, March 2024</a:t>
            </a: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W. Cai, S. Sawant, D. Reinhardt, S. </a:t>
            </a:r>
            <a:r>
              <a:rPr lang="en-US" sz="1100" err="1">
                <a:solidFill>
                  <a:srgbClr val="333333"/>
                </a:solidFill>
                <a:ea typeface="+mn-lt"/>
                <a:cs typeface="+mn-lt"/>
              </a:rPr>
              <a:t>Rastegarpour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 and S. Gros, "A Learning-Based Model Predictive Control Strategy for Home Energy Management Systems,"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Access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11, pp. 145264-145280, 2023</a:t>
            </a:r>
            <a:endParaRPr lang="en-US" sz="1100"/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S. S. Tohidi, D. Calì and H. Madsen, "Adaptive Model Predictive Controller for Building Thermal Dynamics,"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Control Systems Letters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8, pp. 1325-1330, 2024</a:t>
            </a:r>
            <a:endParaRPr lang="en-US" sz="1100"/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B. He, N. Zhang, C. Fang, Y. Su and Y. Wang, "Flexible Building Energy Management With Neural ODEs-Based Model Predictive Control,"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Transactions on Smart Grid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15, no. 5, pp. 4690-4704, Sept. 2024</a:t>
            </a: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H. Li, J. Xu and Q. Zhao, "Priority-Based Energy Allocation in Buildings Through Distributed Model Predictive Control,"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Transactions on Automation Science and Engineering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22, pp. 7516-7529, 2025</a:t>
            </a: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B. K. </a:t>
            </a:r>
            <a:r>
              <a:rPr lang="en-US" sz="1100" err="1">
                <a:solidFill>
                  <a:srgbClr val="333333"/>
                </a:solidFill>
                <a:ea typeface="+mn-lt"/>
                <a:cs typeface="+mn-lt"/>
              </a:rPr>
              <a:t>Oleiwi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 and A. H. Sabry, "Controlling a House’s Air-Conditioning Using Nonlinear Model Predictive Control,"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Embedded Systems Letters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16, no. 2, pp. 239-242, June 2024</a:t>
            </a: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G. Mantovani and L. Ferrarini, "Temperature Control of a Commercial Building With Model Predictive Control Techniques,"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Transactions on Industrial Electronics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62, no. 4, pp. 2651-2660, April 2015</a:t>
            </a: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A. Martinčević and M. </a:t>
            </a:r>
            <a:r>
              <a:rPr lang="en-US" sz="1100" err="1">
                <a:solidFill>
                  <a:srgbClr val="333333"/>
                </a:solidFill>
                <a:ea typeface="+mn-lt"/>
                <a:cs typeface="+mn-lt"/>
              </a:rPr>
              <a:t>Vašak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"Constrained Kalman Filter for Identification of </a:t>
            </a:r>
            <a:r>
              <a:rPr lang="en-US" sz="1100" err="1">
                <a:solidFill>
                  <a:srgbClr val="333333"/>
                </a:solidFill>
                <a:ea typeface="+mn-lt"/>
                <a:cs typeface="+mn-lt"/>
              </a:rPr>
              <a:t>Semiphysical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 Building Thermal Models,"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Transactions on Control Systems Technology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28, no. 6, pp. 2697-2704, Nov.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5FDB2-398A-EE61-E50C-4C16A7B1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6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5732-6B71-C446-4247-A4C3B045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88098"/>
            <a:ext cx="9634011" cy="1325563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A7645-4F39-4842-91EE-32448B02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281" y="1946912"/>
            <a:ext cx="3631256" cy="29688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/>
              <a:t>Introduction</a:t>
            </a:r>
          </a:p>
          <a:p>
            <a:r>
              <a:rPr lang="en-US" sz="1600"/>
              <a:t>Problem statement</a:t>
            </a:r>
          </a:p>
          <a:p>
            <a:r>
              <a:rPr lang="en-US" sz="1600"/>
              <a:t>Objective</a:t>
            </a:r>
          </a:p>
          <a:p>
            <a:r>
              <a:rPr lang="en-US" sz="1600"/>
              <a:t>Methodology</a:t>
            </a:r>
          </a:p>
          <a:p>
            <a:r>
              <a:rPr lang="en-US" sz="1600"/>
              <a:t>Progress</a:t>
            </a:r>
          </a:p>
          <a:p>
            <a:r>
              <a:rPr lang="en-US" sz="1600"/>
              <a:t>References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0C476-4F3E-7980-252A-8F91E0B9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F3B4-7EEB-AD73-FFE2-26F74343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A00A-DDDD-9D40-3552-30EF615A3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Hospitals require reliable energy and thermal management to maintain patient safety and comfort.</a:t>
            </a:r>
          </a:p>
          <a:p>
            <a:r>
              <a:rPr lang="en-US">
                <a:ea typeface="+mn-lt"/>
                <a:cs typeface="+mn-lt"/>
              </a:rPr>
              <a:t>Traditional systems lack adaptability, prioritization, and cloud-based remote access.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This project uses Learning-Based Model Predictive Control (LB-MPC) to manage HVAC across multiple hospital zones.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Real-time data is sent to the cloud for monitoring, visualization, and remote updates, ensuring intelligent and scalable control.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5D53A-EDEE-83F2-5AB9-85A26A40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8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10E0-9E3A-C2B1-3A46-850C87F6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2E31E-5059-12C9-E8A0-9A5DB9409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17944"/>
            <a:ext cx="9634011" cy="41843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C3B2A7"/>
              </a:buClr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Existing hospital EMS systems are limited by hardware dependency and lack priority-based energy allocation across critical zones.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Conventional MPC approaches rely on static or data-hungry models, reducing accuracy under dynamic conditions.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Current systems lack scalability and cloud-based intelligence needed for real-time, adaptive multi-room energy management.</a:t>
            </a:r>
          </a:p>
          <a:p>
            <a:pPr>
              <a:buClr>
                <a:srgbClr val="C3B2A7"/>
              </a:buClr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7A99-91D6-8CD0-A405-7F3BBA15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6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903D-FEDD-B21C-49BC-A13B6A33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47C1-FE1A-0794-4F99-B097BA695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3588"/>
            <a:ext cx="10515600" cy="4353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>
                <a:ea typeface="+mn-lt"/>
                <a:cs typeface="+mn-lt"/>
              </a:rPr>
              <a:t>Simulate real-time hospital energy demand across zones with different priorities.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Optimizes energy dispatch considering battery state-of-charge and grid limits.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Provides an interactive, dashboard for remote control and monitoring.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Operates fully in the cloud without hardware dependencies.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87D3B-C404-B110-2961-2EBCFE24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7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63BB1-318B-0176-1883-CB602F525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B287-9FD6-CA80-DA3B-A42DF7DFA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2487"/>
          </a:xfrm>
        </p:spPr>
        <p:txBody>
          <a:bodyPr>
            <a:normAutofit/>
          </a:bodyPr>
          <a:lstStyle/>
          <a:p>
            <a:r>
              <a:rPr lang="en-US" sz="480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FF0F-9539-3772-8295-99B0B559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198"/>
            <a:ext cx="10515600" cy="48965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1. Thermal and Electrical Modeling of Hospital Zones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Develop RC thermal models for individual hospital rooms.</a:t>
            </a:r>
          </a:p>
          <a:p>
            <a:r>
              <a:rPr lang="en-US" sz="1800">
                <a:ea typeface="+mn-lt"/>
                <a:cs typeface="+mn-lt"/>
              </a:rPr>
              <a:t>Simulate temperature variations and HVAC-driven energy usage.</a:t>
            </a:r>
          </a:p>
          <a:p>
            <a:r>
              <a:rPr lang="en-US" sz="1800">
                <a:ea typeface="+mn-lt"/>
                <a:cs typeface="+mn-lt"/>
              </a:rPr>
              <a:t>Incorporate electrical load profiles for each room based on lighting, equipment, and occupancy.</a:t>
            </a:r>
          </a:p>
          <a:p>
            <a:pPr marL="0" indent="0">
              <a:buNone/>
            </a:pPr>
            <a:endParaRPr lang="en-US" sz="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2. Power Grid and EMS Simulation</a:t>
            </a:r>
            <a:endParaRPr lang="en-US" sz="1800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</a:rPr>
              <a:t>Model a power grid supplying energy to hospital zones and HVAC systems.</a:t>
            </a:r>
          </a:p>
          <a:p>
            <a:r>
              <a:rPr lang="en-US" sz="1800">
                <a:ea typeface="+mn-lt"/>
                <a:cs typeface="+mn-lt"/>
              </a:rPr>
              <a:t>Simulate dynamic power constraints, renewable sources (optional), and faults.</a:t>
            </a:r>
          </a:p>
          <a:p>
            <a:r>
              <a:rPr lang="en-US" sz="1800">
                <a:ea typeface="+mn-lt"/>
                <a:cs typeface="+mn-lt"/>
              </a:rPr>
              <a:t>Integrate an EMS block to monitor and manage room-level energy consumption.</a:t>
            </a:r>
          </a:p>
          <a:p>
            <a:pPr marL="0" indent="0">
              <a:buNone/>
            </a:pPr>
            <a:endParaRPr lang="en-US" sz="1800" b="1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D8542-D4CD-5530-B9E0-881A1AA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1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704ED-9046-6579-CFF9-AF187C5F7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2595-C98B-23FE-5786-6BCD2BD5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206"/>
          </a:xfrm>
        </p:spPr>
        <p:txBody>
          <a:bodyPr>
            <a:normAutofit/>
          </a:bodyPr>
          <a:lstStyle/>
          <a:p>
            <a:r>
              <a:rPr lang="en-US" sz="480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AE331-C9B2-BDB4-0D5B-91B9F4C3B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815"/>
            <a:ext cx="10515600" cy="48629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3. Data Acquisition Layer</a:t>
            </a:r>
            <a:endParaRPr lang="en-US" sz="18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Collect real-time data from sensors across hospital zones (temperature, power usage).</a:t>
            </a:r>
          </a:p>
          <a:p>
            <a:pPr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Gather grid status, load profiles, and HVAC system activity.</a:t>
            </a:r>
          </a:p>
          <a:p>
            <a:pPr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Send data to both the cloud and EMS block for control and analysis.</a:t>
            </a:r>
          </a:p>
          <a:p>
            <a:pPr marL="0" indent="0">
              <a:buNone/>
            </a:pPr>
            <a:endParaRPr lang="en-US" sz="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4. Forecasting Module</a:t>
            </a:r>
            <a:endParaRPr lang="en-US" sz="18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Predict ambient temperature and power availability using time-series models.</a:t>
            </a:r>
          </a:p>
          <a:p>
            <a:pPr>
              <a:buFont typeface="Arial"/>
            </a:pPr>
            <a:r>
              <a:rPr lang="en-US" sz="1800">
                <a:ea typeface="+mn-lt"/>
                <a:cs typeface="+mn-lt"/>
              </a:rPr>
              <a:t>Feed predictions into the cloud to assist LB-MPC in disturbance-aware control.</a:t>
            </a:r>
            <a:endParaRPr lang="en-US" sz="1800"/>
          </a:p>
          <a:p>
            <a:pPr>
              <a:buFont typeface="Arial"/>
            </a:pPr>
            <a:r>
              <a:rPr lang="en-US" sz="1800">
                <a:ea typeface="+mn-lt"/>
                <a:cs typeface="+mn-lt"/>
              </a:rPr>
              <a:t>Enable proactive decision-making under uncertain conditions.</a:t>
            </a:r>
          </a:p>
          <a:p>
            <a:pPr marL="0" indent="0">
              <a:buNone/>
            </a:pPr>
            <a:endParaRPr lang="en-US" sz="1800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1800" b="1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A3D54-BC91-A4A2-1F84-68A6DA45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4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0B147-238B-71C1-D5E2-671999155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2F0D-429A-5A59-A236-579AA045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813"/>
          </a:xfrm>
        </p:spPr>
        <p:txBody>
          <a:bodyPr>
            <a:normAutofit/>
          </a:bodyPr>
          <a:lstStyle/>
          <a:p>
            <a:r>
              <a:rPr lang="en-US" sz="480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9B4E-735C-C8FF-C811-7E9777C4F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551"/>
            <a:ext cx="10515600" cy="50758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5. Cloud Integration</a:t>
            </a:r>
            <a:endParaRPr lang="en-US" sz="18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Act as a central hub for data storage, forecast distribution, and control coordination.</a:t>
            </a:r>
          </a:p>
          <a:p>
            <a:pPr>
              <a:buFont typeface="Arial,Sans-Serif"/>
              <a:buChar char="•"/>
            </a:pPr>
            <a:r>
              <a:rPr lang="en-US" sz="1800">
                <a:ea typeface="+mn-lt"/>
                <a:cs typeface="+mn-lt"/>
              </a:rPr>
              <a:t>Log real-time system states and performance metrics.</a:t>
            </a:r>
          </a:p>
          <a:p>
            <a:pPr>
              <a:buFont typeface="Arial,Sans-Serif"/>
              <a:buChar char="•"/>
            </a:pPr>
            <a:r>
              <a:rPr lang="en-US" sz="1800">
                <a:ea typeface="+mn-lt"/>
                <a:cs typeface="+mn-lt"/>
              </a:rPr>
              <a:t>Interface with the forecasting module and deliver inputs to the LB-MPC.</a:t>
            </a:r>
          </a:p>
          <a:p>
            <a:pPr marL="0" indent="0">
              <a:buNone/>
            </a:pPr>
            <a:endParaRPr lang="en-US" sz="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6. Learning-Based MPC (LB-MPC) Control</a:t>
            </a:r>
            <a:endParaRPr lang="en-US" sz="18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Optimize HVAC and energy control actions using forecast and real-time inputs.</a:t>
            </a:r>
          </a:p>
          <a:p>
            <a:pPr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Maintain thermal comfort while minimizing energy consumption and respecting grid limits.</a:t>
            </a:r>
          </a:p>
          <a:p>
            <a:pPr>
              <a:buFont typeface="Arial"/>
            </a:pPr>
            <a:r>
              <a:rPr lang="en-US" sz="1800">
                <a:ea typeface="+mn-lt"/>
                <a:cs typeface="+mn-lt"/>
              </a:rPr>
              <a:t>Use reinforcement learning to adaptively improve control policy over time.</a:t>
            </a: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F2E02-BB3D-6E79-27A3-CB40377E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1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65BF-0531-C657-43D8-348CEF13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EB7D4F-244B-961A-A349-364F16D6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9</a:t>
            </a:fld>
            <a:endParaRPr lang="en-US"/>
          </a:p>
        </p:txBody>
      </p:sp>
      <p:pic>
        <p:nvPicPr>
          <p:cNvPr id="8" name="Content Placeholder 7" descr="A diagram of a cloud">
            <a:extLst>
              <a:ext uri="{FF2B5EF4-FFF2-40B4-BE49-F238E27FC236}">
                <a16:creationId xmlns:a16="http://schemas.microsoft.com/office/drawing/2014/main" id="{A6F95EA3-266D-BB0D-5AE6-68687F419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516" y="1874520"/>
            <a:ext cx="55626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86629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emianVTI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BohemianVTI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Bohemi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AA0957B6-9651-4F50-8EB8-D9F009F1C26A}" vid="{D1E7B544-9A8A-44B5-ABA3-322A5F0453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1160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 Light</vt:lpstr>
      <vt:lpstr>Arial</vt:lpstr>
      <vt:lpstr>Arial,Sans-Serif</vt:lpstr>
      <vt:lpstr>Avenir Next LT Pro</vt:lpstr>
      <vt:lpstr>Avenir Next LT Pro Light</vt:lpstr>
      <vt:lpstr>Modern Love</vt:lpstr>
      <vt:lpstr>BohemianVTI</vt:lpstr>
      <vt:lpstr>23AID305 – CONTROL SYSTEM Review 1</vt:lpstr>
      <vt:lpstr>Contents</vt:lpstr>
      <vt:lpstr>Introduction</vt:lpstr>
      <vt:lpstr>Problem statement</vt:lpstr>
      <vt:lpstr>Objective </vt:lpstr>
      <vt:lpstr>Methodology</vt:lpstr>
      <vt:lpstr>Methodology</vt:lpstr>
      <vt:lpstr>Methodology</vt:lpstr>
      <vt:lpstr>Flowchart</vt:lpstr>
      <vt:lpstr>Phase 1 - IEEE 14-Bus System with Hospital Zones</vt:lpstr>
      <vt:lpstr>IEEE 14 Bus System</vt:lpstr>
      <vt:lpstr>Hospital Zones &amp; Priority Levels</vt:lpstr>
      <vt:lpstr>Single-zone model design</vt:lpstr>
      <vt:lpstr>Results from phase-1</vt:lpstr>
      <vt:lpstr>Adaptation for Each Zone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Gowtham SD</dc:creator>
  <cp:lastModifiedBy>Gowtham S D-[CB.AI.U4AID23113]</cp:lastModifiedBy>
  <cp:revision>2</cp:revision>
  <dcterms:created xsi:type="dcterms:W3CDTF">2025-07-09T16:38:00Z</dcterms:created>
  <dcterms:modified xsi:type="dcterms:W3CDTF">2025-08-22T17:45:34Z</dcterms:modified>
</cp:coreProperties>
</file>