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3"/>
  </p:notesMasterIdLst>
  <p:sldIdLst>
    <p:sldId id="256" r:id="rId2"/>
    <p:sldId id="258" r:id="rId3"/>
    <p:sldId id="261" r:id="rId4"/>
    <p:sldId id="259" r:id="rId5"/>
    <p:sldId id="260" r:id="rId6"/>
    <p:sldId id="272" r:id="rId7"/>
    <p:sldId id="270" r:id="rId8"/>
    <p:sldId id="276" r:id="rId9"/>
    <p:sldId id="282" r:id="rId10"/>
    <p:sldId id="283" r:id="rId11"/>
    <p:sldId id="286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80E9-937A-49CC-8208-EB097642A878}" v="1" dt="2025-08-22T17:45:3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EC430-6E8E-49F8-B0A5-79140109568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72C9-4005-4166-BDBB-9EBA99F67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6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1" y="2175749"/>
            <a:ext cx="9144000" cy="97752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23AID305 – CONTROL SYSTEM</a:t>
            </a:r>
            <a:br>
              <a:rPr lang="en-US" sz="4000" dirty="0"/>
            </a:br>
            <a:r>
              <a:rPr lang="en-US" sz="4000" dirty="0"/>
              <a:t>Review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40" y="3157461"/>
            <a:ext cx="6988950" cy="1345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/>
              <a:t> </a:t>
            </a:r>
            <a:r>
              <a:rPr lang="en-US" sz="240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113-222A-942F-FCBC-126B555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IEEE 14 Bus System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F0CE-760A-F330-33C5-42FF3F75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012E-2CEC-31DA-1AF2-AEE65BA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  <p:pic>
        <p:nvPicPr>
          <p:cNvPr id="8" name="Content Placeholder 7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BAD51276-45BD-B87F-7C42-D7D1921D3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56" y="1831388"/>
            <a:ext cx="8041799" cy="4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B1E-20D8-118D-5B60-F4C592E6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Single-zone model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D62-C17D-D3F1-8B2E-E57CD054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Connect your hospital zone model to the selected bus in IEEE 14-bus</a:t>
            </a: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Constant PQ Load block for lights, equipment, and baseline consumption.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Thermal RC Model: Use integrators &amp; gains:</a:t>
            </a:r>
          </a:p>
          <a:p>
            <a:pPr>
              <a:buClr>
                <a:srgbClr val="C3B2A7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a </a:t>
            </a:r>
            <a:r>
              <a:rPr lang="en-US" b="1">
                <a:ea typeface="+mn-lt"/>
                <a:cs typeface="+mn-lt"/>
              </a:rPr>
              <a:t>Controlled Resistor/Heater</a:t>
            </a:r>
            <a:r>
              <a:rPr lang="en-US">
                <a:ea typeface="+mn-lt"/>
                <a:cs typeface="+mn-lt"/>
              </a:rPr>
              <a:t> or AC model representing HVAC demand.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Connect to </a:t>
            </a:r>
            <a:r>
              <a:rPr lang="en-US" b="1">
                <a:ea typeface="+mn-lt"/>
                <a:cs typeface="+mn-lt"/>
              </a:rPr>
              <a:t>HVAC Switch</a:t>
            </a:r>
            <a:r>
              <a:rPr lang="en-US">
                <a:ea typeface="+mn-lt"/>
                <a:cs typeface="+mn-lt"/>
              </a:rPr>
              <a:t> for ON/OFF control.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Thermostat Controller: </a:t>
            </a: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B0E1-C3CC-1F4A-D185-3AE23EB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1D7-76D0-47F3-B2AA-2628F20AEF5B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B5C71-DE15-A17F-8E84-9E041C9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4C03-0B35-7C17-DAB6-03D0FB52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7" r="1617" b="8928"/>
          <a:stretch>
            <a:fillRect/>
          </a:stretch>
        </p:blipFill>
        <p:spPr>
          <a:xfrm>
            <a:off x="1708006" y="3635665"/>
            <a:ext cx="5141892" cy="58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01651-5379-E948-27E2-09C0E7FB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74" y="5346123"/>
            <a:ext cx="2981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2D8-BF9C-D262-08BC-B745C8C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Adaptation for Each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AF8D-17AA-9663-CCC0-64505F04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Priority 1 (ICU, OT):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Keep HVAC ON as long as possible.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narrow temperature band (e.g., 22–24°C) for stricter control.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 higher power usage threshold before shedding.</a:t>
            </a:r>
            <a:endParaRPr lang="en-US"/>
          </a:p>
          <a:p>
            <a:pPr marL="0" indent="0">
              <a:buClr>
                <a:srgbClr val="C3B2A7"/>
              </a:buClr>
              <a:buNone/>
            </a:pPr>
            <a:r>
              <a:rPr lang="en-US" b="1"/>
              <a:t>Prio</a:t>
            </a:r>
            <a:r>
              <a:rPr lang="en-US" b="1">
                <a:ea typeface="+mn-lt"/>
                <a:cs typeface="+mn-lt"/>
              </a:rPr>
              <a:t>rity 2 (Emergency, Critical Care):</a:t>
            </a:r>
            <a:endParaRPr lang="en-US" b="1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Similar structure, but slightly wider temperature band (21–25°C).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HVAC can be shed after Priority 1 zones during shortages.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DBD7-15A3-9A3B-4B14-0E195CF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EB75-F52D-47FC-A763-77A7D81FD0B3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B094-535D-CFD6-BA78-F6B222B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FCF-4CE9-49E3-07BB-E9D29CAD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83" y="555283"/>
            <a:ext cx="9634011" cy="5390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Priority 3 (General Wards)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Same blocks but use even wider band (20–26°C).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Shedding happens before Priority 1 &amp; 2.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Priority 4 (Admin Offices)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Exact same block setup, but HVAC should shut off first during power constraints.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Comfort range can be broad (18–28°C) since patient care isn’t directly affected.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D8F1-FA2B-E15B-B402-B4DBA41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28EE-E302-4C75-9424-A721F3261796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8FAF-EF4C-20D3-5888-DE7E4E25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CAB-F02C-40E6-8F2D-730B8C6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OVERALL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1226-EFD7-9CC4-D191-4B7BCA9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57-827B-44E2-AA1B-5FC7AFD38880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B9DF-C72C-E946-45B2-A47D6E3F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14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EDC3-9DC0-7F3E-2570-DD40841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384" y="1759657"/>
            <a:ext cx="4401382" cy="4351338"/>
          </a:xfrm>
        </p:spPr>
        <p:txBody>
          <a:bodyPr/>
          <a:lstStyle/>
          <a:p>
            <a:r>
              <a:rPr lang="en-US" dirty="0"/>
              <a:t>The Room models are integrated with the bus system successfully.</a:t>
            </a:r>
          </a:p>
          <a:p>
            <a:r>
              <a:rPr lang="en-US" dirty="0"/>
              <a:t>8 Rooms in total 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2 ICU</a:t>
            </a:r>
          </a:p>
          <a:p>
            <a:pPr lvl="1"/>
            <a:r>
              <a:rPr lang="en-US" dirty="0"/>
              <a:t>	2 Emergency Ward</a:t>
            </a:r>
          </a:p>
          <a:p>
            <a:pPr lvl="1"/>
            <a:r>
              <a:rPr lang="en-US" dirty="0"/>
              <a:t>	2 General Ward</a:t>
            </a:r>
          </a:p>
          <a:p>
            <a:pPr lvl="1"/>
            <a:r>
              <a:rPr lang="en-US" dirty="0"/>
              <a:t>	2 Admin Block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3F45A7E7-0C8E-CEC5-E3FC-BEE94146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1" y="1690831"/>
            <a:ext cx="58261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2B3-46E5-A88C-6EC3-FE307306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74F8A-D4FF-15EC-6D0F-F4C4C109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85" y="1901586"/>
            <a:ext cx="4924186" cy="32378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317-2F73-49D9-EB75-4DA3B76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AE-3A5E-4FAF-845E-8A3C4C88BB07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EED4-E8B4-1383-4F1A-DE36D71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2BFE6-D873-23C5-F040-E7522B40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1" y="1974689"/>
            <a:ext cx="4608427" cy="30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C080-5131-9634-CC90-A957E0F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6CAC5-41C1-B4B8-DDC8-C13078DE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30" y="1875186"/>
            <a:ext cx="4504788" cy="37022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F9FF-C873-6A34-B34A-8BDE2A2C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49D-56AD-4DBB-BF6E-D22FF824D252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65126-DDBC-5D7C-2AEA-9C08F440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540EA-8267-8EF8-E2DE-07218672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483"/>
            <a:ext cx="5061077" cy="39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73A-D979-56E2-CA3B-47443D2A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C55BB1-279A-BFC3-387D-EA80E9C5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27567"/>
            <a:ext cx="9634538" cy="40592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FA0F-C17B-1255-B84A-8DC743AB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7BB8-64F2-400B-AFFF-30978B94A17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2FEE-22C6-5DA1-C575-6D323E79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97AF-5865-7FD5-9EEA-A5EC78A6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75296-8194-8222-6B09-813D4F05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38" y="1668361"/>
            <a:ext cx="9041429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A416-403D-6A8E-4B10-1F297434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6DC-E6E9-4E1F-9224-49E86965200C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7201-6FEA-2422-ADF8-F3A627F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743D-AF9C-33BE-38B2-1399F56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4C20A4-A811-0574-6E12-DF8F9BBD5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312" y="1874838"/>
            <a:ext cx="8491864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A55A-384F-95A2-962A-B0FB90BD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8F5-F315-4DC6-869F-7EFC1D237FE6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C84AD-3E53-1BB3-E787-8AB87A2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81" y="1946912"/>
            <a:ext cx="3631256" cy="2968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Progress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950-F9BB-1C4C-8FDC-CF73F06F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AQUISITION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0046E-1D9E-F95B-BDD6-6CD81701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33" y="1691799"/>
            <a:ext cx="4163409" cy="46632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3E7B-F0F6-857F-FABF-13EC820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CEC-0091-4D13-824F-07B66AE63509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FCF1-B232-6CEA-5AC1-552EFFE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73435-5984-3B32-7E40-B50B2E6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226"/>
          <a:stretch>
            <a:fillRect/>
          </a:stretch>
        </p:blipFill>
        <p:spPr>
          <a:xfrm>
            <a:off x="6522377" y="1631666"/>
            <a:ext cx="3591426" cy="47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1. Thermal and Electrical Modeling of Hospital Zones (DONE)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 dirty="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 dirty="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2. Power Grid and EMS Simulation (DONE)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 dirty="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3. Data Acquisition Layer (DONE)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4. Forecasting Module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 dirty="0"/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5. Cloud Integration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6. Learning-Based MPC (LB-MPC) Control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Use reinforcement learning to adaptively improve control policy over time.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090-DA13-3C5B-EBF8-F35147ED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Phase 1 - </a:t>
            </a:r>
            <a:r>
              <a:rPr lang="en-US" sz="3200">
                <a:ea typeface="+mj-lt"/>
                <a:cs typeface="+mj-lt"/>
              </a:rPr>
              <a:t>IEEE 14-Bus System with Hospital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8EC1-9699-C636-499C-3666A41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Load IEEE 14-Bus System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Use MATLAB/Simulink (</a:t>
            </a:r>
            <a:r>
              <a:rPr lang="en-US" dirty="0" err="1">
                <a:ea typeface="+mn-lt"/>
                <a:cs typeface="+mn-lt"/>
              </a:rPr>
              <a:t>Simscape</a:t>
            </a:r>
            <a:r>
              <a:rPr lang="en-US" dirty="0">
                <a:ea typeface="+mn-lt"/>
                <a:cs typeface="+mn-lt"/>
              </a:rPr>
              <a:t> Electrical) or MATPOWER to load the network.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Select 4-6 Buses for Hospital Zones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Assign each to a hospital department based on criticality.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Replace Default Loads with Custom Hospital Models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Run Simulations and observe power flow, HVAC switching, and zone-wise temperature profiles.</a:t>
            </a: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A0F8-5102-299B-517A-71035E1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078E-B99B-41AF-84C4-9BD4D26A4BEF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CE33-8E69-C0BE-489A-1A5A260D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584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1190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 Light</vt:lpstr>
      <vt:lpstr>Arial</vt:lpstr>
      <vt:lpstr>Arial,Sans-Serif</vt:lpstr>
      <vt:lpstr>Avenir Next LT Pro</vt:lpstr>
      <vt:lpstr>Avenir Next LT Pro Light</vt:lpstr>
      <vt:lpstr>Calibri</vt:lpstr>
      <vt:lpstr>Modern Love</vt:lpstr>
      <vt:lpstr>BohemianVTI</vt:lpstr>
      <vt:lpstr>23AID305 – CONTROL SYSTEM Review 2</vt:lpstr>
      <vt:lpstr>Contents</vt:lpstr>
      <vt:lpstr>Introduction</vt:lpstr>
      <vt:lpstr>Problem statement</vt:lpstr>
      <vt:lpstr>Objective </vt:lpstr>
      <vt:lpstr>Methodology</vt:lpstr>
      <vt:lpstr>Methodology</vt:lpstr>
      <vt:lpstr>Methodology</vt:lpstr>
      <vt:lpstr>Phase 1 - IEEE 14-Bus System with Hospital Zones</vt:lpstr>
      <vt:lpstr>IEEE 14 Bus System</vt:lpstr>
      <vt:lpstr>Single-zone model design</vt:lpstr>
      <vt:lpstr>Adaptation for Each Zone</vt:lpstr>
      <vt:lpstr>PowerPoint Presentation</vt:lpstr>
      <vt:lpstr>RESULTS - OVERALL</vt:lpstr>
      <vt:lpstr>RESULTS - ROOMS</vt:lpstr>
      <vt:lpstr>RESULTS - ROOMS</vt:lpstr>
      <vt:lpstr>RESULTS - GRAPHS</vt:lpstr>
      <vt:lpstr>RESULTS - GRAPHS</vt:lpstr>
      <vt:lpstr>RESULTS - GRAPHS</vt:lpstr>
      <vt:lpstr>RESULTS – DATA AQUISITION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4</cp:revision>
  <dcterms:created xsi:type="dcterms:W3CDTF">2025-07-09T16:38:00Z</dcterms:created>
  <dcterms:modified xsi:type="dcterms:W3CDTF">2025-08-24T18:33:02Z</dcterms:modified>
</cp:coreProperties>
</file>