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5"/>
  </p:notesMasterIdLst>
  <p:sldIdLst>
    <p:sldId id="256" r:id="rId2"/>
    <p:sldId id="258" r:id="rId3"/>
    <p:sldId id="261" r:id="rId4"/>
    <p:sldId id="259" r:id="rId5"/>
    <p:sldId id="260" r:id="rId6"/>
    <p:sldId id="298" r:id="rId7"/>
    <p:sldId id="272" r:id="rId8"/>
    <p:sldId id="270" r:id="rId9"/>
    <p:sldId id="276" r:id="rId10"/>
    <p:sldId id="282" r:id="rId11"/>
    <p:sldId id="283" r:id="rId12"/>
    <p:sldId id="286" r:id="rId13"/>
    <p:sldId id="287" r:id="rId14"/>
    <p:sldId id="288" r:id="rId15"/>
    <p:sldId id="299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780E9-937A-49CC-8208-EB097642A878}" v="1" dt="2025-08-22T17:45:34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EC430-6E8E-49F8-B0A5-79140109568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772C9-4005-4166-BDBB-9EBA99F67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26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6168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4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396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6068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602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162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45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149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788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770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172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>
          <p15:clr>
            <a:srgbClr val="F26B43"/>
          </p15:clr>
        </p15:guide>
        <p15:guide id="2" pos="6792">
          <p15:clr>
            <a:srgbClr val="F26B43"/>
          </p15:clr>
        </p15:guide>
        <p15:guide id="3" pos="3720">
          <p15:clr>
            <a:srgbClr val="F26B43"/>
          </p15:clr>
        </p15:guide>
        <p15:guide id="4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1" y="2175749"/>
            <a:ext cx="9144000" cy="97752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a typeface="+mj-lt"/>
                <a:cs typeface="+mj-lt"/>
              </a:rPr>
              <a:t>23AID305 – CONTROL SYSTEM</a:t>
            </a:r>
            <a:br>
              <a:rPr lang="en-US" sz="4000" dirty="0"/>
            </a:br>
            <a:r>
              <a:rPr lang="en-US" sz="4000" dirty="0"/>
              <a:t>Review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8040" y="3157461"/>
            <a:ext cx="6988950" cy="13459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3200" b="1"/>
              <a:t> </a:t>
            </a:r>
            <a:r>
              <a:rPr lang="en-US" sz="2400">
                <a:latin typeface="Aptos Light"/>
                <a:ea typeface="Calibri Light"/>
                <a:cs typeface="Calibri Light"/>
              </a:rPr>
              <a:t>Learning-Based Model Predictive Control for Multi-Room Energy Incident Management in </a:t>
            </a:r>
            <a:endParaRPr lang="en-US" sz="2400">
              <a:solidFill>
                <a:srgbClr val="000000"/>
              </a:solidFill>
              <a:latin typeface="Aptos Light"/>
              <a:ea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>
                <a:latin typeface="Aptos Light"/>
                <a:ea typeface="Calibri Light"/>
                <a:cs typeface="Calibri Light"/>
              </a:rPr>
              <a:t>Smart Hospitals Using Cloud Services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3B28F-ADE2-6479-446B-3812FF19175D}"/>
              </a:ext>
            </a:extLst>
          </p:cNvPr>
          <p:cNvSpPr txBox="1"/>
          <p:nvPr/>
        </p:nvSpPr>
        <p:spPr>
          <a:xfrm>
            <a:off x="374996" y="4774681"/>
            <a:ext cx="751017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venir Next LT Pro Light"/>
              </a:rPr>
              <a:t>Team 9 :</a:t>
            </a:r>
          </a:p>
          <a:p>
            <a:r>
              <a:rPr lang="en-US" sz="2000">
                <a:latin typeface="Avenir Next LT Pro Light"/>
              </a:rPr>
              <a:t>Gowtham SD : CB.AI.U4AID23113</a:t>
            </a:r>
          </a:p>
          <a:p>
            <a:r>
              <a:rPr lang="en-US" sz="2000">
                <a:latin typeface="Avenir Next LT Pro Light"/>
              </a:rPr>
              <a:t>Guhan K B : CB.AI.U4AID23114</a:t>
            </a:r>
          </a:p>
          <a:p>
            <a:r>
              <a:rPr lang="en-US" sz="2000">
                <a:latin typeface="Avenir Next LT Pro Light"/>
              </a:rPr>
              <a:t>Vaishnavi Gupta : CB.AI.U4AID23149</a:t>
            </a:r>
          </a:p>
          <a:p>
            <a:r>
              <a:rPr lang="en-US" sz="2000">
                <a:latin typeface="Avenir Next LT Pro Light"/>
              </a:rPr>
              <a:t>Vyshnav Kumar S : CB.AI.U4AID23151</a:t>
            </a:r>
          </a:p>
        </p:txBody>
      </p:sp>
      <p:pic>
        <p:nvPicPr>
          <p:cNvPr id="5" name="Picture 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9F894CDD-2609-DD88-8A2F-7CB2CD2C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73" y="-2165"/>
            <a:ext cx="6808617" cy="172460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C8DBB7-38EC-6531-D935-56CC4B1B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1090-DA13-3C5B-EBF8-F35147ED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 </a:t>
            </a:r>
            <a:r>
              <a:rPr lang="en-US" sz="3200" dirty="0">
                <a:ea typeface="+mj-lt"/>
                <a:cs typeface="+mj-lt"/>
              </a:rPr>
              <a:t>IEEE 14-Bus System with Hospital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8EC1-9699-C636-499C-3666A414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Load IEEE 14-Bus System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Use MATLAB/Simulink (</a:t>
            </a:r>
            <a:r>
              <a:rPr lang="en-US" dirty="0" err="1">
                <a:ea typeface="+mn-lt"/>
                <a:cs typeface="+mn-lt"/>
              </a:rPr>
              <a:t>Simscape</a:t>
            </a:r>
            <a:r>
              <a:rPr lang="en-US" dirty="0">
                <a:ea typeface="+mn-lt"/>
                <a:cs typeface="+mn-lt"/>
              </a:rPr>
              <a:t> Electrical) or MATPOWER to load the network.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Select 4-6 Buses for Hospital Zones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Assign each to a hospital department based on criticality.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Replace Default Loads with Custom Hospital Models</a:t>
            </a:r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Run Simulations and observe power flow, HVAC switching, and zone-wise temperature profiles.</a:t>
            </a:r>
            <a:endParaRPr lang="en-US" dirty="0"/>
          </a:p>
          <a:p>
            <a:pPr>
              <a:buClr>
                <a:srgbClr val="C3B2A7"/>
              </a:buClr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A0F8-5102-299B-517A-71035E11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078E-B99B-41AF-84C4-9BD4D26A4BEF}" type="datetime1">
              <a:rPr lang="en-US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ACE33-8E69-C0BE-489A-1A5A260D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9113-222A-942F-FCBC-126B5551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IEEE 14 Bus System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F0CE-760A-F330-33C5-42FF3F75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BAA8-B311-4E8A-AF76-9FA33B368BD9}" type="datetime1">
              <a:rPr lang="en-US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0012E-2CEC-31DA-1AF2-AEE65BA8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11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6DDC80-6D2C-BEA8-6E32-24CA54D50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521" y="1435509"/>
            <a:ext cx="9629338" cy="51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7B1E-20D8-118D-5B60-F4C592E6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Single-zone model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ED62-C17D-D3F1-8B2E-E57CD054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Connect your hospital zone model to the selected bus in IEEE 14-bus</a:t>
            </a:r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Add Constant PQ Load block for lights, equipment, and baseline consumption.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Thermal RC Model: Use integrators &amp; gains:</a:t>
            </a:r>
          </a:p>
          <a:p>
            <a:pPr>
              <a:buClr>
                <a:srgbClr val="C3B2A7"/>
              </a:buClr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Add a </a:t>
            </a:r>
            <a:r>
              <a:rPr lang="en-US" b="1">
                <a:ea typeface="+mn-lt"/>
                <a:cs typeface="+mn-lt"/>
              </a:rPr>
              <a:t>Controlled Resistor/Heater</a:t>
            </a:r>
            <a:r>
              <a:rPr lang="en-US">
                <a:ea typeface="+mn-lt"/>
                <a:cs typeface="+mn-lt"/>
              </a:rPr>
              <a:t> or AC model representing HVAC demand.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Connect to </a:t>
            </a:r>
            <a:r>
              <a:rPr lang="en-US" b="1">
                <a:ea typeface="+mn-lt"/>
                <a:cs typeface="+mn-lt"/>
              </a:rPr>
              <a:t>HVAC Switch</a:t>
            </a:r>
            <a:r>
              <a:rPr lang="en-US">
                <a:ea typeface="+mn-lt"/>
                <a:cs typeface="+mn-lt"/>
              </a:rPr>
              <a:t> for ON/OFF control.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Thermostat Controller: </a:t>
            </a: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B0E1-C3CC-1F4A-D185-3AE23EBF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01D7-76D0-47F3-B2AA-2628F20AEF5B}" type="datetime1">
              <a:rPr lang="en-US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B5C71-DE15-A17F-8E84-9E041C96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4C03-0B35-7C17-DAB6-03D0FB52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7" r="1617" b="8928"/>
          <a:stretch>
            <a:fillRect/>
          </a:stretch>
        </p:blipFill>
        <p:spPr>
          <a:xfrm>
            <a:off x="1708006" y="3635665"/>
            <a:ext cx="5141892" cy="581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01651-5379-E948-27E2-09C0E7FB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974" y="5346123"/>
            <a:ext cx="29813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0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C2D8-BF9C-D262-08BC-B745C8CC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Adaptation for Each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AF8D-17AA-9663-CCC0-64505F04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Priority 1 (ICU, OT): </a:t>
            </a: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Keep HVAC ON as long as possible.</a:t>
            </a:r>
            <a:endParaRPr lang="en-US" dirty="0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 narrow temperature band (e.g., 24°C) for stricter control.</a:t>
            </a:r>
            <a:endParaRPr lang="en-US" dirty="0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Allow higher power usage threshold before shedding.</a:t>
            </a:r>
            <a:endParaRPr lang="en-US" dirty="0"/>
          </a:p>
          <a:p>
            <a:pPr marL="0" indent="0">
              <a:buClr>
                <a:srgbClr val="C3B2A7"/>
              </a:buClr>
              <a:buNone/>
            </a:pPr>
            <a:r>
              <a:rPr lang="en-US" b="1" dirty="0"/>
              <a:t>Prio</a:t>
            </a:r>
            <a:r>
              <a:rPr lang="en-US" b="1" dirty="0">
                <a:ea typeface="+mn-lt"/>
                <a:cs typeface="+mn-lt"/>
              </a:rPr>
              <a:t>rity 2 (Emergency, Critical Care):</a:t>
            </a:r>
            <a:endParaRPr lang="en-US" b="1" dirty="0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Similar structure, but slightly wider temperature band (25°C).</a:t>
            </a:r>
            <a:endParaRPr lang="en-US" dirty="0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HVAC can be shed after Priority 1 zones during shortages.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DBD7-15A3-9A3B-4B14-0E195CFE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EB75-F52D-47FC-A763-77A7D81FD0B3}" type="datetime1">
              <a:rPr lang="en-US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1B094-535D-CFD6-BA78-F6B222B2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1FCF-4CE9-49E3-07BB-E9D29CADA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83" y="555283"/>
            <a:ext cx="9634011" cy="5390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Priority 3 (General Wards)</a:t>
            </a:r>
            <a:endParaRPr lang="en-US" dirty="0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Same blocks but use even wider band (26°C).</a:t>
            </a:r>
            <a:endParaRPr lang="en-US" dirty="0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Shedding happens before Priority 1 &amp; 2.</a:t>
            </a:r>
            <a:endParaRPr lang="en-US" dirty="0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Priority 4 (Admin Offices)</a:t>
            </a:r>
            <a:endParaRPr lang="en-US" dirty="0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Exact same block setup.</a:t>
            </a: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Comfort range can be broad (28°C) since patient care isn’t directly affected.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D8F1-FA2B-E15B-B402-B4DBA417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28EE-E302-4C75-9424-A721F3261796}" type="datetime1">
              <a:rPr lang="en-US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B8FAF-EF4C-20D3-5888-DE7E4E25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8934-05BC-BE34-87BB-63F77870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Room loads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AB23-2A4B-402F-F22D-E8EC3ED3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ICU : P = 15000 W, QL = 7265 var, Qc = 0 (pf ≈ 0.90) &amp; Temp Gain - 60</a:t>
            </a:r>
          </a:p>
          <a:p>
            <a:pPr algn="just"/>
            <a:r>
              <a:rPr lang="en-IN" dirty="0"/>
              <a:t>Emergency / Critical Care: P = 12000 W, QL = 5112 var, Qc = 0 (pf ≈ 0.92) &amp; Temp Gain - 50</a:t>
            </a:r>
          </a:p>
          <a:p>
            <a:pPr algn="just"/>
            <a:r>
              <a:rPr lang="en-IN" dirty="0"/>
              <a:t>General Ward: P = 8000 W, QL = 2629 var, Qc = 0 (pf ≈ 0.95) &amp; Temp Gain - 40</a:t>
            </a:r>
          </a:p>
          <a:p>
            <a:pPr algn="just"/>
            <a:r>
              <a:rPr lang="en-IN" dirty="0"/>
              <a:t>Admin / Offices: P = 5000 W, QL = 1015 var, Qc = 0 (pf ≈ 0.98) &amp; Temp Gain - 30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58D2-874D-9BAC-3F42-56458DD5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523F-36F1-46D6-BC98-63AA76B9D8C3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1EF51-B0F9-3926-88F7-8B6357CA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3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BCAB-F02C-40E6-8F2D-730B8C67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OVERALL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1226-EFD7-9CC4-D191-4B7BCA97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57-827B-44E2-AA1B-5FC7AFD38880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FB9DF-C72C-E946-45B2-A47D6E3F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16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D2BEDC3-9DC0-7F3E-2570-DD40841D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384" y="1759657"/>
            <a:ext cx="4401382" cy="4351338"/>
          </a:xfrm>
        </p:spPr>
        <p:txBody>
          <a:bodyPr/>
          <a:lstStyle/>
          <a:p>
            <a:r>
              <a:rPr lang="en-US" dirty="0"/>
              <a:t>The Room models are integrated with the bus system successfully.</a:t>
            </a:r>
          </a:p>
          <a:p>
            <a:r>
              <a:rPr lang="en-US" dirty="0"/>
              <a:t>8 Rooms in total :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2 ICU</a:t>
            </a:r>
          </a:p>
          <a:p>
            <a:pPr lvl="1"/>
            <a:r>
              <a:rPr lang="en-US" dirty="0"/>
              <a:t>	2 Emergency Ward</a:t>
            </a:r>
          </a:p>
          <a:p>
            <a:pPr lvl="1"/>
            <a:r>
              <a:rPr lang="en-US" dirty="0"/>
              <a:t>	2 General Ward</a:t>
            </a:r>
          </a:p>
          <a:p>
            <a:pPr lvl="1"/>
            <a:r>
              <a:rPr lang="en-US" dirty="0"/>
              <a:t>	2 Admin Block</a:t>
            </a:r>
          </a:p>
        </p:txBody>
      </p:sp>
      <p:pic>
        <p:nvPicPr>
          <p:cNvPr id="15" name="Content Placeholder 10">
            <a:extLst>
              <a:ext uri="{FF2B5EF4-FFF2-40B4-BE49-F238E27FC236}">
                <a16:creationId xmlns:a16="http://schemas.microsoft.com/office/drawing/2014/main" id="{3F45A7E7-0C8E-CEC5-E3FC-BEE94146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1" y="1690831"/>
            <a:ext cx="582610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8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92B3-46E5-A88C-6EC3-FE307306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ROOMS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974F8A-D4FF-15EC-6D0F-F4C4C109D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685" y="1901586"/>
            <a:ext cx="4924186" cy="32378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57317-2F73-49D9-EB75-4DA3B76D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AE-3A5E-4FAF-845E-8A3C4C88BB07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DEED4-E8B4-1383-4F1A-DE36D71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2BFE6-D873-23C5-F040-E7522B40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71" y="1974689"/>
            <a:ext cx="4608427" cy="3091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68278-84D8-38B3-AE54-337DE4542D7E}"/>
              </a:ext>
            </a:extLst>
          </p:cNvPr>
          <p:cNvSpPr txBox="1"/>
          <p:nvPr/>
        </p:nvSpPr>
        <p:spPr>
          <a:xfrm>
            <a:off x="1069848" y="5576320"/>
            <a:ext cx="9634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                ICU ROOM                                                                 ADMIN ROOM</a:t>
            </a:r>
          </a:p>
        </p:txBody>
      </p:sp>
    </p:spTree>
    <p:extLst>
      <p:ext uri="{BB962C8B-B14F-4D97-AF65-F5344CB8AC3E}">
        <p14:creationId xmlns:p14="http://schemas.microsoft.com/office/powerpoint/2010/main" val="1639500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C080-5131-9634-CC90-A957E0F3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ROOMS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B6CAC5-41C1-B4B8-DDC8-C13078DE9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930" y="1875186"/>
            <a:ext cx="4504788" cy="37022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F9FF-C873-6A34-B34A-8BDE2A2C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749D-56AD-4DBB-BF6E-D22FF824D252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65126-DDBC-5D7C-2AEA-9C08F440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6540EA-8267-8EF8-E2DE-07218672F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483"/>
            <a:ext cx="5061077" cy="3907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7DF1E9-50C8-F263-59E7-A69165D9D99C}"/>
              </a:ext>
            </a:extLst>
          </p:cNvPr>
          <p:cNvSpPr txBox="1"/>
          <p:nvPr/>
        </p:nvSpPr>
        <p:spPr>
          <a:xfrm>
            <a:off x="2399071" y="5953557"/>
            <a:ext cx="777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GENERAL WARD                                                               EMERGENCY WARD</a:t>
            </a:r>
          </a:p>
        </p:txBody>
      </p:sp>
    </p:spTree>
    <p:extLst>
      <p:ext uri="{BB962C8B-B14F-4D97-AF65-F5344CB8AC3E}">
        <p14:creationId xmlns:p14="http://schemas.microsoft.com/office/powerpoint/2010/main" val="1916797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973A-D979-56E2-CA3B-47443D2A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GRAPHS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C55BB1-279A-BFC3-387D-EA80E9C50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627567"/>
            <a:ext cx="9634538" cy="405929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5FA0F-C17B-1255-B84A-8DC743AB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7BB8-64F2-400B-AFFF-30978B94A17E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62FEE-22C6-5DA1-C575-6D323E79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0B353-4946-A653-A211-629673A9A81A}"/>
              </a:ext>
            </a:extLst>
          </p:cNvPr>
          <p:cNvSpPr txBox="1"/>
          <p:nvPr/>
        </p:nvSpPr>
        <p:spPr>
          <a:xfrm>
            <a:off x="2649582" y="5850022"/>
            <a:ext cx="647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Scope 1 (Electrical System) : V and I graph after general load </a:t>
            </a:r>
          </a:p>
        </p:txBody>
      </p:sp>
    </p:spTree>
    <p:extLst>
      <p:ext uri="{BB962C8B-B14F-4D97-AF65-F5344CB8AC3E}">
        <p14:creationId xmlns:p14="http://schemas.microsoft.com/office/powerpoint/2010/main" val="80899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5732-6B71-C446-4247-A4C3B045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88098"/>
            <a:ext cx="9634011" cy="1325563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7645-4F39-4842-91EE-32448B02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81" y="1946912"/>
            <a:ext cx="3631256" cy="29688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/>
              <a:t>Introduction</a:t>
            </a:r>
          </a:p>
          <a:p>
            <a:r>
              <a:rPr lang="en-US" sz="1600"/>
              <a:t>Problem statement</a:t>
            </a:r>
          </a:p>
          <a:p>
            <a:r>
              <a:rPr lang="en-US" sz="1600"/>
              <a:t>Objective</a:t>
            </a:r>
          </a:p>
          <a:p>
            <a:r>
              <a:rPr lang="en-US" sz="1600"/>
              <a:t>Methodology</a:t>
            </a:r>
          </a:p>
          <a:p>
            <a:r>
              <a:rPr lang="en-US" sz="1600"/>
              <a:t>Progress</a:t>
            </a:r>
          </a:p>
          <a:p>
            <a:r>
              <a:rPr lang="en-US" sz="1600"/>
              <a:t>References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0C476-4F3E-7980-252A-8F91E0B9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97AF-5865-7FD5-9EEA-A5EC78A6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GRAPHS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A75296-8194-8222-6B09-813D4F058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138" y="1668361"/>
            <a:ext cx="9041429" cy="43513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6A416-403D-6A8E-4B10-1F297434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06DC-E6E9-4E1F-9224-49E86965200C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37201-6FEA-2422-ADF8-F3A627F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1F5BD-211E-F6D6-B3CC-42AF0198F731}"/>
              </a:ext>
            </a:extLst>
          </p:cNvPr>
          <p:cNvSpPr txBox="1"/>
          <p:nvPr/>
        </p:nvSpPr>
        <p:spPr>
          <a:xfrm>
            <a:off x="2192887" y="6101306"/>
            <a:ext cx="7387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Scope 2 (Electrical System) : V and I graph after HVAC load </a:t>
            </a:r>
          </a:p>
        </p:txBody>
      </p:sp>
    </p:spTree>
    <p:extLst>
      <p:ext uri="{BB962C8B-B14F-4D97-AF65-F5344CB8AC3E}">
        <p14:creationId xmlns:p14="http://schemas.microsoft.com/office/powerpoint/2010/main" val="833865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743D-AF9C-33BE-38B2-1399F565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GRAPHS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4C20A4-A811-0574-6E12-DF8F9BBD5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686" y="1578955"/>
            <a:ext cx="8491864" cy="43513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1A55A-384F-95A2-962A-B0FB90BD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8F5-F315-4DC6-869F-7EFC1D237FE6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C84AD-3E53-1BB3-E787-8AB87A2A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01896-A2E9-B00C-B272-D84EAC3E9504}"/>
              </a:ext>
            </a:extLst>
          </p:cNvPr>
          <p:cNvSpPr txBox="1"/>
          <p:nvPr/>
        </p:nvSpPr>
        <p:spPr>
          <a:xfrm>
            <a:off x="2733368" y="6170414"/>
            <a:ext cx="6548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Scope (Thermal system) – HVAC affecting the temperature </a:t>
            </a:r>
          </a:p>
        </p:txBody>
      </p:sp>
    </p:spTree>
    <p:extLst>
      <p:ext uri="{BB962C8B-B14F-4D97-AF65-F5344CB8AC3E}">
        <p14:creationId xmlns:p14="http://schemas.microsoft.com/office/powerpoint/2010/main" val="3668425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6950-F9BB-1C4C-8FDC-CF73F06F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DATA AQUISITION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80046E-1D9E-F95B-BDD6-6CD817013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334" y="1691800"/>
            <a:ext cx="4065086" cy="43648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93E7B-F0F6-857F-FABF-13EC820A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8CEC-0091-4D13-824F-07B66AE6350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EFCF1-B232-6CEA-5AC1-552EFFE0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73435-5984-3B32-7E40-B50B2E6B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226"/>
          <a:stretch>
            <a:fillRect/>
          </a:stretch>
        </p:blipFill>
        <p:spPr>
          <a:xfrm>
            <a:off x="6210926" y="1691799"/>
            <a:ext cx="3591426" cy="4364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02253-DB5E-04E3-EAF7-2596EFE18888}"/>
              </a:ext>
            </a:extLst>
          </p:cNvPr>
          <p:cNvSpPr txBox="1"/>
          <p:nvPr/>
        </p:nvSpPr>
        <p:spPr>
          <a:xfrm>
            <a:off x="2838853" y="6170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collected from every subsystem / Example data</a:t>
            </a:r>
          </a:p>
        </p:txBody>
      </p:sp>
    </p:spTree>
    <p:extLst>
      <p:ext uri="{BB962C8B-B14F-4D97-AF65-F5344CB8AC3E}">
        <p14:creationId xmlns:p14="http://schemas.microsoft.com/office/powerpoint/2010/main" val="336945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4C33-2648-1591-1E18-7EDA2A9E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61"/>
            <a:ext cx="9634011" cy="1325563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86E8-8392-B3AA-B6DF-2C2BBDC9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918"/>
            <a:ext cx="10163771" cy="52702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600">
              <a:solidFill>
                <a:srgbClr val="333333"/>
              </a:solidFill>
              <a:ea typeface="+mn-lt"/>
              <a:cs typeface="+mn-lt"/>
            </a:endParaRP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H.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Agharazi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et al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., "Installation and Testing of a Two-Level Model Predictive Control Building Energy Management System,"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Control Systems Technology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32, no. 2, pp. 326-339, March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W. Cai, S. Sawant, D. Reinhardt, S.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Rastegarpour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and S. Gros, "A Learning-Based Model Predictive Control Strategy for Home Energy Management Systems,"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Access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11, pp. 145264-145280, 2023</a:t>
            </a:r>
            <a:endParaRPr lang="en-US" sz="1100"/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S. S. Tohidi, D. Calì and H. Madsen, "Adaptive Model Predictive Controller for Building Thermal Dynamics,"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Control Systems Letters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8, pp. 1325-1330, 2024</a:t>
            </a:r>
            <a:endParaRPr lang="en-US" sz="1100"/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B. He, N. Zhang, C. Fang, Y. Su and Y. Wang, "Flexible Building Energy Management With Neural ODEs-Based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Smart Grid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15, no. 5, pp. 4690-4704, Sept.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H. Li, J. Xu and Q. Zhao, "Priority-Based Energy Allocation in Buildings Through Distributed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Automation Science and Engineering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22, pp. 7516-7529, 2025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B. K.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Oleiwi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and A. H. Sabry, "Controlling a House’s Air-Conditioning Using Nonlinear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Embedded Systems Letters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16, no. 2, pp. 239-242, June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G. Mantovani and L. Ferrarini, "Temperature Control of a Commercial Building With Model Predictive Control Techniques,"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Industrial Electronics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62, no. 4, pp. 2651-2660, April 2015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A. Martinčević and M.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Vašak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"Constrained Kalman Filter for Identification of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Semiphysical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Building Thermal Models,"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Control Systems Technology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28, no. 6, pp. 2697-2704, Nov.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5FDB2-398A-EE61-E50C-4C16A7B1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F3B4-7EEB-AD73-FFE2-26F74343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A00A-DDDD-9D40-3552-30EF615A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Hospitals require reliable energy and thermal management to maintain patient safety and comfort.</a:t>
            </a:r>
          </a:p>
          <a:p>
            <a:r>
              <a:rPr lang="en-US">
                <a:ea typeface="+mn-lt"/>
                <a:cs typeface="+mn-lt"/>
              </a:rPr>
              <a:t>Traditional systems lack adaptability, prioritization, and cloud-based remote access.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This project uses Learning-Based Model Predictive Control (LB-MPC) to manage HVAC across multiple hospital zones.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Real-time data is sent to the cloud for monitoring, visualization, and remote updates, ensuring intelligent and scalable control.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5D53A-EDEE-83F2-5AB9-85A26A40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0E0-9E3A-C2B1-3A46-850C87F6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E31E-5059-12C9-E8A0-9A5DB940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7944"/>
            <a:ext cx="9634011" cy="4184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C3B2A7"/>
              </a:buClr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Existing hospital EMS systems are limited by hardware dependency and lack priority-based energy allocation across critical zones.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Conventional MPC approaches rely on static or data-hungry models, reducing accuracy under dynamic conditions.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Current systems lack scalability and cloud-based intelligence needed for real-time, adaptive multi-room energy management.</a:t>
            </a:r>
          </a:p>
          <a:p>
            <a:pPr>
              <a:buClr>
                <a:srgbClr val="C3B2A7"/>
              </a:buClr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99-91D6-8CD0-A405-7F3BBA15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903D-FEDD-B21C-49BC-A13B6A33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47C1-FE1A-0794-4F99-B097BA69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588"/>
            <a:ext cx="10515600" cy="4353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Simulate real-time hospital energy demand across zones with different priorities.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Optimizes energy dispatch considering battery state-of-charge and grid limits.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Provides an interactive, dashboard for remote control and monitoring.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Operates fully in the cloud without hardware dependencies.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7D3B-C404-B110-2961-2EBCFE24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1972-6962-E0C9-1AFE-B9BCA7F0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– LITERATURE REVIEW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827235-BF7A-D18A-17F3-6B64A3542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21" y="1622615"/>
            <a:ext cx="9634538" cy="41478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0CCF-22F7-E5B8-18D4-2B01303A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6674-5092-4E85-A599-7B85E3B8ADE1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CAA40-BD8C-91D5-6DA5-C6B87ECC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6EAAD-3FBB-77CA-93A9-6C5095F1988B}"/>
              </a:ext>
            </a:extLst>
          </p:cNvPr>
          <p:cNvSpPr txBox="1"/>
          <p:nvPr/>
        </p:nvSpPr>
        <p:spPr>
          <a:xfrm>
            <a:off x="341972" y="5859292"/>
            <a:ext cx="11366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400" dirty="0"/>
              <a:t>Approved by ASHRAE Standards Committee on July 31, 2020; by the ASHRAE Board of Directors on August 10, 2020; by the American Society for Health Care Engineering on July 28, 2020; and by the American National Standards Institute on September 1, 2020.</a:t>
            </a:r>
          </a:p>
        </p:txBody>
      </p:sp>
    </p:spTree>
    <p:extLst>
      <p:ext uri="{BB962C8B-B14F-4D97-AF65-F5344CB8AC3E}">
        <p14:creationId xmlns:p14="http://schemas.microsoft.com/office/powerpoint/2010/main" val="2359138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63BB1-318B-0176-1883-CB602F525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B287-9FD6-CA80-DA3B-A42DF7DF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487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FF0F-9539-3772-8295-99B0B559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98"/>
            <a:ext cx="10515600" cy="4896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1. Thermal and Electrical Modeling of Hospital Zones (DONE)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Develop RC thermal models for individual hospital rooms.</a:t>
            </a:r>
          </a:p>
          <a:p>
            <a:r>
              <a:rPr lang="en-US" sz="1800" dirty="0">
                <a:ea typeface="+mn-lt"/>
                <a:cs typeface="+mn-lt"/>
              </a:rPr>
              <a:t>Simulate temperature variations and HVAC-driven energy usage.</a:t>
            </a:r>
          </a:p>
          <a:p>
            <a:r>
              <a:rPr lang="en-US" sz="1800" dirty="0">
                <a:ea typeface="+mn-lt"/>
                <a:cs typeface="+mn-lt"/>
              </a:rPr>
              <a:t>Incorporate electrical load profiles for each room based on lighting, equipment, and occupancy.</a:t>
            </a:r>
          </a:p>
          <a:p>
            <a:pPr marL="0" indent="0">
              <a:buNone/>
            </a:pPr>
            <a:endParaRPr lang="en-US" sz="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2. Power Grid and EMS Simulation (DONE)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Model a power grid supplying energy to hospital zones and HVAC systems.</a:t>
            </a:r>
          </a:p>
          <a:p>
            <a:r>
              <a:rPr lang="en-US" sz="1800" dirty="0">
                <a:ea typeface="+mn-lt"/>
                <a:cs typeface="+mn-lt"/>
              </a:rPr>
              <a:t>Integrate an EMS block to monitor and manage room-level energy consumption.</a:t>
            </a:r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D8542-D4CD-5530-B9E0-881A1AA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1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04ED-9046-6579-CFF9-AF187C5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2595-C98B-23FE-5786-6BCD2BD5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206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E331-C9B2-BDB4-0D5B-91B9F4C3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815"/>
            <a:ext cx="10515600" cy="48629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3. Data Acquisition Layer (DONE)</a:t>
            </a:r>
            <a:endParaRPr lang="en-US" sz="1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Collect real-time data from sensors across hospital zones (temperature, power usage).</a:t>
            </a: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Gather grid status, load profiles, and HVAC system activity.</a:t>
            </a: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Send data to both the cloud and EMS block for control and analysis.</a:t>
            </a:r>
          </a:p>
          <a:p>
            <a:pPr marL="0" indent="0">
              <a:buNone/>
            </a:pPr>
            <a:endParaRPr lang="en-US" sz="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4. Forecasting Module</a:t>
            </a:r>
            <a:endParaRPr lang="en-US" sz="1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Predict ambient temperature and power availability using time-series models.</a:t>
            </a:r>
          </a:p>
          <a:p>
            <a:pPr>
              <a:buFont typeface="Arial"/>
            </a:pPr>
            <a:r>
              <a:rPr lang="en-US" sz="1800" dirty="0">
                <a:ea typeface="+mn-lt"/>
                <a:cs typeface="+mn-lt"/>
              </a:rPr>
              <a:t>Feed predictions into the cloud to assist LB-MPC in disturbance-aware control.</a:t>
            </a:r>
            <a:endParaRPr lang="en-US" sz="1800" dirty="0"/>
          </a:p>
          <a:p>
            <a:pPr>
              <a:buFont typeface="Arial"/>
            </a:pPr>
            <a:r>
              <a:rPr lang="en-US" sz="1800" dirty="0">
                <a:ea typeface="+mn-lt"/>
                <a:cs typeface="+mn-lt"/>
              </a:rPr>
              <a:t>Enable proactive decision-making under uncertain conditions.</a:t>
            </a:r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800" b="1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3D54-BC91-A4A2-1F84-68A6DA45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0B147-238B-71C1-D5E2-67199915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2F0D-429A-5A59-A236-579AA045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813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9B4E-735C-C8FF-C811-7E9777C4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551"/>
            <a:ext cx="10515600" cy="5075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5. Cloud Integration</a:t>
            </a:r>
            <a:endParaRPr lang="en-US" sz="1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Act as a central hub for data storage, forecast distribution, and control coordination.</a:t>
            </a:r>
          </a:p>
          <a:p>
            <a:pPr>
              <a:buFont typeface="Arial,Sans-Serif"/>
              <a:buChar char="•"/>
            </a:pPr>
            <a:r>
              <a:rPr lang="en-US" sz="1800" dirty="0">
                <a:ea typeface="+mn-lt"/>
                <a:cs typeface="+mn-lt"/>
              </a:rPr>
              <a:t>Log real-time system states and performance metrics.</a:t>
            </a:r>
          </a:p>
          <a:p>
            <a:pPr>
              <a:buFont typeface="Arial,Sans-Serif"/>
              <a:buChar char="•"/>
            </a:pPr>
            <a:r>
              <a:rPr lang="en-US" sz="1800" dirty="0">
                <a:ea typeface="+mn-lt"/>
                <a:cs typeface="+mn-lt"/>
              </a:rPr>
              <a:t>Interface with the forecasting module and deliver inputs to the LB-MPC.</a:t>
            </a:r>
          </a:p>
          <a:p>
            <a:pPr marL="0" indent="0">
              <a:buNone/>
            </a:pPr>
            <a:endParaRPr lang="en-US" sz="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6. Learning-Based MPC (LB-MPC) Control</a:t>
            </a:r>
            <a:endParaRPr lang="en-US" sz="1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Optimize HVAC and energy control actions using forecast and real-time inputs.</a:t>
            </a: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Maintain thermal comfort while minimizing energy consumption and respecting grid limits.</a:t>
            </a:r>
          </a:p>
          <a:p>
            <a:pPr>
              <a:buFont typeface="Arial"/>
            </a:pPr>
            <a:r>
              <a:rPr lang="en-US" sz="1800" dirty="0">
                <a:ea typeface="+mn-lt"/>
                <a:cs typeface="+mn-lt"/>
              </a:rPr>
              <a:t>Use reinforcement learning to adaptively improve control policy over time.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F2E02-BB3D-6E79-27A3-CB40377E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879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1401</Words>
  <Application>Microsoft Office PowerPoint</Application>
  <PresentationFormat>Widescreen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 Light</vt:lpstr>
      <vt:lpstr>Arial</vt:lpstr>
      <vt:lpstr>Arial,Sans-Serif</vt:lpstr>
      <vt:lpstr>Avenir Next LT Pro</vt:lpstr>
      <vt:lpstr>Avenir Next LT Pro Light</vt:lpstr>
      <vt:lpstr>Calibri</vt:lpstr>
      <vt:lpstr>Modern Love</vt:lpstr>
      <vt:lpstr>BohemianVTI</vt:lpstr>
      <vt:lpstr>23AID305 – CONTROL SYSTEM Review 2</vt:lpstr>
      <vt:lpstr>Contents</vt:lpstr>
      <vt:lpstr>Introduction</vt:lpstr>
      <vt:lpstr>Problem statement</vt:lpstr>
      <vt:lpstr>Objective </vt:lpstr>
      <vt:lpstr>EXTRA – LITERATURE REVIEW</vt:lpstr>
      <vt:lpstr>Methodology</vt:lpstr>
      <vt:lpstr>Methodology</vt:lpstr>
      <vt:lpstr>Methodology</vt:lpstr>
      <vt:lpstr> IEEE 14-Bus System with Hospital Zones</vt:lpstr>
      <vt:lpstr>IEEE 14 Bus System</vt:lpstr>
      <vt:lpstr>Single-zone model design</vt:lpstr>
      <vt:lpstr>Adaptation for Each Zone</vt:lpstr>
      <vt:lpstr>PowerPoint Presentation</vt:lpstr>
      <vt:lpstr>Room loads used</vt:lpstr>
      <vt:lpstr>RESULTS - OVERALL</vt:lpstr>
      <vt:lpstr>RESULTS - ROOMS</vt:lpstr>
      <vt:lpstr>RESULTS - ROOMS</vt:lpstr>
      <vt:lpstr>RESULTS - GRAPHS</vt:lpstr>
      <vt:lpstr>RESULTS - GRAPHS</vt:lpstr>
      <vt:lpstr>RESULTS - GRAPHS</vt:lpstr>
      <vt:lpstr>RESULTS – DATA AQUISITION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SD</dc:creator>
  <cp:lastModifiedBy>Gowtham S D-[CB.AI.U4AID23113]</cp:lastModifiedBy>
  <cp:revision>6</cp:revision>
  <dcterms:created xsi:type="dcterms:W3CDTF">2025-07-09T16:38:00Z</dcterms:created>
  <dcterms:modified xsi:type="dcterms:W3CDTF">2025-08-25T04:08:38Z</dcterms:modified>
</cp:coreProperties>
</file>