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67" r:id="rId12"/>
    <p:sldId id="2146847058" r:id="rId13"/>
    <p:sldId id="2146847059" r:id="rId14"/>
    <p:sldId id="2146847060" r:id="rId15"/>
    <p:sldId id="2146847061" r:id="rId16"/>
    <p:sldId id="268" r:id="rId17"/>
    <p:sldId id="2146847062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wthamGeddada/Employee-Salary-Prediction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label-encoding-of-datasets-in-python/" TargetMode="External"/><Relationship Id="rId2" Type="http://schemas.openxmlformats.org/officeDocument/2006/relationships/hyperlink" Target="https://www.geeksforgeeks.org/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EMPLYOYEE SALARY PREDICTION USING MACHINE LEARNING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GOWTHAM GEDDADA-SAGI RAMA KRISHNAM RAJU ENGINEERING COLLEGE-AI&amp;DS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2D3CE-4AA7-BA4A-D15A-A929A128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6" y="1203336"/>
            <a:ext cx="5653801" cy="4028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3F28B-818C-331D-353A-CF79CDD0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4697"/>
            <a:ext cx="4875548" cy="33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EA770-0856-889F-5F2D-0B3F4402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8" y="663706"/>
            <a:ext cx="1493649" cy="569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C59BD-F013-255A-7DCC-08273AA6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62" y="663706"/>
            <a:ext cx="948772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6C12-22B8-1B32-4DCC-F6242EF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C41D-0AEA-E321-34A5-641D7FF3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hlinkClick r:id="rId2"/>
              </a:rPr>
              <a:t>https://github.com/GowthamGeddada/Employee-Salary-Prediction.git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3183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I successfully developed a machine learning model for employee salary prediction to classify individual income as either &lt;=50k or &gt;50k.</a:t>
            </a:r>
          </a:p>
          <a:p>
            <a:pPr marL="305435" indent="-305435"/>
            <a:r>
              <a:rPr lang="en-US" sz="2000" dirty="0"/>
              <a:t>Through a rigorous process of data preprocessing, outlier treatment, and feature engineering, the raw dataset was transformed into a clean and suitable format for model training. </a:t>
            </a:r>
          </a:p>
          <a:p>
            <a:pPr marL="305435" indent="-305435"/>
            <a:r>
              <a:rPr lang="en-US" sz="2000" dirty="0"/>
              <a:t>A comprehensive comparative analysis of different machine learning classification algorithms was performed, utilizing a robust pipeline that included feature scaling.</a:t>
            </a:r>
          </a:p>
          <a:p>
            <a:pPr marL="305435" indent="-305435"/>
            <a:r>
              <a:rPr lang="en-US" sz="2000" b="1" dirty="0"/>
              <a:t>Gradient Boosting Classifier</a:t>
            </a:r>
            <a:r>
              <a:rPr lang="en-US" sz="2000" dirty="0"/>
              <a:t> emerged as the best-performing model, achieving an accuracy of </a:t>
            </a:r>
            <a:r>
              <a:rPr lang="en-US" sz="2000" b="1" dirty="0"/>
              <a:t>0.8571</a:t>
            </a:r>
            <a:r>
              <a:rPr lang="en-US" sz="2000" dirty="0"/>
              <a:t> on the unseen test data.</a:t>
            </a:r>
          </a:p>
          <a:p>
            <a:pPr marL="305435" indent="-305435"/>
            <a:r>
              <a:rPr lang="en-US" sz="2000" dirty="0"/>
              <a:t>The model is robust to variations in feature scales and that the preprocessing steps are consistently applied during both training and prediction.</a:t>
            </a:r>
          </a:p>
          <a:p>
            <a:pPr marL="305435" indent="-305435"/>
            <a:r>
              <a:rPr lang="en-US" sz="2000" dirty="0"/>
              <a:t>By comparing multiple algorithms and using detailed classification reports, the solution provides a thorough understanding of model strengths and weaknesses, going beyond just overall accuracy.</a:t>
            </a:r>
            <a:endParaRPr lang="en-IN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947-E991-8524-1AF7-A73711A5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3D72-3EE6-3D0F-CCBB-E1F917B1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/>
              <a:t>Challenges</a:t>
            </a:r>
          </a:p>
          <a:p>
            <a:pPr>
              <a:buSzPct val="100000"/>
            </a:pPr>
            <a:r>
              <a:rPr lang="en-US" sz="2000" dirty="0"/>
              <a:t>Ensuring all required Python libraries were correctly installed in the environment was a prerequisite to avoid </a:t>
            </a:r>
            <a:r>
              <a:rPr lang="en-US" sz="2000" dirty="0" err="1"/>
              <a:t>ModuleNotFoundError</a:t>
            </a:r>
            <a:endParaRPr lang="en-US" sz="2000" dirty="0"/>
          </a:p>
          <a:p>
            <a:pPr>
              <a:buSzPct val="100000"/>
            </a:pPr>
            <a:r>
              <a:rPr lang="en-US" sz="2000" dirty="0"/>
              <a:t>Consistently encoding numerous categorical features and the target variable to ensure they are converted into a numerical format</a:t>
            </a:r>
          </a:p>
          <a:p>
            <a:pPr>
              <a:buSzPct val="100000"/>
            </a:pPr>
            <a:r>
              <a:rPr lang="en-US" sz="2000" dirty="0"/>
              <a:t>Managing outliers to reduce the skewed responses</a:t>
            </a:r>
          </a:p>
          <a:p>
            <a:pPr>
              <a:buSzPct val="100000"/>
            </a:pPr>
            <a:r>
              <a:rPr lang="en-US" sz="2000" dirty="0"/>
              <a:t>Finding the model which is better than our best model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441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hlinkClick r:id="rId2"/>
              </a:rPr>
              <a:t>https://www.geeksforgeeks.org/machine-learning/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3"/>
              </a:rPr>
              <a:t>https://www.geeksforgeeks.org/ml-label-encoding-of-datasets-in-python/</a:t>
            </a:r>
            <a:endParaRPr lang="en-IN" sz="2400" dirty="0"/>
          </a:p>
          <a:p>
            <a:pPr marL="305435" indent="-305435"/>
            <a:r>
              <a:rPr lang="en-IN" sz="2400" dirty="0">
                <a:hlinkClick r:id="rId4"/>
              </a:rPr>
              <a:t>https://scikit-learn.org/stable/</a:t>
            </a:r>
            <a:endParaRPr lang="en-IN" sz="2400" dirty="0"/>
          </a:p>
          <a:p>
            <a:pPr marL="305435" indent="-305435"/>
            <a:r>
              <a:rPr lang="en-US" sz="2400" b="1" dirty="0"/>
              <a:t>Géron, A.</a:t>
            </a:r>
            <a:r>
              <a:rPr lang="en-US" sz="2400" dirty="0"/>
              <a:t> (2019). </a:t>
            </a:r>
            <a:r>
              <a:rPr lang="en-US" sz="2400" i="1" dirty="0"/>
              <a:t>Hands-On Machine Learning with Scikit-Learn</a:t>
            </a:r>
            <a:r>
              <a:rPr lang="en-US" sz="2400" dirty="0"/>
              <a:t> (2nd ed.). O’Reilly Media.</a:t>
            </a:r>
          </a:p>
          <a:p>
            <a:pPr marL="305435" indent="-305435"/>
            <a:r>
              <a:rPr lang="en-US" sz="2000" b="1" dirty="0"/>
              <a:t>Employee Salaries Analysis and Prediction with Machine Learning</a:t>
            </a:r>
          </a:p>
          <a:p>
            <a:pPr marL="0" indent="0">
              <a:buNone/>
            </a:pPr>
            <a:r>
              <a:rPr lang="en-US" sz="2000" b="1" dirty="0"/>
              <a:t>     https://ieeexplore.ieee.org/document/9943146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6684"/>
            <a:ext cx="11029615" cy="4699818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000" dirty="0"/>
              <a:t>Accurately predicting employee salaries is a complex challenge due to the interplay of various demographic, educational, and occupational factors.</a:t>
            </a:r>
          </a:p>
          <a:p>
            <a:pPr marL="305435" indent="-305435"/>
            <a:r>
              <a:rPr lang="en-US" sz="2000" dirty="0"/>
              <a:t>Organizations currently lack a precise, data-driven method to predict individual employee salary ranges, leading to potential inconsistencies in compensation and challenges in budgeting for  talent. </a:t>
            </a:r>
            <a:endParaRPr lang="en-US" sz="2800" b="1" dirty="0"/>
          </a:p>
          <a:p>
            <a:pPr marL="305435" indent="-305435"/>
            <a:r>
              <a:rPr lang="en-US" sz="2000" dirty="0"/>
              <a:t>Existing methods may struggle to provide precise and fair estimates to predict salary for the future employees.</a:t>
            </a:r>
            <a:endParaRPr lang="en-US" sz="2000" b="1" dirty="0"/>
          </a:p>
          <a:p>
            <a:pPr marL="305435" indent="-305435"/>
            <a:r>
              <a:rPr lang="en-US" sz="2000" dirty="0"/>
              <a:t>There is a need to quantify how various factors, such as education, experience, and role, influence salary outcomes to support fair compensation policies and socio-economic research.</a:t>
            </a:r>
          </a:p>
          <a:p>
            <a:pPr marL="305435" indent="-305435"/>
            <a:r>
              <a:rPr lang="en-US" sz="2000" dirty="0"/>
              <a:t>Developing a reliable salary prediction model requires effectively addressing data quality challenges, such as handling missing values and inconsistent categorical entries, common in real-world employee datasets.</a:t>
            </a:r>
            <a:endParaRPr lang="en-US" sz="2000" b="1" dirty="0"/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System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Operating system </a:t>
            </a:r>
            <a:r>
              <a:rPr lang="en-IN" sz="2000" b="1" dirty="0">
                <a:solidFill>
                  <a:srgbClr val="0F0F0F"/>
                </a:solidFill>
              </a:rPr>
              <a:t>: </a:t>
            </a:r>
            <a:r>
              <a:rPr lang="en-IN" sz="2000" b="1" dirty="0" err="1">
                <a:solidFill>
                  <a:srgbClr val="0F0F0F"/>
                </a:solidFill>
              </a:rPr>
              <a:t>Windows,MacOS,Linux</a:t>
            </a:r>
            <a:endParaRPr lang="en-IN" sz="20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Memory</a:t>
            </a:r>
            <a:r>
              <a:rPr lang="en-IN" sz="2000" b="1" dirty="0">
                <a:solidFill>
                  <a:srgbClr val="0F0F0F"/>
                </a:solidFill>
              </a:rPr>
              <a:t> : 8GB Ram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Processor </a:t>
            </a:r>
            <a:r>
              <a:rPr lang="en-IN" sz="2000" b="1" dirty="0">
                <a:solidFill>
                  <a:srgbClr val="0F0F0F"/>
                </a:solidFill>
              </a:rPr>
              <a:t>: Intel i5 and equivalent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Python version</a:t>
            </a:r>
            <a:r>
              <a:rPr lang="en-IN" sz="2000" b="1" dirty="0">
                <a:solidFill>
                  <a:srgbClr val="0F0F0F"/>
                </a:solidFill>
              </a:rPr>
              <a:t> : Python 3.8 or higher</a:t>
            </a:r>
          </a:p>
          <a:p>
            <a:pPr marL="305435" indent="-305435"/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372F-E7C5-7171-1908-BFAEF839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</a:t>
            </a:r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 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Approach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5BA9-AE11-3880-CB45-7AB19132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Library required to build the model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Pandas</a:t>
            </a:r>
            <a:r>
              <a:rPr lang="en-IN" sz="2000" b="1" dirty="0">
                <a:solidFill>
                  <a:srgbClr val="0F0F0F"/>
                </a:solidFill>
              </a:rPr>
              <a:t> </a:t>
            </a:r>
            <a:r>
              <a:rPr lang="en-IN" sz="1800" b="1" dirty="0">
                <a:solidFill>
                  <a:srgbClr val="0F0F0F"/>
                </a:solidFill>
              </a:rPr>
              <a:t>: </a:t>
            </a:r>
            <a:r>
              <a:rPr lang="en-IN" sz="2000" b="1" dirty="0">
                <a:solidFill>
                  <a:srgbClr val="0F0F0F"/>
                </a:solidFill>
              </a:rPr>
              <a:t>For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accent1"/>
                </a:solidFill>
              </a:rPr>
              <a:t>Numpy</a:t>
            </a:r>
            <a:r>
              <a:rPr lang="en-IN" sz="2000" b="1" dirty="0">
                <a:solidFill>
                  <a:srgbClr val="0F0F0F"/>
                </a:solidFill>
              </a:rPr>
              <a:t> : For numerical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accent1"/>
                </a:solidFill>
              </a:rPr>
              <a:t>Sclearn</a:t>
            </a:r>
            <a:r>
              <a:rPr lang="en-IN" sz="2000" b="1" dirty="0">
                <a:solidFill>
                  <a:srgbClr val="0F0F0F"/>
                </a:solidFill>
              </a:rPr>
              <a:t> : A machine learning library that provides encoders, various metrics, and different classification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/>
                </a:solidFill>
              </a:rPr>
              <a:t>Matplotlib</a:t>
            </a:r>
            <a:r>
              <a:rPr lang="en-IN" sz="2000" b="1" dirty="0">
                <a:solidFill>
                  <a:srgbClr val="0F0F0F"/>
                </a:solidFill>
              </a:rPr>
              <a:t> :  For data visualisation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solidFill>
                  <a:schemeClr val="accent1"/>
                </a:solidFill>
              </a:rPr>
              <a:t>Joblib</a:t>
            </a:r>
            <a:r>
              <a:rPr lang="en-IN" sz="1800" b="1" dirty="0">
                <a:solidFill>
                  <a:srgbClr val="0F0F0F"/>
                </a:solidFill>
              </a:rPr>
              <a:t> : used for serializing and deserializing python objects, essential for saving and loading the trained machine learning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90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Identifying and understanding the problem description</a:t>
            </a:r>
          </a:p>
          <a:p>
            <a:pPr marL="305435" indent="-305435"/>
            <a:r>
              <a:rPr lang="en-US" sz="2000" dirty="0"/>
              <a:t>Load the data set for further exploration of the data</a:t>
            </a:r>
          </a:p>
          <a:p>
            <a:pPr marL="305435" indent="-305435"/>
            <a:r>
              <a:rPr lang="en-US" sz="2000" dirty="0"/>
              <a:t>Now we go through data preprocessing and cleaning</a:t>
            </a:r>
          </a:p>
          <a:p>
            <a:pPr marL="305435" indent="-305435"/>
            <a:r>
              <a:rPr lang="en-US" sz="2000" dirty="0"/>
              <a:t>Identify and address the missing data and replace them with distinct categories</a:t>
            </a:r>
          </a:p>
          <a:p>
            <a:pPr marL="305435" indent="-305435"/>
            <a:r>
              <a:rPr lang="en-US" sz="2000" dirty="0"/>
              <a:t>Detect and manage the outliers in numerical features to prevent skewed performance</a:t>
            </a:r>
          </a:p>
          <a:p>
            <a:pPr marL="305435" indent="-305435"/>
            <a:r>
              <a:rPr lang="en-US" sz="2000" dirty="0"/>
              <a:t>Remove features from the data set which causes redundancy</a:t>
            </a:r>
          </a:p>
          <a:p>
            <a:pPr marL="305435" indent="-305435"/>
            <a:r>
              <a:rPr lang="en-US" sz="2000" dirty="0"/>
              <a:t>Transform all non-numerical categorical features into numerical representations using label encoder</a:t>
            </a:r>
          </a:p>
          <a:p>
            <a:pPr marL="305435" indent="-305435"/>
            <a:r>
              <a:rPr lang="en-US" sz="2000" dirty="0"/>
              <a:t>Identify dependent and independent variable (target variable)</a:t>
            </a:r>
          </a:p>
          <a:p>
            <a:pPr marL="305435" indent="-305435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CF53-3278-B429-262C-F04F48A8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Algorithm and </a:t>
            </a:r>
            <a:r>
              <a:rPr lang="en-IN" sz="4000" dirty="0" err="1">
                <a:solidFill>
                  <a:schemeClr val="accent1"/>
                </a:solidFill>
              </a:rPr>
              <a:t>deployement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A172-F9DC-7221-622C-067D17F3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data into training and testing sets</a:t>
            </a:r>
            <a:endParaRPr lang="en-IN" sz="2000" dirty="0"/>
          </a:p>
          <a:p>
            <a:r>
              <a:rPr lang="en-IN" sz="2000" dirty="0"/>
              <a:t>Train and evaluate the train dataset using different machine learning models and make predictions on the testing data</a:t>
            </a:r>
          </a:p>
          <a:p>
            <a:r>
              <a:rPr lang="en-IN" sz="2000" dirty="0"/>
              <a:t>Assess model performance using accuracy score and other metrics by reports or by plotting the results</a:t>
            </a:r>
          </a:p>
          <a:p>
            <a:r>
              <a:rPr lang="en-IN" sz="2000" dirty="0"/>
              <a:t>Select the best model by identifying the model with highest accuracy</a:t>
            </a:r>
          </a:p>
          <a:p>
            <a:r>
              <a:rPr lang="en-IN" sz="2000" dirty="0"/>
              <a:t>Now make predictions on the testing data using the selected machine learning model and display </a:t>
            </a:r>
          </a:p>
          <a:p>
            <a:r>
              <a:rPr lang="en-IN" sz="2000" dirty="0"/>
              <a:t>Finally merge the predicted data set with the default data set for better evaluation of actual income and predicted income </a:t>
            </a:r>
          </a:p>
        </p:txBody>
      </p:sp>
    </p:spTree>
    <p:extLst>
      <p:ext uri="{BB962C8B-B14F-4D97-AF65-F5344CB8AC3E}">
        <p14:creationId xmlns:p14="http://schemas.microsoft.com/office/powerpoint/2010/main" val="28836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19FA9-22D8-1FF4-F4E4-C3C354BBF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949" y="1048746"/>
            <a:ext cx="3451803" cy="30639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7380A-F2E4-E907-DF50-1DAC329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31" y="1125558"/>
            <a:ext cx="3413884" cy="2987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FC2A7-10CF-03C4-3F36-1FD87CC4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43" y="4112706"/>
            <a:ext cx="8370787" cy="27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80F28-400B-5958-3F38-A96E32EE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14" y="1014257"/>
            <a:ext cx="3977985" cy="508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FBA39-2982-187E-8ABD-72AA2A73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76" y="983774"/>
            <a:ext cx="4092295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27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370</TotalTime>
  <Words>735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EMPLYOYEE SALARY PREDICTION USING MACHINE LEARNING ALGORITHMS</vt:lpstr>
      <vt:lpstr>OUTLINE</vt:lpstr>
      <vt:lpstr>Problem Statement</vt:lpstr>
      <vt:lpstr>System  Approach</vt:lpstr>
      <vt:lpstr>System  Approach</vt:lpstr>
      <vt:lpstr>Algorithm &amp; Deployment</vt:lpstr>
      <vt:lpstr>Algorithm and deployement</vt:lpstr>
      <vt:lpstr>Result</vt:lpstr>
      <vt:lpstr>PowerPoint Presentation</vt:lpstr>
      <vt:lpstr>PowerPoint Presentation</vt:lpstr>
      <vt:lpstr>PowerPoint Presentation</vt:lpstr>
      <vt:lpstr>Git hub link</vt:lpstr>
      <vt:lpstr>Conclusion</vt:lpstr>
      <vt:lpstr>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gowtham geddada</cp:lastModifiedBy>
  <cp:revision>39</cp:revision>
  <dcterms:created xsi:type="dcterms:W3CDTF">2021-05-26T16:50:10Z</dcterms:created>
  <dcterms:modified xsi:type="dcterms:W3CDTF">2025-07-25T11:40:47Z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