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559" autoAdjust="0"/>
    <p:restoredTop sz="94660"/>
  </p:normalViewPr>
  <p:slideViewPr>
    <p:cSldViewPr snapToGrid="0">
      <p:cViewPr>
        <p:scale>
          <a:sx n="80" d="100"/>
          <a:sy n="80" d="100"/>
        </p:scale>
        <p:origin x="13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FCC50-9F97-553D-EDE2-02FB5B03FD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EBE4B9-7498-44EB-572B-129D9DF4CC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3FA660-A4A6-2B08-7822-B3BC315F2B20}"/>
              </a:ext>
            </a:extLst>
          </p:cNvPr>
          <p:cNvSpPr>
            <a:spLocks noGrp="1"/>
          </p:cNvSpPr>
          <p:nvPr>
            <p:ph type="dt" sz="half" idx="10"/>
          </p:nvPr>
        </p:nvSpPr>
        <p:spPr/>
        <p:txBody>
          <a:bodyPr/>
          <a:lstStyle/>
          <a:p>
            <a:fld id="{C6D35B7C-72B9-46C4-8B6D-D6A97A61893B}" type="datetimeFigureOut">
              <a:rPr lang="en-IN" smtClean="0"/>
              <a:t>19-05-2023</a:t>
            </a:fld>
            <a:endParaRPr lang="en-IN"/>
          </a:p>
        </p:txBody>
      </p:sp>
      <p:sp>
        <p:nvSpPr>
          <p:cNvPr id="5" name="Footer Placeholder 4">
            <a:extLst>
              <a:ext uri="{FF2B5EF4-FFF2-40B4-BE49-F238E27FC236}">
                <a16:creationId xmlns:a16="http://schemas.microsoft.com/office/drawing/2014/main" id="{A501AF18-FD0F-3C22-E444-3C0B4C4EE6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28AAC5-3051-4354-877A-DF0FF4D096CF}"/>
              </a:ext>
            </a:extLst>
          </p:cNvPr>
          <p:cNvSpPr>
            <a:spLocks noGrp="1"/>
          </p:cNvSpPr>
          <p:nvPr>
            <p:ph type="sldNum" sz="quarter" idx="12"/>
          </p:nvPr>
        </p:nvSpPr>
        <p:spPr/>
        <p:txBody>
          <a:bodyPr/>
          <a:lstStyle/>
          <a:p>
            <a:fld id="{7BBB72C3-AB99-4DC6-A901-5DCF3DA27F7E}" type="slidenum">
              <a:rPr lang="en-IN" smtClean="0"/>
              <a:t>‹#›</a:t>
            </a:fld>
            <a:endParaRPr lang="en-IN"/>
          </a:p>
        </p:txBody>
      </p:sp>
    </p:spTree>
    <p:extLst>
      <p:ext uri="{BB962C8B-B14F-4D97-AF65-F5344CB8AC3E}">
        <p14:creationId xmlns:p14="http://schemas.microsoft.com/office/powerpoint/2010/main" val="343544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E3AE6-80AB-24FE-7F0E-D9B6984B8B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04CD80-C5CC-BF41-4328-188509431B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544171-6343-99C2-B525-814C94789AF5}"/>
              </a:ext>
            </a:extLst>
          </p:cNvPr>
          <p:cNvSpPr>
            <a:spLocks noGrp="1"/>
          </p:cNvSpPr>
          <p:nvPr>
            <p:ph type="dt" sz="half" idx="10"/>
          </p:nvPr>
        </p:nvSpPr>
        <p:spPr/>
        <p:txBody>
          <a:bodyPr/>
          <a:lstStyle/>
          <a:p>
            <a:fld id="{C6D35B7C-72B9-46C4-8B6D-D6A97A61893B}" type="datetimeFigureOut">
              <a:rPr lang="en-IN" smtClean="0"/>
              <a:t>19-05-2023</a:t>
            </a:fld>
            <a:endParaRPr lang="en-IN"/>
          </a:p>
        </p:txBody>
      </p:sp>
      <p:sp>
        <p:nvSpPr>
          <p:cNvPr id="5" name="Footer Placeholder 4">
            <a:extLst>
              <a:ext uri="{FF2B5EF4-FFF2-40B4-BE49-F238E27FC236}">
                <a16:creationId xmlns:a16="http://schemas.microsoft.com/office/drawing/2014/main" id="{85D1BB8A-7837-7802-3155-FD4BE2DCA3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695201-9D95-5CD0-6A66-52CEA2258FE2}"/>
              </a:ext>
            </a:extLst>
          </p:cNvPr>
          <p:cNvSpPr>
            <a:spLocks noGrp="1"/>
          </p:cNvSpPr>
          <p:nvPr>
            <p:ph type="sldNum" sz="quarter" idx="12"/>
          </p:nvPr>
        </p:nvSpPr>
        <p:spPr/>
        <p:txBody>
          <a:bodyPr/>
          <a:lstStyle/>
          <a:p>
            <a:fld id="{7BBB72C3-AB99-4DC6-A901-5DCF3DA27F7E}" type="slidenum">
              <a:rPr lang="en-IN" smtClean="0"/>
              <a:t>‹#›</a:t>
            </a:fld>
            <a:endParaRPr lang="en-IN"/>
          </a:p>
        </p:txBody>
      </p:sp>
    </p:spTree>
    <p:extLst>
      <p:ext uri="{BB962C8B-B14F-4D97-AF65-F5344CB8AC3E}">
        <p14:creationId xmlns:p14="http://schemas.microsoft.com/office/powerpoint/2010/main" val="3664324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F0A57F-4604-2BE7-9628-28C06DED6F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317437-50AC-CF9F-B492-C6CB1734FE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21E2B5-EE6A-FC08-3E96-B096D5F212A5}"/>
              </a:ext>
            </a:extLst>
          </p:cNvPr>
          <p:cNvSpPr>
            <a:spLocks noGrp="1"/>
          </p:cNvSpPr>
          <p:nvPr>
            <p:ph type="dt" sz="half" idx="10"/>
          </p:nvPr>
        </p:nvSpPr>
        <p:spPr/>
        <p:txBody>
          <a:bodyPr/>
          <a:lstStyle/>
          <a:p>
            <a:fld id="{C6D35B7C-72B9-46C4-8B6D-D6A97A61893B}" type="datetimeFigureOut">
              <a:rPr lang="en-IN" smtClean="0"/>
              <a:t>19-05-2023</a:t>
            </a:fld>
            <a:endParaRPr lang="en-IN"/>
          </a:p>
        </p:txBody>
      </p:sp>
      <p:sp>
        <p:nvSpPr>
          <p:cNvPr id="5" name="Footer Placeholder 4">
            <a:extLst>
              <a:ext uri="{FF2B5EF4-FFF2-40B4-BE49-F238E27FC236}">
                <a16:creationId xmlns:a16="http://schemas.microsoft.com/office/drawing/2014/main" id="{10476E7D-8131-051C-BF9E-949A65652D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EE5FA0-89BD-D6B8-D334-28D7591C56B1}"/>
              </a:ext>
            </a:extLst>
          </p:cNvPr>
          <p:cNvSpPr>
            <a:spLocks noGrp="1"/>
          </p:cNvSpPr>
          <p:nvPr>
            <p:ph type="sldNum" sz="quarter" idx="12"/>
          </p:nvPr>
        </p:nvSpPr>
        <p:spPr/>
        <p:txBody>
          <a:bodyPr/>
          <a:lstStyle/>
          <a:p>
            <a:fld id="{7BBB72C3-AB99-4DC6-A901-5DCF3DA27F7E}" type="slidenum">
              <a:rPr lang="en-IN" smtClean="0"/>
              <a:t>‹#›</a:t>
            </a:fld>
            <a:endParaRPr lang="en-IN"/>
          </a:p>
        </p:txBody>
      </p:sp>
    </p:spTree>
    <p:extLst>
      <p:ext uri="{BB962C8B-B14F-4D97-AF65-F5344CB8AC3E}">
        <p14:creationId xmlns:p14="http://schemas.microsoft.com/office/powerpoint/2010/main" val="3644883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432B0-28E6-7FF9-26BB-F799FF93CF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0DFDF9-FFAA-F5B0-1347-44E0048E77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09A833-8F8A-9391-D5C9-C791DC54A9CC}"/>
              </a:ext>
            </a:extLst>
          </p:cNvPr>
          <p:cNvSpPr>
            <a:spLocks noGrp="1"/>
          </p:cNvSpPr>
          <p:nvPr>
            <p:ph type="dt" sz="half" idx="10"/>
          </p:nvPr>
        </p:nvSpPr>
        <p:spPr/>
        <p:txBody>
          <a:bodyPr/>
          <a:lstStyle/>
          <a:p>
            <a:fld id="{C6D35B7C-72B9-46C4-8B6D-D6A97A61893B}" type="datetimeFigureOut">
              <a:rPr lang="en-IN" smtClean="0"/>
              <a:t>19-05-2023</a:t>
            </a:fld>
            <a:endParaRPr lang="en-IN"/>
          </a:p>
        </p:txBody>
      </p:sp>
      <p:sp>
        <p:nvSpPr>
          <p:cNvPr id="5" name="Footer Placeholder 4">
            <a:extLst>
              <a:ext uri="{FF2B5EF4-FFF2-40B4-BE49-F238E27FC236}">
                <a16:creationId xmlns:a16="http://schemas.microsoft.com/office/drawing/2014/main" id="{DA157C63-65D2-CB3E-C38F-AD95DDEF3D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F9A103-3185-6998-B344-083B6CA33BA8}"/>
              </a:ext>
            </a:extLst>
          </p:cNvPr>
          <p:cNvSpPr>
            <a:spLocks noGrp="1"/>
          </p:cNvSpPr>
          <p:nvPr>
            <p:ph type="sldNum" sz="quarter" idx="12"/>
          </p:nvPr>
        </p:nvSpPr>
        <p:spPr/>
        <p:txBody>
          <a:bodyPr/>
          <a:lstStyle/>
          <a:p>
            <a:fld id="{7BBB72C3-AB99-4DC6-A901-5DCF3DA27F7E}" type="slidenum">
              <a:rPr lang="en-IN" smtClean="0"/>
              <a:t>‹#›</a:t>
            </a:fld>
            <a:endParaRPr lang="en-IN"/>
          </a:p>
        </p:txBody>
      </p:sp>
    </p:spTree>
    <p:extLst>
      <p:ext uri="{BB962C8B-B14F-4D97-AF65-F5344CB8AC3E}">
        <p14:creationId xmlns:p14="http://schemas.microsoft.com/office/powerpoint/2010/main" val="3734119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66ED3-F96F-BF75-F57B-BFCC8586AB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37E33A-85F6-602B-E1C3-F68065CB6F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EE0211-F6BF-61ED-CA96-0FB5318C9437}"/>
              </a:ext>
            </a:extLst>
          </p:cNvPr>
          <p:cNvSpPr>
            <a:spLocks noGrp="1"/>
          </p:cNvSpPr>
          <p:nvPr>
            <p:ph type="dt" sz="half" idx="10"/>
          </p:nvPr>
        </p:nvSpPr>
        <p:spPr/>
        <p:txBody>
          <a:bodyPr/>
          <a:lstStyle/>
          <a:p>
            <a:fld id="{C6D35B7C-72B9-46C4-8B6D-D6A97A61893B}" type="datetimeFigureOut">
              <a:rPr lang="en-IN" smtClean="0"/>
              <a:t>19-05-2023</a:t>
            </a:fld>
            <a:endParaRPr lang="en-IN"/>
          </a:p>
        </p:txBody>
      </p:sp>
      <p:sp>
        <p:nvSpPr>
          <p:cNvPr id="5" name="Footer Placeholder 4">
            <a:extLst>
              <a:ext uri="{FF2B5EF4-FFF2-40B4-BE49-F238E27FC236}">
                <a16:creationId xmlns:a16="http://schemas.microsoft.com/office/drawing/2014/main" id="{49FE8419-054F-FDEE-5487-CDF968A91F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8991DE-B74E-E14A-F4C4-991CA466FE6C}"/>
              </a:ext>
            </a:extLst>
          </p:cNvPr>
          <p:cNvSpPr>
            <a:spLocks noGrp="1"/>
          </p:cNvSpPr>
          <p:nvPr>
            <p:ph type="sldNum" sz="quarter" idx="12"/>
          </p:nvPr>
        </p:nvSpPr>
        <p:spPr/>
        <p:txBody>
          <a:bodyPr/>
          <a:lstStyle/>
          <a:p>
            <a:fld id="{7BBB72C3-AB99-4DC6-A901-5DCF3DA27F7E}" type="slidenum">
              <a:rPr lang="en-IN" smtClean="0"/>
              <a:t>‹#›</a:t>
            </a:fld>
            <a:endParaRPr lang="en-IN"/>
          </a:p>
        </p:txBody>
      </p:sp>
    </p:spTree>
    <p:extLst>
      <p:ext uri="{BB962C8B-B14F-4D97-AF65-F5344CB8AC3E}">
        <p14:creationId xmlns:p14="http://schemas.microsoft.com/office/powerpoint/2010/main" val="1503103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77AA-035B-E335-B4EE-3C54E21B08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08628D-0CBD-EB34-E638-79D2A7A982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6435E3-DF0A-16C9-92BB-DCAAA04E42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728965-3E1F-D2DF-18D0-EDE2AD5D7366}"/>
              </a:ext>
            </a:extLst>
          </p:cNvPr>
          <p:cNvSpPr>
            <a:spLocks noGrp="1"/>
          </p:cNvSpPr>
          <p:nvPr>
            <p:ph type="dt" sz="half" idx="10"/>
          </p:nvPr>
        </p:nvSpPr>
        <p:spPr/>
        <p:txBody>
          <a:bodyPr/>
          <a:lstStyle/>
          <a:p>
            <a:fld id="{C6D35B7C-72B9-46C4-8B6D-D6A97A61893B}" type="datetimeFigureOut">
              <a:rPr lang="en-IN" smtClean="0"/>
              <a:t>19-05-2023</a:t>
            </a:fld>
            <a:endParaRPr lang="en-IN"/>
          </a:p>
        </p:txBody>
      </p:sp>
      <p:sp>
        <p:nvSpPr>
          <p:cNvPr id="6" name="Footer Placeholder 5">
            <a:extLst>
              <a:ext uri="{FF2B5EF4-FFF2-40B4-BE49-F238E27FC236}">
                <a16:creationId xmlns:a16="http://schemas.microsoft.com/office/drawing/2014/main" id="{F0310B3B-35AD-5F8F-CC51-1185C5A0BA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692594-CB58-B503-2DAB-143A9F69193A}"/>
              </a:ext>
            </a:extLst>
          </p:cNvPr>
          <p:cNvSpPr>
            <a:spLocks noGrp="1"/>
          </p:cNvSpPr>
          <p:nvPr>
            <p:ph type="sldNum" sz="quarter" idx="12"/>
          </p:nvPr>
        </p:nvSpPr>
        <p:spPr/>
        <p:txBody>
          <a:bodyPr/>
          <a:lstStyle/>
          <a:p>
            <a:fld id="{7BBB72C3-AB99-4DC6-A901-5DCF3DA27F7E}" type="slidenum">
              <a:rPr lang="en-IN" smtClean="0"/>
              <a:t>‹#›</a:t>
            </a:fld>
            <a:endParaRPr lang="en-IN"/>
          </a:p>
        </p:txBody>
      </p:sp>
    </p:spTree>
    <p:extLst>
      <p:ext uri="{BB962C8B-B14F-4D97-AF65-F5344CB8AC3E}">
        <p14:creationId xmlns:p14="http://schemas.microsoft.com/office/powerpoint/2010/main" val="2821653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94EF0-91DF-0D1B-36F1-D24AF928DF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D7CF43-947E-C829-EBB5-03E2E24D6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1C2373-3859-9FB6-DBB1-2161A1CC1B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72BF80-9A96-C006-5102-BDDC8F6D90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759691-1629-491E-3EC6-36B4E9DC4A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AC635D-DC08-BA1F-8586-B6263C6C48F2}"/>
              </a:ext>
            </a:extLst>
          </p:cNvPr>
          <p:cNvSpPr>
            <a:spLocks noGrp="1"/>
          </p:cNvSpPr>
          <p:nvPr>
            <p:ph type="dt" sz="half" idx="10"/>
          </p:nvPr>
        </p:nvSpPr>
        <p:spPr/>
        <p:txBody>
          <a:bodyPr/>
          <a:lstStyle/>
          <a:p>
            <a:fld id="{C6D35B7C-72B9-46C4-8B6D-D6A97A61893B}" type="datetimeFigureOut">
              <a:rPr lang="en-IN" smtClean="0"/>
              <a:t>19-05-2023</a:t>
            </a:fld>
            <a:endParaRPr lang="en-IN"/>
          </a:p>
        </p:txBody>
      </p:sp>
      <p:sp>
        <p:nvSpPr>
          <p:cNvPr id="8" name="Footer Placeholder 7">
            <a:extLst>
              <a:ext uri="{FF2B5EF4-FFF2-40B4-BE49-F238E27FC236}">
                <a16:creationId xmlns:a16="http://schemas.microsoft.com/office/drawing/2014/main" id="{4C22F3D2-7930-A0B7-1D3E-CA7096A7A2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0F5B49-0AAA-7E7B-4DF6-A6035B84E0F0}"/>
              </a:ext>
            </a:extLst>
          </p:cNvPr>
          <p:cNvSpPr>
            <a:spLocks noGrp="1"/>
          </p:cNvSpPr>
          <p:nvPr>
            <p:ph type="sldNum" sz="quarter" idx="12"/>
          </p:nvPr>
        </p:nvSpPr>
        <p:spPr/>
        <p:txBody>
          <a:bodyPr/>
          <a:lstStyle/>
          <a:p>
            <a:fld id="{7BBB72C3-AB99-4DC6-A901-5DCF3DA27F7E}" type="slidenum">
              <a:rPr lang="en-IN" smtClean="0"/>
              <a:t>‹#›</a:t>
            </a:fld>
            <a:endParaRPr lang="en-IN"/>
          </a:p>
        </p:txBody>
      </p:sp>
    </p:spTree>
    <p:extLst>
      <p:ext uri="{BB962C8B-B14F-4D97-AF65-F5344CB8AC3E}">
        <p14:creationId xmlns:p14="http://schemas.microsoft.com/office/powerpoint/2010/main" val="2794401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2D38B-1254-0469-BA3C-493F2B447E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5FAA1F-3C46-2F00-469E-67EC542D3FDB}"/>
              </a:ext>
            </a:extLst>
          </p:cNvPr>
          <p:cNvSpPr>
            <a:spLocks noGrp="1"/>
          </p:cNvSpPr>
          <p:nvPr>
            <p:ph type="dt" sz="half" idx="10"/>
          </p:nvPr>
        </p:nvSpPr>
        <p:spPr/>
        <p:txBody>
          <a:bodyPr/>
          <a:lstStyle/>
          <a:p>
            <a:fld id="{C6D35B7C-72B9-46C4-8B6D-D6A97A61893B}" type="datetimeFigureOut">
              <a:rPr lang="en-IN" smtClean="0"/>
              <a:t>19-05-2023</a:t>
            </a:fld>
            <a:endParaRPr lang="en-IN"/>
          </a:p>
        </p:txBody>
      </p:sp>
      <p:sp>
        <p:nvSpPr>
          <p:cNvPr id="4" name="Footer Placeholder 3">
            <a:extLst>
              <a:ext uri="{FF2B5EF4-FFF2-40B4-BE49-F238E27FC236}">
                <a16:creationId xmlns:a16="http://schemas.microsoft.com/office/drawing/2014/main" id="{9FDEA3A6-ECB5-83B4-F894-3D77CD91CB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1B4C86-8A32-9E60-D1C2-410D4F17ECF1}"/>
              </a:ext>
            </a:extLst>
          </p:cNvPr>
          <p:cNvSpPr>
            <a:spLocks noGrp="1"/>
          </p:cNvSpPr>
          <p:nvPr>
            <p:ph type="sldNum" sz="quarter" idx="12"/>
          </p:nvPr>
        </p:nvSpPr>
        <p:spPr/>
        <p:txBody>
          <a:bodyPr/>
          <a:lstStyle/>
          <a:p>
            <a:fld id="{7BBB72C3-AB99-4DC6-A901-5DCF3DA27F7E}" type="slidenum">
              <a:rPr lang="en-IN" smtClean="0"/>
              <a:t>‹#›</a:t>
            </a:fld>
            <a:endParaRPr lang="en-IN"/>
          </a:p>
        </p:txBody>
      </p:sp>
    </p:spTree>
    <p:extLst>
      <p:ext uri="{BB962C8B-B14F-4D97-AF65-F5344CB8AC3E}">
        <p14:creationId xmlns:p14="http://schemas.microsoft.com/office/powerpoint/2010/main" val="3330217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7496D9-7A6E-773E-9EFE-92BA1107E16D}"/>
              </a:ext>
            </a:extLst>
          </p:cNvPr>
          <p:cNvSpPr>
            <a:spLocks noGrp="1"/>
          </p:cNvSpPr>
          <p:nvPr>
            <p:ph type="dt" sz="half" idx="10"/>
          </p:nvPr>
        </p:nvSpPr>
        <p:spPr/>
        <p:txBody>
          <a:bodyPr/>
          <a:lstStyle/>
          <a:p>
            <a:fld id="{C6D35B7C-72B9-46C4-8B6D-D6A97A61893B}" type="datetimeFigureOut">
              <a:rPr lang="en-IN" smtClean="0"/>
              <a:t>19-05-2023</a:t>
            </a:fld>
            <a:endParaRPr lang="en-IN"/>
          </a:p>
        </p:txBody>
      </p:sp>
      <p:sp>
        <p:nvSpPr>
          <p:cNvPr id="3" name="Footer Placeholder 2">
            <a:extLst>
              <a:ext uri="{FF2B5EF4-FFF2-40B4-BE49-F238E27FC236}">
                <a16:creationId xmlns:a16="http://schemas.microsoft.com/office/drawing/2014/main" id="{1EC5BC99-5178-0B75-4FEA-4954E36B08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B55B589-29C0-CAC3-475F-2DF534F1688D}"/>
              </a:ext>
            </a:extLst>
          </p:cNvPr>
          <p:cNvSpPr>
            <a:spLocks noGrp="1"/>
          </p:cNvSpPr>
          <p:nvPr>
            <p:ph type="sldNum" sz="quarter" idx="12"/>
          </p:nvPr>
        </p:nvSpPr>
        <p:spPr/>
        <p:txBody>
          <a:bodyPr/>
          <a:lstStyle/>
          <a:p>
            <a:fld id="{7BBB72C3-AB99-4DC6-A901-5DCF3DA27F7E}" type="slidenum">
              <a:rPr lang="en-IN" smtClean="0"/>
              <a:t>‹#›</a:t>
            </a:fld>
            <a:endParaRPr lang="en-IN"/>
          </a:p>
        </p:txBody>
      </p:sp>
    </p:spTree>
    <p:extLst>
      <p:ext uri="{BB962C8B-B14F-4D97-AF65-F5344CB8AC3E}">
        <p14:creationId xmlns:p14="http://schemas.microsoft.com/office/powerpoint/2010/main" val="235212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C80E-D16D-3D87-E0AE-FC5816B0C6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74E84C7-5925-8C98-29FE-BAC78F0EDA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28CECA-AAD2-A248-2E29-13751B3D55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913761-C96C-7983-6940-8924D008101A}"/>
              </a:ext>
            </a:extLst>
          </p:cNvPr>
          <p:cNvSpPr>
            <a:spLocks noGrp="1"/>
          </p:cNvSpPr>
          <p:nvPr>
            <p:ph type="dt" sz="half" idx="10"/>
          </p:nvPr>
        </p:nvSpPr>
        <p:spPr/>
        <p:txBody>
          <a:bodyPr/>
          <a:lstStyle/>
          <a:p>
            <a:fld id="{C6D35B7C-72B9-46C4-8B6D-D6A97A61893B}" type="datetimeFigureOut">
              <a:rPr lang="en-IN" smtClean="0"/>
              <a:t>19-05-2023</a:t>
            </a:fld>
            <a:endParaRPr lang="en-IN"/>
          </a:p>
        </p:txBody>
      </p:sp>
      <p:sp>
        <p:nvSpPr>
          <p:cNvPr id="6" name="Footer Placeholder 5">
            <a:extLst>
              <a:ext uri="{FF2B5EF4-FFF2-40B4-BE49-F238E27FC236}">
                <a16:creationId xmlns:a16="http://schemas.microsoft.com/office/drawing/2014/main" id="{978D0A3E-1629-E53A-9F2B-3E8180054F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F8F000-DEE4-D080-E657-B87397958499}"/>
              </a:ext>
            </a:extLst>
          </p:cNvPr>
          <p:cNvSpPr>
            <a:spLocks noGrp="1"/>
          </p:cNvSpPr>
          <p:nvPr>
            <p:ph type="sldNum" sz="quarter" idx="12"/>
          </p:nvPr>
        </p:nvSpPr>
        <p:spPr/>
        <p:txBody>
          <a:bodyPr/>
          <a:lstStyle/>
          <a:p>
            <a:fld id="{7BBB72C3-AB99-4DC6-A901-5DCF3DA27F7E}" type="slidenum">
              <a:rPr lang="en-IN" smtClean="0"/>
              <a:t>‹#›</a:t>
            </a:fld>
            <a:endParaRPr lang="en-IN"/>
          </a:p>
        </p:txBody>
      </p:sp>
    </p:spTree>
    <p:extLst>
      <p:ext uri="{BB962C8B-B14F-4D97-AF65-F5344CB8AC3E}">
        <p14:creationId xmlns:p14="http://schemas.microsoft.com/office/powerpoint/2010/main" val="3443289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8C5E4-D034-7D83-1EA5-A1F0062EF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369EBAF-B101-C20D-1295-43AB0192A3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EFF41E-E2E7-B813-39FF-D3178828D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77CC6C-3BE1-7465-1C18-B3D5D26F8590}"/>
              </a:ext>
            </a:extLst>
          </p:cNvPr>
          <p:cNvSpPr>
            <a:spLocks noGrp="1"/>
          </p:cNvSpPr>
          <p:nvPr>
            <p:ph type="dt" sz="half" idx="10"/>
          </p:nvPr>
        </p:nvSpPr>
        <p:spPr/>
        <p:txBody>
          <a:bodyPr/>
          <a:lstStyle/>
          <a:p>
            <a:fld id="{C6D35B7C-72B9-46C4-8B6D-D6A97A61893B}" type="datetimeFigureOut">
              <a:rPr lang="en-IN" smtClean="0"/>
              <a:t>19-05-2023</a:t>
            </a:fld>
            <a:endParaRPr lang="en-IN"/>
          </a:p>
        </p:txBody>
      </p:sp>
      <p:sp>
        <p:nvSpPr>
          <p:cNvPr id="6" name="Footer Placeholder 5">
            <a:extLst>
              <a:ext uri="{FF2B5EF4-FFF2-40B4-BE49-F238E27FC236}">
                <a16:creationId xmlns:a16="http://schemas.microsoft.com/office/drawing/2014/main" id="{5C699F69-6E83-9AAE-865B-E151CAA448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BF6EBD-7010-761F-3C21-D677A73711AC}"/>
              </a:ext>
            </a:extLst>
          </p:cNvPr>
          <p:cNvSpPr>
            <a:spLocks noGrp="1"/>
          </p:cNvSpPr>
          <p:nvPr>
            <p:ph type="sldNum" sz="quarter" idx="12"/>
          </p:nvPr>
        </p:nvSpPr>
        <p:spPr/>
        <p:txBody>
          <a:bodyPr/>
          <a:lstStyle/>
          <a:p>
            <a:fld id="{7BBB72C3-AB99-4DC6-A901-5DCF3DA27F7E}" type="slidenum">
              <a:rPr lang="en-IN" smtClean="0"/>
              <a:t>‹#›</a:t>
            </a:fld>
            <a:endParaRPr lang="en-IN"/>
          </a:p>
        </p:txBody>
      </p:sp>
    </p:spTree>
    <p:extLst>
      <p:ext uri="{BB962C8B-B14F-4D97-AF65-F5344CB8AC3E}">
        <p14:creationId xmlns:p14="http://schemas.microsoft.com/office/powerpoint/2010/main" val="404476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EB1410-D36E-B4A5-B1F7-8EF2C531CA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7E87B9-4E8E-C75B-85B2-F585BCEA05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F99E76-31AE-4BF9-A649-F9CCEF2F77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D35B7C-72B9-46C4-8B6D-D6A97A61893B}" type="datetimeFigureOut">
              <a:rPr lang="en-IN" smtClean="0"/>
              <a:t>19-05-2023</a:t>
            </a:fld>
            <a:endParaRPr lang="en-IN"/>
          </a:p>
        </p:txBody>
      </p:sp>
      <p:sp>
        <p:nvSpPr>
          <p:cNvPr id="5" name="Footer Placeholder 4">
            <a:extLst>
              <a:ext uri="{FF2B5EF4-FFF2-40B4-BE49-F238E27FC236}">
                <a16:creationId xmlns:a16="http://schemas.microsoft.com/office/drawing/2014/main" id="{45186E2B-635D-17CA-1770-AD45DADBB1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8FED309-CD80-090B-9151-0FB2FFA82A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B72C3-AB99-4DC6-A901-5DCF3DA27F7E}" type="slidenum">
              <a:rPr lang="en-IN" smtClean="0"/>
              <a:t>‹#›</a:t>
            </a:fld>
            <a:endParaRPr lang="en-IN"/>
          </a:p>
        </p:txBody>
      </p:sp>
    </p:spTree>
    <p:extLst>
      <p:ext uri="{BB962C8B-B14F-4D97-AF65-F5344CB8AC3E}">
        <p14:creationId xmlns:p14="http://schemas.microsoft.com/office/powerpoint/2010/main" val="2160858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B5C4-899A-5C40-D521-2D651572D748}"/>
              </a:ext>
            </a:extLst>
          </p:cNvPr>
          <p:cNvSpPr>
            <a:spLocks noGrp="1"/>
          </p:cNvSpPr>
          <p:nvPr>
            <p:ph type="title"/>
          </p:nvPr>
        </p:nvSpPr>
        <p:spPr>
          <a:xfrm>
            <a:off x="838200" y="214206"/>
            <a:ext cx="10515600" cy="904382"/>
          </a:xfrm>
        </p:spPr>
        <p:txBody>
          <a:bodyPr>
            <a:normAutofit fontScale="90000"/>
          </a:bodyPr>
          <a:lstStyle/>
          <a:p>
            <a:pPr algn="ctr"/>
            <a:r>
              <a:rPr lang="en-IN" sz="3600" b="1" dirty="0">
                <a:solidFill>
                  <a:schemeClr val="accent1"/>
                </a:solidFill>
                <a:latin typeface="Times New Roman" panose="02020603050405020304" pitchFamily="18" charset="0"/>
                <a:cs typeface="Times New Roman" panose="02020603050405020304" pitchFamily="18" charset="0"/>
              </a:rPr>
              <a:t>IPL DATA ANALYSIS USING POWER BI &amp; TABLEAU </a:t>
            </a:r>
          </a:p>
        </p:txBody>
      </p:sp>
      <p:sp>
        <p:nvSpPr>
          <p:cNvPr id="3" name="Text Placeholder 2">
            <a:extLst>
              <a:ext uri="{FF2B5EF4-FFF2-40B4-BE49-F238E27FC236}">
                <a16:creationId xmlns:a16="http://schemas.microsoft.com/office/drawing/2014/main" id="{C620133F-FBE0-03F9-CCA8-8ADC03C7FEE2}"/>
              </a:ext>
            </a:extLst>
          </p:cNvPr>
          <p:cNvSpPr>
            <a:spLocks noGrp="1"/>
          </p:cNvSpPr>
          <p:nvPr>
            <p:ph type="body" idx="1"/>
          </p:nvPr>
        </p:nvSpPr>
        <p:spPr>
          <a:xfrm>
            <a:off x="282576" y="923279"/>
            <a:ext cx="5714999" cy="491587"/>
          </a:xfrm>
        </p:spPr>
        <p:txBody>
          <a:bodyPr>
            <a:normAutofit/>
          </a:bodyPr>
          <a:lstStyle/>
          <a:p>
            <a:pPr algn="ctr"/>
            <a:r>
              <a:rPr lang="en-IN" sz="2000" dirty="0">
                <a:latin typeface="Times New Roman" panose="02020603050405020304" pitchFamily="18" charset="0"/>
                <a:cs typeface="Times New Roman" panose="02020603050405020304" pitchFamily="18" charset="0"/>
              </a:rPr>
              <a:t>POWER BI </a:t>
            </a:r>
          </a:p>
        </p:txBody>
      </p:sp>
      <p:sp>
        <p:nvSpPr>
          <p:cNvPr id="4" name="Content Placeholder 3">
            <a:extLst>
              <a:ext uri="{FF2B5EF4-FFF2-40B4-BE49-F238E27FC236}">
                <a16:creationId xmlns:a16="http://schemas.microsoft.com/office/drawing/2014/main" id="{D87F7FBE-7F67-DC05-DD0A-83A56B7CBBB5}"/>
              </a:ext>
            </a:extLst>
          </p:cNvPr>
          <p:cNvSpPr>
            <a:spLocks noGrp="1"/>
          </p:cNvSpPr>
          <p:nvPr>
            <p:ph sz="half" idx="2"/>
          </p:nvPr>
        </p:nvSpPr>
        <p:spPr>
          <a:xfrm>
            <a:off x="282576" y="1541433"/>
            <a:ext cx="5715000" cy="5102361"/>
          </a:xfrm>
        </p:spPr>
        <p:txBody>
          <a:bodyPr>
            <a:normAutofit lnSpcReduction="10000"/>
          </a:bodyPr>
          <a:lstStyle/>
          <a:p>
            <a:pPr algn="just"/>
            <a:r>
              <a:rPr lang="en-US" sz="1600" dirty="0">
                <a:latin typeface="Times New Roman" panose="02020603050405020304" pitchFamily="18" charset="0"/>
                <a:cs typeface="Times New Roman" panose="02020603050405020304" pitchFamily="18" charset="0"/>
              </a:rPr>
              <a:t>Power BI is a tool that allows you to connect to various data sources, visualize the data in reports and dashboards, and then share them with anyone you want.</a:t>
            </a:r>
          </a:p>
          <a:p>
            <a:pPr algn="just"/>
            <a:r>
              <a:rPr lang="en-US" sz="1600" dirty="0">
                <a:latin typeface="Times New Roman" panose="02020603050405020304" pitchFamily="18" charset="0"/>
                <a:cs typeface="Times New Roman" panose="02020603050405020304" pitchFamily="18" charset="0"/>
              </a:rPr>
              <a:t>Power BI has an easy drag and drops functionality, with features that allow you to copy all formatting across similar visualizations.</a:t>
            </a:r>
          </a:p>
          <a:p>
            <a:pPr algn="just"/>
            <a:r>
              <a:rPr lang="en-US" sz="1600" dirty="0">
                <a:latin typeface="Times New Roman" panose="02020603050405020304" pitchFamily="18" charset="0"/>
                <a:cs typeface="Times New Roman" panose="02020603050405020304" pitchFamily="18" charset="0"/>
              </a:rPr>
              <a:t>The components of Power BI are Power BI Desktop, Power Bi Service, Power BI Mobile Apps, Power BI Gateway, and Power BI Report Server.</a:t>
            </a:r>
          </a:p>
          <a:p>
            <a:pPr algn="just"/>
            <a:r>
              <a:rPr lang="en-US" sz="1600" dirty="0">
                <a:latin typeface="Times New Roman" panose="02020603050405020304" pitchFamily="18" charset="0"/>
                <a:cs typeface="Times New Roman" panose="02020603050405020304" pitchFamily="18" charset="0"/>
              </a:rPr>
              <a:t>Power BI is cheaper than Tableau software. It is easy to use, faster, and performs better when the volume of data is limited. Power BI tends to drag slowly while handling bulk data.</a:t>
            </a:r>
          </a:p>
          <a:p>
            <a:pPr algn="just"/>
            <a:r>
              <a:rPr lang="en-US" sz="1600" dirty="0">
                <a:latin typeface="Times New Roman" panose="02020603050405020304" pitchFamily="18" charset="0"/>
                <a:cs typeface="Times New Roman" panose="02020603050405020304" pitchFamily="18" charset="0"/>
              </a:rPr>
              <a:t>Power BI Desktop provides three views that you can select on the left side of the canvas - the report view, the data view, and the model view.</a:t>
            </a:r>
          </a:p>
          <a:p>
            <a:pPr algn="just"/>
            <a:r>
              <a:rPr lang="en-US" sz="1600" dirty="0">
                <a:latin typeface="Times New Roman" panose="02020603050405020304" pitchFamily="18" charset="0"/>
                <a:cs typeface="Times New Roman" panose="02020603050405020304" pitchFamily="18" charset="0"/>
              </a:rPr>
              <a:t>While coming to the project first we load the data and in the data view section, we can transform the data by using power query for data </a:t>
            </a:r>
            <a:r>
              <a:rPr lang="en-IN" sz="1600" dirty="0">
                <a:latin typeface="Times New Roman" panose="02020603050405020304" pitchFamily="18" charset="0"/>
                <a:cs typeface="Times New Roman" panose="02020603050405020304" pitchFamily="18" charset="0"/>
              </a:rPr>
              <a:t>transformation, preparation, and managing relationships in the model view section based on our requirements.</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DAA1168F-52BC-65F9-0A69-1EECB3BACC40}"/>
              </a:ext>
            </a:extLst>
          </p:cNvPr>
          <p:cNvSpPr>
            <a:spLocks noGrp="1"/>
          </p:cNvSpPr>
          <p:nvPr>
            <p:ph type="body" sz="quarter" idx="3"/>
          </p:nvPr>
        </p:nvSpPr>
        <p:spPr>
          <a:xfrm>
            <a:off x="6096000" y="923279"/>
            <a:ext cx="5714999" cy="491587"/>
          </a:xfrm>
        </p:spPr>
        <p:txBody>
          <a:bodyPr>
            <a:normAutofit/>
          </a:bodyPr>
          <a:lstStyle/>
          <a:p>
            <a:pPr algn="ctr"/>
            <a:r>
              <a:rPr lang="en-IN" sz="2000" dirty="0">
                <a:latin typeface="Times New Roman" panose="02020603050405020304" pitchFamily="18" charset="0"/>
                <a:cs typeface="Times New Roman" panose="02020603050405020304" pitchFamily="18" charset="0"/>
              </a:rPr>
              <a:t>TABLEAU</a:t>
            </a:r>
          </a:p>
        </p:txBody>
      </p:sp>
      <p:sp>
        <p:nvSpPr>
          <p:cNvPr id="6" name="Content Placeholder 5">
            <a:extLst>
              <a:ext uri="{FF2B5EF4-FFF2-40B4-BE49-F238E27FC236}">
                <a16:creationId xmlns:a16="http://schemas.microsoft.com/office/drawing/2014/main" id="{21B54417-ACB1-05EF-12EB-AEC77AF76AFF}"/>
              </a:ext>
            </a:extLst>
          </p:cNvPr>
          <p:cNvSpPr>
            <a:spLocks noGrp="1"/>
          </p:cNvSpPr>
          <p:nvPr>
            <p:ph sz="quarter" idx="4"/>
          </p:nvPr>
        </p:nvSpPr>
        <p:spPr>
          <a:xfrm>
            <a:off x="6172200" y="1541433"/>
            <a:ext cx="5715000" cy="5102361"/>
          </a:xfrm>
        </p:spPr>
        <p:txBody>
          <a:bodyPr>
            <a:normAutofit lnSpcReduction="10000"/>
          </a:bodyPr>
          <a:lstStyle/>
          <a:p>
            <a:pPr algn="just"/>
            <a:r>
              <a:rPr lang="en-US" sz="1600" dirty="0">
                <a:latin typeface="Times New Roman" panose="02020603050405020304" pitchFamily="18" charset="0"/>
                <a:cs typeface="Times New Roman" panose="02020603050405020304" pitchFamily="18" charset="0"/>
              </a:rPr>
              <a:t>Tableau is a tool for visually analyzing data. It is extensively used for creating and distributing highly interactive and powerful reports and dashboards.</a:t>
            </a:r>
          </a:p>
          <a:p>
            <a:pPr algn="just"/>
            <a:r>
              <a:rPr lang="en-US" sz="1600" dirty="0">
                <a:latin typeface="Times New Roman" panose="02020603050405020304" pitchFamily="18" charset="0"/>
                <a:cs typeface="Times New Roman" panose="02020603050405020304" pitchFamily="18" charset="0"/>
              </a:rPr>
              <a:t>Tableau has the feature of drag-n-drop, which allows its users to create interactive visuals quickly. It can also build interactive dashboards with just a few clicks.</a:t>
            </a:r>
          </a:p>
          <a:p>
            <a:pPr algn="just"/>
            <a:r>
              <a:rPr lang="en-IN" sz="1600" dirty="0">
                <a:latin typeface="Times New Roman" panose="02020603050405020304" pitchFamily="18" charset="0"/>
                <a:cs typeface="Times New Roman" panose="02020603050405020304" pitchFamily="18" charset="0"/>
              </a:rPr>
              <a:t>Tableau products include Tableau Desktop, Tableau Server, Tableau Online, Tableau </a:t>
            </a:r>
            <a:r>
              <a:rPr lang="en-IN" sz="1600" dirty="0" err="1">
                <a:latin typeface="Times New Roman" panose="02020603050405020304" pitchFamily="18" charset="0"/>
                <a:cs typeface="Times New Roman" panose="02020603050405020304" pitchFamily="18" charset="0"/>
              </a:rPr>
              <a:t>Vizable</a:t>
            </a:r>
            <a:r>
              <a:rPr lang="en-IN" sz="1600" dirty="0">
                <a:latin typeface="Times New Roman" panose="02020603050405020304" pitchFamily="18" charset="0"/>
                <a:cs typeface="Times New Roman" panose="02020603050405020304" pitchFamily="18" charset="0"/>
              </a:rPr>
              <a:t>, Tableau Public, and Tableau Reader.</a:t>
            </a:r>
          </a:p>
          <a:p>
            <a:pPr algn="just"/>
            <a:r>
              <a:rPr lang="en-IN" sz="1600" dirty="0">
                <a:latin typeface="Times New Roman" panose="02020603050405020304" pitchFamily="18" charset="0"/>
                <a:cs typeface="Times New Roman" panose="02020603050405020304" pitchFamily="18" charset="0"/>
              </a:rPr>
              <a:t>Tableau is more expensive. It</a:t>
            </a:r>
            <a:r>
              <a:rPr lang="en-US" sz="1600" dirty="0">
                <a:latin typeface="Times New Roman" panose="02020603050405020304" pitchFamily="18" charset="0"/>
                <a:cs typeface="Times New Roman" panose="02020603050405020304" pitchFamily="18" charset="0"/>
              </a:rPr>
              <a:t> can handle large volumes of data quickly. It is faster and provides extensive features for visualizing the data.</a:t>
            </a:r>
          </a:p>
          <a:p>
            <a:pPr algn="just"/>
            <a:r>
              <a:rPr lang="en-US" sz="1600" dirty="0">
                <a:latin typeface="Times New Roman" panose="02020603050405020304" pitchFamily="18" charset="0"/>
                <a:cs typeface="Times New Roman" panose="02020603050405020304" pitchFamily="18" charset="0"/>
              </a:rPr>
              <a:t>The workspace area has different cards and shelves, a toolbar, a sidebar, a data source page, a status bar, and sheet tabs. </a:t>
            </a:r>
          </a:p>
          <a:p>
            <a:pPr algn="just"/>
            <a:r>
              <a:rPr lang="en-IN" sz="1600" dirty="0">
                <a:latin typeface="Times New Roman" panose="02020603050405020304" pitchFamily="18" charset="0"/>
                <a:cs typeface="Times New Roman" panose="02020603050405020304" pitchFamily="18" charset="0"/>
              </a:rPr>
              <a:t>In Tableau, after loading the data a page will be opened i.e. Data source there we can manage the relationships but in Tableau we can’t able to modify the data like data transformation, or preparation as compared to Power BI.</a:t>
            </a:r>
          </a:p>
        </p:txBody>
      </p:sp>
    </p:spTree>
    <p:extLst>
      <p:ext uri="{BB962C8B-B14F-4D97-AF65-F5344CB8AC3E}">
        <p14:creationId xmlns:p14="http://schemas.microsoft.com/office/powerpoint/2010/main" val="3781108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620133F-FBE0-03F9-CCA8-8ADC03C7FEE2}"/>
              </a:ext>
            </a:extLst>
          </p:cNvPr>
          <p:cNvSpPr>
            <a:spLocks noGrp="1"/>
          </p:cNvSpPr>
          <p:nvPr>
            <p:ph type="body" idx="1"/>
          </p:nvPr>
        </p:nvSpPr>
        <p:spPr>
          <a:xfrm>
            <a:off x="282577" y="280772"/>
            <a:ext cx="5714999" cy="491587"/>
          </a:xfrm>
        </p:spPr>
        <p:txBody>
          <a:bodyPr>
            <a:normAutofit/>
          </a:bodyPr>
          <a:lstStyle/>
          <a:p>
            <a:pPr algn="ctr"/>
            <a:r>
              <a:rPr lang="en-IN" sz="2000" dirty="0">
                <a:latin typeface="Times New Roman" panose="02020603050405020304" pitchFamily="18" charset="0"/>
                <a:cs typeface="Times New Roman" panose="02020603050405020304" pitchFamily="18" charset="0"/>
              </a:rPr>
              <a:t>POWER BI </a:t>
            </a:r>
          </a:p>
        </p:txBody>
      </p:sp>
      <p:sp>
        <p:nvSpPr>
          <p:cNvPr id="4" name="Content Placeholder 3">
            <a:extLst>
              <a:ext uri="{FF2B5EF4-FFF2-40B4-BE49-F238E27FC236}">
                <a16:creationId xmlns:a16="http://schemas.microsoft.com/office/drawing/2014/main" id="{D87F7FBE-7F67-DC05-DD0A-83A56B7CBBB5}"/>
              </a:ext>
            </a:extLst>
          </p:cNvPr>
          <p:cNvSpPr>
            <a:spLocks noGrp="1"/>
          </p:cNvSpPr>
          <p:nvPr>
            <p:ph sz="half" idx="2"/>
          </p:nvPr>
        </p:nvSpPr>
        <p:spPr>
          <a:xfrm>
            <a:off x="282576" y="877819"/>
            <a:ext cx="5715000" cy="5699409"/>
          </a:xfrm>
        </p:spPr>
        <p:txBody>
          <a:bodyPr>
            <a:normAutofit lnSpcReduction="10000"/>
          </a:bodyPr>
          <a:lstStyle/>
          <a:p>
            <a:pPr algn="just"/>
            <a:r>
              <a:rPr lang="en-US" sz="1600" dirty="0">
                <a:latin typeface="Times New Roman" panose="02020603050405020304" pitchFamily="18" charset="0"/>
                <a:cs typeface="Times New Roman" panose="02020603050405020304" pitchFamily="18" charset="0"/>
              </a:rPr>
              <a:t>Next step is to create a </a:t>
            </a:r>
            <a:r>
              <a:rPr lang="en-IN" sz="1600" dirty="0">
                <a:latin typeface="Times New Roman" panose="02020603050405020304" pitchFamily="18" charset="0"/>
                <a:cs typeface="Times New Roman" panose="02020603050405020304" pitchFamily="18" charset="0"/>
              </a:rPr>
              <a:t>visualization in the report view we can add a background image for the entire dashboard after that in the insert section text box option for adding an image and card from the visualizations pane.</a:t>
            </a:r>
          </a:p>
          <a:p>
            <a:pPr algn="just"/>
            <a:r>
              <a:rPr lang="en-US" sz="1600" dirty="0">
                <a:latin typeface="Times New Roman" panose="02020603050405020304" pitchFamily="18" charset="0"/>
                <a:cs typeface="Times New Roman" panose="02020603050405020304" pitchFamily="18" charset="0"/>
              </a:rPr>
              <a:t>Slicers are a kind of filter. In the visualizations pane select a slicer and Place a slicer on a sheet to filter all of the visualizations on the sheet at once. When we click an item in the slicer, all of the visualizations with related content are filtered by the item you select. Here I used it for selecting the required IPL Season.</a:t>
            </a:r>
          </a:p>
          <a:p>
            <a:pPr algn="just"/>
            <a:r>
              <a:rPr lang="en-US" sz="1600" dirty="0">
                <a:latin typeface="Times New Roman" panose="02020603050405020304" pitchFamily="18" charset="0"/>
                <a:cs typeface="Times New Roman" panose="02020603050405020304" pitchFamily="18" charset="0"/>
              </a:rPr>
              <a:t>In Power BI while selecting a particular season for the winner, it shows only the name of the team rather than the image, here for adding each team logo and player’s image option was not there.</a:t>
            </a:r>
          </a:p>
          <a:p>
            <a:pPr algn="just"/>
            <a:r>
              <a:rPr lang="en-US" sz="1600" dirty="0">
                <a:latin typeface="Times New Roman" panose="02020603050405020304" pitchFamily="18" charset="0"/>
                <a:cs typeface="Times New Roman" panose="02020603050405020304" pitchFamily="18" charset="0"/>
              </a:rPr>
              <a:t>Here for calculations DAX(Data Analysis Expressions) is used to create calculated columns, measures, and custom tables and is easy to use in Power BI.</a:t>
            </a:r>
          </a:p>
          <a:p>
            <a:pPr algn="just"/>
            <a:r>
              <a:rPr lang="en-US" sz="1600" dirty="0">
                <a:latin typeface="Times New Roman" panose="02020603050405020304" pitchFamily="18" charset="0"/>
                <a:cs typeface="Times New Roman" panose="02020603050405020304" pitchFamily="18" charset="0"/>
              </a:rPr>
              <a:t>For </a:t>
            </a:r>
            <a:r>
              <a:rPr lang="en-IN" sz="1600" dirty="0">
                <a:latin typeface="Times New Roman" panose="02020603050405020304" pitchFamily="18" charset="0"/>
                <a:cs typeface="Times New Roman" panose="02020603050405020304" pitchFamily="18" charset="0"/>
              </a:rPr>
              <a:t>visualizing match wins based on toss decisions, Donut </a:t>
            </a:r>
            <a:r>
              <a:rPr lang="en-US" sz="1600" dirty="0">
                <a:latin typeface="Times New Roman" panose="02020603050405020304" pitchFamily="18" charset="0"/>
                <a:cs typeface="Times New Roman" panose="02020603050405020304" pitchFamily="18" charset="0"/>
              </a:rPr>
              <a:t>charts are best used to compare a particular section to the whole, rather than comparing individual sections with each other.</a:t>
            </a:r>
          </a:p>
          <a:p>
            <a:pPr algn="just"/>
            <a:r>
              <a:rPr lang="en-US" sz="1600" dirty="0">
                <a:latin typeface="Times New Roman" panose="02020603050405020304" pitchFamily="18" charset="0"/>
                <a:cs typeface="Times New Roman" panose="02020603050405020304" pitchFamily="18" charset="0"/>
              </a:rPr>
              <a:t>Calculating Batsman stats and Bowler stats for each season in the power bi, card option is used.</a:t>
            </a:r>
          </a:p>
          <a:p>
            <a:pPr algn="just"/>
            <a:r>
              <a:rPr lang="en-US" sz="1600" dirty="0">
                <a:latin typeface="Times New Roman" panose="02020603050405020304" pitchFamily="18" charset="0"/>
                <a:cs typeface="Times New Roman" panose="02020603050405020304" pitchFamily="18" charset="0"/>
              </a:rPr>
              <a:t>In Power BI creating a report is easy with all the visuals on one page.</a:t>
            </a:r>
          </a:p>
        </p:txBody>
      </p:sp>
      <p:sp>
        <p:nvSpPr>
          <p:cNvPr id="5" name="Text Placeholder 4">
            <a:extLst>
              <a:ext uri="{FF2B5EF4-FFF2-40B4-BE49-F238E27FC236}">
                <a16:creationId xmlns:a16="http://schemas.microsoft.com/office/drawing/2014/main" id="{DAA1168F-52BC-65F9-0A69-1EECB3BACC40}"/>
              </a:ext>
            </a:extLst>
          </p:cNvPr>
          <p:cNvSpPr>
            <a:spLocks noGrp="1"/>
          </p:cNvSpPr>
          <p:nvPr>
            <p:ph type="body" sz="quarter" idx="3"/>
          </p:nvPr>
        </p:nvSpPr>
        <p:spPr>
          <a:xfrm>
            <a:off x="6096000" y="280772"/>
            <a:ext cx="5714999" cy="491587"/>
          </a:xfrm>
        </p:spPr>
        <p:txBody>
          <a:bodyPr>
            <a:normAutofit/>
          </a:bodyPr>
          <a:lstStyle/>
          <a:p>
            <a:pPr algn="ctr"/>
            <a:r>
              <a:rPr lang="en-IN" sz="2000" dirty="0">
                <a:latin typeface="Times New Roman" panose="02020603050405020304" pitchFamily="18" charset="0"/>
                <a:cs typeface="Times New Roman" panose="02020603050405020304" pitchFamily="18" charset="0"/>
              </a:rPr>
              <a:t>TABLEAU</a:t>
            </a:r>
          </a:p>
        </p:txBody>
      </p:sp>
      <p:sp>
        <p:nvSpPr>
          <p:cNvPr id="6" name="Content Placeholder 5">
            <a:extLst>
              <a:ext uri="{FF2B5EF4-FFF2-40B4-BE49-F238E27FC236}">
                <a16:creationId xmlns:a16="http://schemas.microsoft.com/office/drawing/2014/main" id="{21B54417-ACB1-05EF-12EB-AEC77AF76AFF}"/>
              </a:ext>
            </a:extLst>
          </p:cNvPr>
          <p:cNvSpPr>
            <a:spLocks noGrp="1"/>
          </p:cNvSpPr>
          <p:nvPr>
            <p:ph sz="quarter" idx="4"/>
          </p:nvPr>
        </p:nvSpPr>
        <p:spPr>
          <a:xfrm>
            <a:off x="6194424" y="877819"/>
            <a:ext cx="5715000" cy="5699409"/>
          </a:xfrm>
        </p:spPr>
        <p:txBody>
          <a:bodyPr>
            <a:normAutofit lnSpcReduction="10000"/>
          </a:bodyPr>
          <a:lstStyle/>
          <a:p>
            <a:pPr algn="just"/>
            <a:r>
              <a:rPr lang="en-IN" sz="1600" dirty="0">
                <a:latin typeface="Times New Roman" panose="02020603050405020304" pitchFamily="18" charset="0"/>
                <a:cs typeface="Times New Roman" panose="02020603050405020304" pitchFamily="18" charset="0"/>
              </a:rPr>
              <a:t>In Tableau we have only a new worksheet option where we can Visualize the data for each scenario after that we can club these all visualizations in a new dashboard option here we can’t able to add a background image.</a:t>
            </a:r>
          </a:p>
          <a:p>
            <a:pPr algn="just"/>
            <a:r>
              <a:rPr lang="en-US" sz="1600" dirty="0">
                <a:latin typeface="Times New Roman" panose="02020603050405020304" pitchFamily="18" charset="0"/>
                <a:cs typeface="Times New Roman" panose="02020603050405020304" pitchFamily="18" charset="0"/>
              </a:rPr>
              <a:t>For Tableau In the Data pane, click the field drop-down menu, and then select Show Filter. From that, we can </a:t>
            </a:r>
            <a:r>
              <a:rPr lang="en-IN" sz="1600" dirty="0">
                <a:latin typeface="Times New Roman" panose="02020603050405020304" pitchFamily="18" charset="0"/>
                <a:cs typeface="Times New Roman" panose="02020603050405020304" pitchFamily="18" charset="0"/>
              </a:rPr>
              <a:t>select the required IPL Season.</a:t>
            </a:r>
          </a:p>
          <a:p>
            <a:pPr algn="just"/>
            <a:r>
              <a:rPr lang="en-US" sz="1600" dirty="0">
                <a:latin typeface="Times New Roman" panose="02020603050405020304" pitchFamily="18" charset="0"/>
                <a:cs typeface="Times New Roman" panose="02020603050405020304" pitchFamily="18" charset="0"/>
              </a:rPr>
              <a:t>For a specific season champion, we may put each team logo as well as the player’s image in the shapes option from the cards and shelves section in Tableau.</a:t>
            </a:r>
          </a:p>
          <a:p>
            <a:pPr algn="just"/>
            <a:r>
              <a:rPr lang="en-US" sz="1600" dirty="0">
                <a:latin typeface="Times New Roman" panose="02020603050405020304" pitchFamily="18" charset="0"/>
                <a:cs typeface="Times New Roman" panose="02020603050405020304" pitchFamily="18" charset="0"/>
              </a:rPr>
              <a:t>But Tableau uses </a:t>
            </a:r>
            <a:r>
              <a:rPr lang="en-IN" sz="1600" dirty="0">
                <a:latin typeface="Times New Roman" panose="02020603050405020304" pitchFamily="18" charset="0"/>
                <a:cs typeface="Times New Roman" panose="02020603050405020304" pitchFamily="18" charset="0"/>
              </a:rPr>
              <a:t>calculate field for a calculation of particular columns and for measures.</a:t>
            </a:r>
          </a:p>
          <a:p>
            <a:pPr algn="just"/>
            <a:r>
              <a:rPr lang="en-IN" sz="1600" dirty="0">
                <a:latin typeface="Times New Roman" panose="02020603050405020304" pitchFamily="18" charset="0"/>
                <a:cs typeface="Times New Roman" panose="02020603050405020304" pitchFamily="18" charset="0"/>
              </a:rPr>
              <a:t>In Tableau Donut chart is created by using a pie chart with the help of a dual axis. For the toss decision is based on the winning percentage.</a:t>
            </a:r>
          </a:p>
          <a:p>
            <a:pPr algn="just"/>
            <a:r>
              <a:rPr lang="en-US" sz="1600" dirty="0">
                <a:latin typeface="Times New Roman" panose="02020603050405020304" pitchFamily="18" charset="0"/>
                <a:cs typeface="Times New Roman" panose="02020603050405020304" pitchFamily="18" charset="0"/>
              </a:rPr>
              <a:t>Calculating Batsman stats and Bowler stats for each season in Tableau by dragging the calculated field into the shelves section. </a:t>
            </a:r>
          </a:p>
          <a:p>
            <a:pPr algn="just"/>
            <a:r>
              <a:rPr lang="en-US" sz="1600" dirty="0">
                <a:latin typeface="Times New Roman" panose="02020603050405020304" pitchFamily="18" charset="0"/>
                <a:cs typeface="Times New Roman" panose="02020603050405020304" pitchFamily="18" charset="0"/>
              </a:rPr>
              <a:t>For Creating a </a:t>
            </a:r>
            <a:r>
              <a:rPr lang="en-IN" sz="1600" dirty="0">
                <a:latin typeface="Times New Roman" panose="02020603050405020304" pitchFamily="18" charset="0"/>
                <a:cs typeface="Times New Roman" panose="02020603050405020304" pitchFamily="18" charset="0"/>
              </a:rPr>
              <a:t>dashboard in Tableau horizontal, vertical  Container, and blank options are used from the objects section it is difficult to create a dashboard in Tableau compare to Power BI.</a:t>
            </a:r>
          </a:p>
        </p:txBody>
      </p:sp>
    </p:spTree>
    <p:extLst>
      <p:ext uri="{BB962C8B-B14F-4D97-AF65-F5344CB8AC3E}">
        <p14:creationId xmlns:p14="http://schemas.microsoft.com/office/powerpoint/2010/main" val="2213351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836</Words>
  <Application>Microsoft Office PowerPoint</Application>
  <PresentationFormat>Widescreen</PresentationFormat>
  <Paragraphs>31</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IPL DATA ANALYSIS USING POWER BI &amp; TABLEAU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DATA ANALYSIS USING POWER BI &amp; TABLEAU </dc:title>
  <dc:creator>GOWTHAM KUMAR</dc:creator>
  <cp:lastModifiedBy>GOWTHAM KUMAR</cp:lastModifiedBy>
  <cp:revision>11</cp:revision>
  <dcterms:created xsi:type="dcterms:W3CDTF">2023-05-19T05:59:27Z</dcterms:created>
  <dcterms:modified xsi:type="dcterms:W3CDTF">2023-05-19T08:46:19Z</dcterms:modified>
</cp:coreProperties>
</file>