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 id="269" r:id="rId15"/>
    <p:sldId id="270" r:id="rId16"/>
    <p:sldId id="279" r:id="rId17"/>
    <p:sldId id="280" r:id="rId18"/>
    <p:sldId id="281" r:id="rId19"/>
    <p:sldId id="282" r:id="rId20"/>
    <p:sldId id="283" r:id="rId21"/>
    <p:sldId id="284" r:id="rId22"/>
    <p:sldId id="285" r:id="rId23"/>
    <p:sldId id="286" r:id="rId24"/>
    <p:sldId id="287" r:id="rId25"/>
    <p:sldId id="27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13" autoAdjust="0"/>
    <p:restoredTop sz="94660"/>
  </p:normalViewPr>
  <p:slideViewPr>
    <p:cSldViewPr snapToGrid="0">
      <p:cViewPr varScale="1">
        <p:scale>
          <a:sx n="50" d="100"/>
          <a:sy n="50" d="100"/>
        </p:scale>
        <p:origin x="48" y="8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93BAB6-7445-4F6D-9A8B-CCD7B9674B56}" type="doc">
      <dgm:prSet loTypeId="urn:microsoft.com/office/officeart/2005/8/layout/process1" loCatId="process" qsTypeId="urn:microsoft.com/office/officeart/2005/8/quickstyle/simple1" qsCatId="simple" csTypeId="urn:microsoft.com/office/officeart/2005/8/colors/accent1_2" csCatId="accent1" phldr="1"/>
      <dgm:spPr/>
    </dgm:pt>
    <dgm:pt modelId="{018D3E19-6F2A-4038-B994-A05DA83AFF7E}">
      <dgm:prSet phldrT="[Text]"/>
      <dgm:spPr/>
      <dgm:t>
        <a:bodyPr/>
        <a:lstStyle/>
        <a:p>
          <a:r>
            <a:rPr lang="en-IN" dirty="0"/>
            <a:t>Drop Duplicates</a:t>
          </a:r>
        </a:p>
      </dgm:t>
    </dgm:pt>
    <dgm:pt modelId="{EB9CCD04-6A2A-4E62-BA9D-EF9B7D16EB0D}" type="parTrans" cxnId="{89ABFA26-7605-40C5-A411-6110F960DAB8}">
      <dgm:prSet/>
      <dgm:spPr/>
      <dgm:t>
        <a:bodyPr/>
        <a:lstStyle/>
        <a:p>
          <a:endParaRPr lang="en-IN"/>
        </a:p>
      </dgm:t>
    </dgm:pt>
    <dgm:pt modelId="{AB83569E-CCDA-40FE-819E-A5C392622940}" type="sibTrans" cxnId="{89ABFA26-7605-40C5-A411-6110F960DAB8}">
      <dgm:prSet/>
      <dgm:spPr/>
      <dgm:t>
        <a:bodyPr/>
        <a:lstStyle/>
        <a:p>
          <a:endParaRPr lang="en-IN"/>
        </a:p>
      </dgm:t>
    </dgm:pt>
    <dgm:pt modelId="{35A7BF87-41F2-487B-B8EF-09921EEE7659}">
      <dgm:prSet phldrT="[Text]"/>
      <dgm:spPr/>
      <dgm:t>
        <a:bodyPr/>
        <a:lstStyle/>
        <a:p>
          <a:r>
            <a:rPr lang="en-IN" b="0" i="0" dirty="0"/>
            <a:t>Lemmatization</a:t>
          </a:r>
          <a:r>
            <a:rPr lang="en-IN" dirty="0"/>
            <a:t> </a:t>
          </a:r>
        </a:p>
      </dgm:t>
    </dgm:pt>
    <dgm:pt modelId="{070D8465-3F1B-4D98-A1A1-6E087B141484}" type="parTrans" cxnId="{35D2192D-BC1E-491C-B86D-5D3F359265EA}">
      <dgm:prSet/>
      <dgm:spPr/>
      <dgm:t>
        <a:bodyPr/>
        <a:lstStyle/>
        <a:p>
          <a:endParaRPr lang="en-IN"/>
        </a:p>
      </dgm:t>
    </dgm:pt>
    <dgm:pt modelId="{C34390F1-4A76-4B53-97C4-93567BAE8EE6}" type="sibTrans" cxnId="{35D2192D-BC1E-491C-B86D-5D3F359265EA}">
      <dgm:prSet/>
      <dgm:spPr/>
      <dgm:t>
        <a:bodyPr/>
        <a:lstStyle/>
        <a:p>
          <a:endParaRPr lang="en-IN"/>
        </a:p>
      </dgm:t>
    </dgm:pt>
    <dgm:pt modelId="{9585A6CE-E229-4744-9440-97C863732F4C}">
      <dgm:prSet phldrT="[Text]"/>
      <dgm:spPr/>
      <dgm:t>
        <a:bodyPr/>
        <a:lstStyle/>
        <a:p>
          <a:r>
            <a:rPr lang="en-IN" dirty="0"/>
            <a:t>Removing Stop Words</a:t>
          </a:r>
        </a:p>
      </dgm:t>
    </dgm:pt>
    <dgm:pt modelId="{16C24174-3428-4219-8121-FCE7DF66BE9C}" type="parTrans" cxnId="{447BE565-2044-49E5-8B77-F281E674301A}">
      <dgm:prSet/>
      <dgm:spPr/>
      <dgm:t>
        <a:bodyPr/>
        <a:lstStyle/>
        <a:p>
          <a:endParaRPr lang="en-IN"/>
        </a:p>
      </dgm:t>
    </dgm:pt>
    <dgm:pt modelId="{9F4EFDE9-FA5B-4802-8815-288C8E85B6FA}" type="sibTrans" cxnId="{447BE565-2044-49E5-8B77-F281E674301A}">
      <dgm:prSet/>
      <dgm:spPr/>
      <dgm:t>
        <a:bodyPr/>
        <a:lstStyle/>
        <a:p>
          <a:endParaRPr lang="en-IN"/>
        </a:p>
      </dgm:t>
    </dgm:pt>
    <dgm:pt modelId="{80B5D5C7-0476-46DC-A956-735CC53825F0}">
      <dgm:prSet phldrT="[Text]"/>
      <dgm:spPr/>
      <dgm:t>
        <a:bodyPr/>
        <a:lstStyle/>
        <a:p>
          <a:pPr algn="ctr"/>
          <a:r>
            <a:rPr lang="en-IN" dirty="0"/>
            <a:t>Converting into Lower Cases</a:t>
          </a:r>
        </a:p>
      </dgm:t>
    </dgm:pt>
    <dgm:pt modelId="{B21A7DE3-F85F-4ACE-8E8E-2CE6E8815AC5}" type="sibTrans" cxnId="{A89FFC9A-BFD3-4EB3-92DC-7FC9C0EFCE84}">
      <dgm:prSet/>
      <dgm:spPr/>
      <dgm:t>
        <a:bodyPr/>
        <a:lstStyle/>
        <a:p>
          <a:endParaRPr lang="en-IN"/>
        </a:p>
      </dgm:t>
    </dgm:pt>
    <dgm:pt modelId="{7F25F78A-C422-4FFA-AC6A-83A59507E053}" type="parTrans" cxnId="{A89FFC9A-BFD3-4EB3-92DC-7FC9C0EFCE84}">
      <dgm:prSet/>
      <dgm:spPr/>
      <dgm:t>
        <a:bodyPr/>
        <a:lstStyle/>
        <a:p>
          <a:endParaRPr lang="en-IN"/>
        </a:p>
      </dgm:t>
    </dgm:pt>
    <dgm:pt modelId="{F8929263-2054-4350-8E09-BFA3734D236D}">
      <dgm:prSet phldrT="[Text]"/>
      <dgm:spPr/>
      <dgm:t>
        <a:bodyPr/>
        <a:lstStyle/>
        <a:p>
          <a:r>
            <a:rPr lang="en-IN" dirty="0"/>
            <a:t>Removing Punctuations</a:t>
          </a:r>
        </a:p>
      </dgm:t>
    </dgm:pt>
    <dgm:pt modelId="{B50D51FC-EE31-412E-BB04-8EB30EA22B50}" type="sibTrans" cxnId="{9DCF19D3-32CB-4590-B783-77720058A92B}">
      <dgm:prSet/>
      <dgm:spPr/>
      <dgm:t>
        <a:bodyPr/>
        <a:lstStyle/>
        <a:p>
          <a:endParaRPr lang="en-IN"/>
        </a:p>
      </dgm:t>
    </dgm:pt>
    <dgm:pt modelId="{4A0617E3-31BF-46A1-96F6-5899AF16C354}" type="parTrans" cxnId="{9DCF19D3-32CB-4590-B783-77720058A92B}">
      <dgm:prSet/>
      <dgm:spPr/>
      <dgm:t>
        <a:bodyPr/>
        <a:lstStyle/>
        <a:p>
          <a:endParaRPr lang="en-IN"/>
        </a:p>
      </dgm:t>
    </dgm:pt>
    <dgm:pt modelId="{538E70C2-B9F6-4B15-A76D-C10A40A9E970}" type="pres">
      <dgm:prSet presAssocID="{C293BAB6-7445-4F6D-9A8B-CCD7B9674B56}" presName="Name0" presStyleCnt="0">
        <dgm:presLayoutVars>
          <dgm:dir/>
          <dgm:resizeHandles val="exact"/>
        </dgm:presLayoutVars>
      </dgm:prSet>
      <dgm:spPr/>
    </dgm:pt>
    <dgm:pt modelId="{6B76CF11-1761-4A6A-8885-12B8EB8489FE}" type="pres">
      <dgm:prSet presAssocID="{018D3E19-6F2A-4038-B994-A05DA83AFF7E}" presName="node" presStyleLbl="node1" presStyleIdx="0" presStyleCnt="5">
        <dgm:presLayoutVars>
          <dgm:bulletEnabled val="1"/>
        </dgm:presLayoutVars>
      </dgm:prSet>
      <dgm:spPr/>
    </dgm:pt>
    <dgm:pt modelId="{509236C1-C933-4E0E-9084-B391C02B4E7B}" type="pres">
      <dgm:prSet presAssocID="{AB83569E-CCDA-40FE-819E-A5C392622940}" presName="sibTrans" presStyleLbl="sibTrans2D1" presStyleIdx="0" presStyleCnt="4"/>
      <dgm:spPr/>
    </dgm:pt>
    <dgm:pt modelId="{79ED781B-FF05-4BAF-8A52-95A4AD8F1DF8}" type="pres">
      <dgm:prSet presAssocID="{AB83569E-CCDA-40FE-819E-A5C392622940}" presName="connectorText" presStyleLbl="sibTrans2D1" presStyleIdx="0" presStyleCnt="4"/>
      <dgm:spPr/>
    </dgm:pt>
    <dgm:pt modelId="{D3398E27-EC99-4ABA-9669-6ECE6F7CBCF0}" type="pres">
      <dgm:prSet presAssocID="{80B5D5C7-0476-46DC-A956-735CC53825F0}" presName="node" presStyleLbl="node1" presStyleIdx="1" presStyleCnt="5">
        <dgm:presLayoutVars>
          <dgm:bulletEnabled val="1"/>
        </dgm:presLayoutVars>
      </dgm:prSet>
      <dgm:spPr/>
    </dgm:pt>
    <dgm:pt modelId="{F3ED6E13-F098-45DC-86F9-CD41392C2F20}" type="pres">
      <dgm:prSet presAssocID="{B21A7DE3-F85F-4ACE-8E8E-2CE6E8815AC5}" presName="sibTrans" presStyleLbl="sibTrans2D1" presStyleIdx="1" presStyleCnt="4"/>
      <dgm:spPr/>
    </dgm:pt>
    <dgm:pt modelId="{252DEE4C-AC66-4FF6-936A-8AC6ABC91C3D}" type="pres">
      <dgm:prSet presAssocID="{B21A7DE3-F85F-4ACE-8E8E-2CE6E8815AC5}" presName="connectorText" presStyleLbl="sibTrans2D1" presStyleIdx="1" presStyleCnt="4"/>
      <dgm:spPr/>
    </dgm:pt>
    <dgm:pt modelId="{7AB7C8F0-ABD9-4533-A818-FB078C07E483}" type="pres">
      <dgm:prSet presAssocID="{9585A6CE-E229-4744-9440-97C863732F4C}" presName="node" presStyleLbl="node1" presStyleIdx="2" presStyleCnt="5">
        <dgm:presLayoutVars>
          <dgm:bulletEnabled val="1"/>
        </dgm:presLayoutVars>
      </dgm:prSet>
      <dgm:spPr/>
    </dgm:pt>
    <dgm:pt modelId="{5467C82D-4CCD-415A-885D-FD8F6A387A60}" type="pres">
      <dgm:prSet presAssocID="{9F4EFDE9-FA5B-4802-8815-288C8E85B6FA}" presName="sibTrans" presStyleLbl="sibTrans2D1" presStyleIdx="2" presStyleCnt="4"/>
      <dgm:spPr/>
    </dgm:pt>
    <dgm:pt modelId="{CC2B6261-DBBB-4B55-9CAA-DBFEA2D7E9B9}" type="pres">
      <dgm:prSet presAssocID="{9F4EFDE9-FA5B-4802-8815-288C8E85B6FA}" presName="connectorText" presStyleLbl="sibTrans2D1" presStyleIdx="2" presStyleCnt="4"/>
      <dgm:spPr/>
    </dgm:pt>
    <dgm:pt modelId="{15092D2A-2805-4590-A454-D3817B241D7F}" type="pres">
      <dgm:prSet presAssocID="{F8929263-2054-4350-8E09-BFA3734D236D}" presName="node" presStyleLbl="node1" presStyleIdx="3" presStyleCnt="5">
        <dgm:presLayoutVars>
          <dgm:bulletEnabled val="1"/>
        </dgm:presLayoutVars>
      </dgm:prSet>
      <dgm:spPr/>
    </dgm:pt>
    <dgm:pt modelId="{E148C33B-3282-4D7A-A85E-8F85438757BD}" type="pres">
      <dgm:prSet presAssocID="{B50D51FC-EE31-412E-BB04-8EB30EA22B50}" presName="sibTrans" presStyleLbl="sibTrans2D1" presStyleIdx="3" presStyleCnt="4"/>
      <dgm:spPr/>
    </dgm:pt>
    <dgm:pt modelId="{92172FDA-BF43-4253-8159-2A225F6FB40E}" type="pres">
      <dgm:prSet presAssocID="{B50D51FC-EE31-412E-BB04-8EB30EA22B50}" presName="connectorText" presStyleLbl="sibTrans2D1" presStyleIdx="3" presStyleCnt="4"/>
      <dgm:spPr/>
    </dgm:pt>
    <dgm:pt modelId="{FCEBB00A-A81D-4F31-A36C-F7E70B6A90DE}" type="pres">
      <dgm:prSet presAssocID="{35A7BF87-41F2-487B-B8EF-09921EEE7659}" presName="node" presStyleLbl="node1" presStyleIdx="4" presStyleCnt="5">
        <dgm:presLayoutVars>
          <dgm:bulletEnabled val="1"/>
        </dgm:presLayoutVars>
      </dgm:prSet>
      <dgm:spPr/>
    </dgm:pt>
  </dgm:ptLst>
  <dgm:cxnLst>
    <dgm:cxn modelId="{0FF48703-1C51-4EC5-BB7E-374D5BB2037C}" type="presOf" srcId="{018D3E19-6F2A-4038-B994-A05DA83AFF7E}" destId="{6B76CF11-1761-4A6A-8885-12B8EB8489FE}" srcOrd="0" destOrd="0" presId="urn:microsoft.com/office/officeart/2005/8/layout/process1"/>
    <dgm:cxn modelId="{C4F5C81B-44F3-48DB-AF2D-3696CE51531E}" type="presOf" srcId="{C293BAB6-7445-4F6D-9A8B-CCD7B9674B56}" destId="{538E70C2-B9F6-4B15-A76D-C10A40A9E970}" srcOrd="0" destOrd="0" presId="urn:microsoft.com/office/officeart/2005/8/layout/process1"/>
    <dgm:cxn modelId="{4B95B41C-B566-4ABD-8A28-3C7CB6156A03}" type="presOf" srcId="{AB83569E-CCDA-40FE-819E-A5C392622940}" destId="{79ED781B-FF05-4BAF-8A52-95A4AD8F1DF8}" srcOrd="1" destOrd="0" presId="urn:microsoft.com/office/officeart/2005/8/layout/process1"/>
    <dgm:cxn modelId="{2EBA3225-AB86-4DAF-A1FA-DF7A302BF075}" type="presOf" srcId="{35A7BF87-41F2-487B-B8EF-09921EEE7659}" destId="{FCEBB00A-A81D-4F31-A36C-F7E70B6A90DE}" srcOrd="0" destOrd="0" presId="urn:microsoft.com/office/officeart/2005/8/layout/process1"/>
    <dgm:cxn modelId="{89ABFA26-7605-40C5-A411-6110F960DAB8}" srcId="{C293BAB6-7445-4F6D-9A8B-CCD7B9674B56}" destId="{018D3E19-6F2A-4038-B994-A05DA83AFF7E}" srcOrd="0" destOrd="0" parTransId="{EB9CCD04-6A2A-4E62-BA9D-EF9B7D16EB0D}" sibTransId="{AB83569E-CCDA-40FE-819E-A5C392622940}"/>
    <dgm:cxn modelId="{35D2192D-BC1E-491C-B86D-5D3F359265EA}" srcId="{C293BAB6-7445-4F6D-9A8B-CCD7B9674B56}" destId="{35A7BF87-41F2-487B-B8EF-09921EEE7659}" srcOrd="4" destOrd="0" parTransId="{070D8465-3F1B-4D98-A1A1-6E087B141484}" sibTransId="{C34390F1-4A76-4B53-97C4-93567BAE8EE6}"/>
    <dgm:cxn modelId="{0750082E-036A-4FB2-AFFA-A7848D8FDAB5}" type="presOf" srcId="{B50D51FC-EE31-412E-BB04-8EB30EA22B50}" destId="{E148C33B-3282-4D7A-A85E-8F85438757BD}" srcOrd="0" destOrd="0" presId="urn:microsoft.com/office/officeart/2005/8/layout/process1"/>
    <dgm:cxn modelId="{91EA6730-5694-4451-A901-7B1FB9ADA067}" type="presOf" srcId="{B50D51FC-EE31-412E-BB04-8EB30EA22B50}" destId="{92172FDA-BF43-4253-8159-2A225F6FB40E}" srcOrd="1" destOrd="0" presId="urn:microsoft.com/office/officeart/2005/8/layout/process1"/>
    <dgm:cxn modelId="{C48AF531-6FFF-46A0-9B7C-C0FBFBCDAA61}" type="presOf" srcId="{F8929263-2054-4350-8E09-BFA3734D236D}" destId="{15092D2A-2805-4590-A454-D3817B241D7F}" srcOrd="0" destOrd="0" presId="urn:microsoft.com/office/officeart/2005/8/layout/process1"/>
    <dgm:cxn modelId="{85F8973D-60FF-4A30-8C04-F771DEAFDEEB}" type="presOf" srcId="{B21A7DE3-F85F-4ACE-8E8E-2CE6E8815AC5}" destId="{F3ED6E13-F098-45DC-86F9-CD41392C2F20}" srcOrd="0" destOrd="0" presId="urn:microsoft.com/office/officeart/2005/8/layout/process1"/>
    <dgm:cxn modelId="{447BE565-2044-49E5-8B77-F281E674301A}" srcId="{C293BAB6-7445-4F6D-9A8B-CCD7B9674B56}" destId="{9585A6CE-E229-4744-9440-97C863732F4C}" srcOrd="2" destOrd="0" parTransId="{16C24174-3428-4219-8121-FCE7DF66BE9C}" sibTransId="{9F4EFDE9-FA5B-4802-8815-288C8E85B6FA}"/>
    <dgm:cxn modelId="{870B1F49-514C-480C-AE5B-B32EE00D18A6}" type="presOf" srcId="{80B5D5C7-0476-46DC-A956-735CC53825F0}" destId="{D3398E27-EC99-4ABA-9669-6ECE6F7CBCF0}" srcOrd="0" destOrd="0" presId="urn:microsoft.com/office/officeart/2005/8/layout/process1"/>
    <dgm:cxn modelId="{226BF651-3E8E-4210-B6A6-274820604EA3}" type="presOf" srcId="{AB83569E-CCDA-40FE-819E-A5C392622940}" destId="{509236C1-C933-4E0E-9084-B391C02B4E7B}" srcOrd="0" destOrd="0" presId="urn:microsoft.com/office/officeart/2005/8/layout/process1"/>
    <dgm:cxn modelId="{84B24278-D2D7-42F2-B2B8-916212291856}" type="presOf" srcId="{9F4EFDE9-FA5B-4802-8815-288C8E85B6FA}" destId="{5467C82D-4CCD-415A-885D-FD8F6A387A60}" srcOrd="0" destOrd="0" presId="urn:microsoft.com/office/officeart/2005/8/layout/process1"/>
    <dgm:cxn modelId="{A89FFC9A-BFD3-4EB3-92DC-7FC9C0EFCE84}" srcId="{C293BAB6-7445-4F6D-9A8B-CCD7B9674B56}" destId="{80B5D5C7-0476-46DC-A956-735CC53825F0}" srcOrd="1" destOrd="0" parTransId="{7F25F78A-C422-4FFA-AC6A-83A59507E053}" sibTransId="{B21A7DE3-F85F-4ACE-8E8E-2CE6E8815AC5}"/>
    <dgm:cxn modelId="{976CDAB6-A85E-4E52-A689-4F00C9556C62}" type="presOf" srcId="{B21A7DE3-F85F-4ACE-8E8E-2CE6E8815AC5}" destId="{252DEE4C-AC66-4FF6-936A-8AC6ABC91C3D}" srcOrd="1" destOrd="0" presId="urn:microsoft.com/office/officeart/2005/8/layout/process1"/>
    <dgm:cxn modelId="{1B28C2CD-6C08-4C64-B935-89D4314D68CF}" type="presOf" srcId="{9F4EFDE9-FA5B-4802-8815-288C8E85B6FA}" destId="{CC2B6261-DBBB-4B55-9CAA-DBFEA2D7E9B9}" srcOrd="1" destOrd="0" presId="urn:microsoft.com/office/officeart/2005/8/layout/process1"/>
    <dgm:cxn modelId="{9DCF19D3-32CB-4590-B783-77720058A92B}" srcId="{C293BAB6-7445-4F6D-9A8B-CCD7B9674B56}" destId="{F8929263-2054-4350-8E09-BFA3734D236D}" srcOrd="3" destOrd="0" parTransId="{4A0617E3-31BF-46A1-96F6-5899AF16C354}" sibTransId="{B50D51FC-EE31-412E-BB04-8EB30EA22B50}"/>
    <dgm:cxn modelId="{C28703FA-B2B8-4C42-AFA7-695390DD2CB4}" type="presOf" srcId="{9585A6CE-E229-4744-9440-97C863732F4C}" destId="{7AB7C8F0-ABD9-4533-A818-FB078C07E483}" srcOrd="0" destOrd="0" presId="urn:microsoft.com/office/officeart/2005/8/layout/process1"/>
    <dgm:cxn modelId="{DC48C698-C237-4C4D-9E45-EB49A18ABA85}" type="presParOf" srcId="{538E70C2-B9F6-4B15-A76D-C10A40A9E970}" destId="{6B76CF11-1761-4A6A-8885-12B8EB8489FE}" srcOrd="0" destOrd="0" presId="urn:microsoft.com/office/officeart/2005/8/layout/process1"/>
    <dgm:cxn modelId="{A2C60661-7151-4FD1-8055-C5097A080A4E}" type="presParOf" srcId="{538E70C2-B9F6-4B15-A76D-C10A40A9E970}" destId="{509236C1-C933-4E0E-9084-B391C02B4E7B}" srcOrd="1" destOrd="0" presId="urn:microsoft.com/office/officeart/2005/8/layout/process1"/>
    <dgm:cxn modelId="{1DDF4DCE-4E87-4D1B-A3B1-47736F4C73CB}" type="presParOf" srcId="{509236C1-C933-4E0E-9084-B391C02B4E7B}" destId="{79ED781B-FF05-4BAF-8A52-95A4AD8F1DF8}" srcOrd="0" destOrd="0" presId="urn:microsoft.com/office/officeart/2005/8/layout/process1"/>
    <dgm:cxn modelId="{E4EDF71C-6371-4377-8D9D-D668389046DC}" type="presParOf" srcId="{538E70C2-B9F6-4B15-A76D-C10A40A9E970}" destId="{D3398E27-EC99-4ABA-9669-6ECE6F7CBCF0}" srcOrd="2" destOrd="0" presId="urn:microsoft.com/office/officeart/2005/8/layout/process1"/>
    <dgm:cxn modelId="{572655CF-3630-4010-9B47-B02720B3EEE3}" type="presParOf" srcId="{538E70C2-B9F6-4B15-A76D-C10A40A9E970}" destId="{F3ED6E13-F098-45DC-86F9-CD41392C2F20}" srcOrd="3" destOrd="0" presId="urn:microsoft.com/office/officeart/2005/8/layout/process1"/>
    <dgm:cxn modelId="{DD846350-1905-4036-A650-7229DB4911C3}" type="presParOf" srcId="{F3ED6E13-F098-45DC-86F9-CD41392C2F20}" destId="{252DEE4C-AC66-4FF6-936A-8AC6ABC91C3D}" srcOrd="0" destOrd="0" presId="urn:microsoft.com/office/officeart/2005/8/layout/process1"/>
    <dgm:cxn modelId="{C2EE9C08-2E12-41A8-96D4-77F1489C41E8}" type="presParOf" srcId="{538E70C2-B9F6-4B15-A76D-C10A40A9E970}" destId="{7AB7C8F0-ABD9-4533-A818-FB078C07E483}" srcOrd="4" destOrd="0" presId="urn:microsoft.com/office/officeart/2005/8/layout/process1"/>
    <dgm:cxn modelId="{92A2E727-5EC1-430B-9CE5-B7461F4C2BEB}" type="presParOf" srcId="{538E70C2-B9F6-4B15-A76D-C10A40A9E970}" destId="{5467C82D-4CCD-415A-885D-FD8F6A387A60}" srcOrd="5" destOrd="0" presId="urn:microsoft.com/office/officeart/2005/8/layout/process1"/>
    <dgm:cxn modelId="{8840C6BF-60AA-4832-BD9D-9CB16CAA873A}" type="presParOf" srcId="{5467C82D-4CCD-415A-885D-FD8F6A387A60}" destId="{CC2B6261-DBBB-4B55-9CAA-DBFEA2D7E9B9}" srcOrd="0" destOrd="0" presId="urn:microsoft.com/office/officeart/2005/8/layout/process1"/>
    <dgm:cxn modelId="{087BB32A-CFC4-410F-8798-706ADE96399B}" type="presParOf" srcId="{538E70C2-B9F6-4B15-A76D-C10A40A9E970}" destId="{15092D2A-2805-4590-A454-D3817B241D7F}" srcOrd="6" destOrd="0" presId="urn:microsoft.com/office/officeart/2005/8/layout/process1"/>
    <dgm:cxn modelId="{B91E8282-A3CD-4BB0-BF1C-40ACB169DFAC}" type="presParOf" srcId="{538E70C2-B9F6-4B15-A76D-C10A40A9E970}" destId="{E148C33B-3282-4D7A-A85E-8F85438757BD}" srcOrd="7" destOrd="0" presId="urn:microsoft.com/office/officeart/2005/8/layout/process1"/>
    <dgm:cxn modelId="{7B121B5F-58A1-4C30-A478-DDBBE114290B}" type="presParOf" srcId="{E148C33B-3282-4D7A-A85E-8F85438757BD}" destId="{92172FDA-BF43-4253-8159-2A225F6FB40E}" srcOrd="0" destOrd="0" presId="urn:microsoft.com/office/officeart/2005/8/layout/process1"/>
    <dgm:cxn modelId="{EF186C3C-4798-47C7-8026-6589AC0ADB5F}" type="presParOf" srcId="{538E70C2-B9F6-4B15-A76D-C10A40A9E970}" destId="{FCEBB00A-A81D-4F31-A36C-F7E70B6A90DE}"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76CF11-1761-4A6A-8885-12B8EB8489FE}">
      <dsp:nvSpPr>
        <dsp:cNvPr id="0" name=""/>
        <dsp:cNvSpPr/>
      </dsp:nvSpPr>
      <dsp:spPr>
        <a:xfrm>
          <a:off x="5134" y="568269"/>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Drop Duplicates</a:t>
          </a:r>
        </a:p>
      </dsp:txBody>
      <dsp:txXfrm>
        <a:off x="33106" y="596241"/>
        <a:ext cx="1535772" cy="899086"/>
      </dsp:txXfrm>
    </dsp:sp>
    <dsp:sp modelId="{509236C1-C933-4E0E-9084-B391C02B4E7B}">
      <dsp:nvSpPr>
        <dsp:cNvPr id="0" name=""/>
        <dsp:cNvSpPr/>
      </dsp:nvSpPr>
      <dsp:spPr>
        <a:xfrm>
          <a:off x="1756023" y="848412"/>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1756023" y="927361"/>
        <a:ext cx="236210" cy="236847"/>
      </dsp:txXfrm>
    </dsp:sp>
    <dsp:sp modelId="{D3398E27-EC99-4ABA-9669-6ECE6F7CBCF0}">
      <dsp:nvSpPr>
        <dsp:cNvPr id="0" name=""/>
        <dsp:cNvSpPr/>
      </dsp:nvSpPr>
      <dsp:spPr>
        <a:xfrm>
          <a:off x="2233538" y="568269"/>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Converting into Lower Cases</a:t>
          </a:r>
        </a:p>
      </dsp:txBody>
      <dsp:txXfrm>
        <a:off x="2261510" y="596241"/>
        <a:ext cx="1535772" cy="899086"/>
      </dsp:txXfrm>
    </dsp:sp>
    <dsp:sp modelId="{F3ED6E13-F098-45DC-86F9-CD41392C2F20}">
      <dsp:nvSpPr>
        <dsp:cNvPr id="0" name=""/>
        <dsp:cNvSpPr/>
      </dsp:nvSpPr>
      <dsp:spPr>
        <a:xfrm>
          <a:off x="3984426" y="848412"/>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3984426" y="927361"/>
        <a:ext cx="236210" cy="236847"/>
      </dsp:txXfrm>
    </dsp:sp>
    <dsp:sp modelId="{7AB7C8F0-ABD9-4533-A818-FB078C07E483}">
      <dsp:nvSpPr>
        <dsp:cNvPr id="0" name=""/>
        <dsp:cNvSpPr/>
      </dsp:nvSpPr>
      <dsp:spPr>
        <a:xfrm>
          <a:off x="4461941" y="568269"/>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Removing Stop Words</a:t>
          </a:r>
        </a:p>
      </dsp:txBody>
      <dsp:txXfrm>
        <a:off x="4489913" y="596241"/>
        <a:ext cx="1535772" cy="899086"/>
      </dsp:txXfrm>
    </dsp:sp>
    <dsp:sp modelId="{5467C82D-4CCD-415A-885D-FD8F6A387A60}">
      <dsp:nvSpPr>
        <dsp:cNvPr id="0" name=""/>
        <dsp:cNvSpPr/>
      </dsp:nvSpPr>
      <dsp:spPr>
        <a:xfrm>
          <a:off x="6212830" y="848412"/>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6212830" y="927361"/>
        <a:ext cx="236210" cy="236847"/>
      </dsp:txXfrm>
    </dsp:sp>
    <dsp:sp modelId="{15092D2A-2805-4590-A454-D3817B241D7F}">
      <dsp:nvSpPr>
        <dsp:cNvPr id="0" name=""/>
        <dsp:cNvSpPr/>
      </dsp:nvSpPr>
      <dsp:spPr>
        <a:xfrm>
          <a:off x="6690345" y="568269"/>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Removing Punctuations</a:t>
          </a:r>
        </a:p>
      </dsp:txBody>
      <dsp:txXfrm>
        <a:off x="6718317" y="596241"/>
        <a:ext cx="1535772" cy="899086"/>
      </dsp:txXfrm>
    </dsp:sp>
    <dsp:sp modelId="{E148C33B-3282-4D7A-A85E-8F85438757BD}">
      <dsp:nvSpPr>
        <dsp:cNvPr id="0" name=""/>
        <dsp:cNvSpPr/>
      </dsp:nvSpPr>
      <dsp:spPr>
        <a:xfrm>
          <a:off x="8441233" y="848412"/>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8441233" y="927361"/>
        <a:ext cx="236210" cy="236847"/>
      </dsp:txXfrm>
    </dsp:sp>
    <dsp:sp modelId="{FCEBB00A-A81D-4F31-A36C-F7E70B6A90DE}">
      <dsp:nvSpPr>
        <dsp:cNvPr id="0" name=""/>
        <dsp:cNvSpPr/>
      </dsp:nvSpPr>
      <dsp:spPr>
        <a:xfrm>
          <a:off x="8918748" y="568269"/>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0" i="0" kern="1200" dirty="0"/>
            <a:t>Lemmatization</a:t>
          </a:r>
          <a:r>
            <a:rPr lang="en-IN" sz="1800" kern="1200" dirty="0"/>
            <a:t> </a:t>
          </a:r>
        </a:p>
      </dsp:txBody>
      <dsp:txXfrm>
        <a:off x="8946720" y="596241"/>
        <a:ext cx="1535772" cy="89908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873F4B-82A6-4CF7-8527-AE6D1258E7A2}"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FEF906-9A6E-4526-971D-FA5535983BF1}" type="slidenum">
              <a:rPr lang="en-IN" smtClean="0"/>
              <a:t>‹#›</a:t>
            </a:fld>
            <a:endParaRPr lang="en-IN"/>
          </a:p>
        </p:txBody>
      </p:sp>
    </p:spTree>
    <p:extLst>
      <p:ext uri="{BB962C8B-B14F-4D97-AF65-F5344CB8AC3E}">
        <p14:creationId xmlns:p14="http://schemas.microsoft.com/office/powerpoint/2010/main" val="3892147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873F4B-82A6-4CF7-8527-AE6D1258E7A2}"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FEF906-9A6E-4526-971D-FA5535983BF1}" type="slidenum">
              <a:rPr lang="en-IN" smtClean="0"/>
              <a:t>‹#›</a:t>
            </a:fld>
            <a:endParaRPr lang="en-IN"/>
          </a:p>
        </p:txBody>
      </p:sp>
    </p:spTree>
    <p:extLst>
      <p:ext uri="{BB962C8B-B14F-4D97-AF65-F5344CB8AC3E}">
        <p14:creationId xmlns:p14="http://schemas.microsoft.com/office/powerpoint/2010/main" val="3983627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873F4B-82A6-4CF7-8527-AE6D1258E7A2}"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FEF906-9A6E-4526-971D-FA5535983BF1}" type="slidenum">
              <a:rPr lang="en-IN" smtClean="0"/>
              <a:t>‹#›</a:t>
            </a:fld>
            <a:endParaRPr lang="en-IN"/>
          </a:p>
        </p:txBody>
      </p:sp>
    </p:spTree>
    <p:extLst>
      <p:ext uri="{BB962C8B-B14F-4D97-AF65-F5344CB8AC3E}">
        <p14:creationId xmlns:p14="http://schemas.microsoft.com/office/powerpoint/2010/main" val="2818709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873F4B-82A6-4CF7-8527-AE6D1258E7A2}"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FEF906-9A6E-4526-971D-FA5535983BF1}" type="slidenum">
              <a:rPr lang="en-IN" smtClean="0"/>
              <a:t>‹#›</a:t>
            </a:fld>
            <a:endParaRPr lang="en-IN"/>
          </a:p>
        </p:txBody>
      </p:sp>
    </p:spTree>
    <p:extLst>
      <p:ext uri="{BB962C8B-B14F-4D97-AF65-F5344CB8AC3E}">
        <p14:creationId xmlns:p14="http://schemas.microsoft.com/office/powerpoint/2010/main" val="3443306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873F4B-82A6-4CF7-8527-AE6D1258E7A2}"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FEF906-9A6E-4526-971D-FA5535983BF1}" type="slidenum">
              <a:rPr lang="en-IN" smtClean="0"/>
              <a:t>‹#›</a:t>
            </a:fld>
            <a:endParaRPr lang="en-IN"/>
          </a:p>
        </p:txBody>
      </p:sp>
    </p:spTree>
    <p:extLst>
      <p:ext uri="{BB962C8B-B14F-4D97-AF65-F5344CB8AC3E}">
        <p14:creationId xmlns:p14="http://schemas.microsoft.com/office/powerpoint/2010/main" val="21893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873F4B-82A6-4CF7-8527-AE6D1258E7A2}"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FEF906-9A6E-4526-971D-FA5535983BF1}" type="slidenum">
              <a:rPr lang="en-IN" smtClean="0"/>
              <a:t>‹#›</a:t>
            </a:fld>
            <a:endParaRPr lang="en-IN"/>
          </a:p>
        </p:txBody>
      </p:sp>
    </p:spTree>
    <p:extLst>
      <p:ext uri="{BB962C8B-B14F-4D97-AF65-F5344CB8AC3E}">
        <p14:creationId xmlns:p14="http://schemas.microsoft.com/office/powerpoint/2010/main" val="165766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873F4B-82A6-4CF7-8527-AE6D1258E7A2}" type="datetimeFigureOut">
              <a:rPr lang="en-IN" smtClean="0"/>
              <a:t>10-02-2023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FEF906-9A6E-4526-971D-FA5535983BF1}" type="slidenum">
              <a:rPr lang="en-IN" smtClean="0"/>
              <a:t>‹#›</a:t>
            </a:fld>
            <a:endParaRPr lang="en-IN"/>
          </a:p>
        </p:txBody>
      </p:sp>
    </p:spTree>
    <p:extLst>
      <p:ext uri="{BB962C8B-B14F-4D97-AF65-F5344CB8AC3E}">
        <p14:creationId xmlns:p14="http://schemas.microsoft.com/office/powerpoint/2010/main" val="2012057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873F4B-82A6-4CF7-8527-AE6D1258E7A2}" type="datetimeFigureOut">
              <a:rPr lang="en-IN" smtClean="0"/>
              <a:t>10-02-2023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FEF906-9A6E-4526-971D-FA5535983BF1}" type="slidenum">
              <a:rPr lang="en-IN" smtClean="0"/>
              <a:t>‹#›</a:t>
            </a:fld>
            <a:endParaRPr lang="en-IN"/>
          </a:p>
        </p:txBody>
      </p:sp>
    </p:spTree>
    <p:extLst>
      <p:ext uri="{BB962C8B-B14F-4D97-AF65-F5344CB8AC3E}">
        <p14:creationId xmlns:p14="http://schemas.microsoft.com/office/powerpoint/2010/main" val="117043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873F4B-82A6-4CF7-8527-AE6D1258E7A2}" type="datetimeFigureOut">
              <a:rPr lang="en-IN" smtClean="0"/>
              <a:t>10-02-2023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FEF906-9A6E-4526-971D-FA5535983BF1}" type="slidenum">
              <a:rPr lang="en-IN" smtClean="0"/>
              <a:t>‹#›</a:t>
            </a:fld>
            <a:endParaRPr lang="en-IN"/>
          </a:p>
        </p:txBody>
      </p:sp>
    </p:spTree>
    <p:extLst>
      <p:ext uri="{BB962C8B-B14F-4D97-AF65-F5344CB8AC3E}">
        <p14:creationId xmlns:p14="http://schemas.microsoft.com/office/powerpoint/2010/main" val="3335045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873F4B-82A6-4CF7-8527-AE6D1258E7A2}"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FEF906-9A6E-4526-971D-FA5535983BF1}" type="slidenum">
              <a:rPr lang="en-IN" smtClean="0"/>
              <a:t>‹#›</a:t>
            </a:fld>
            <a:endParaRPr lang="en-IN"/>
          </a:p>
        </p:txBody>
      </p:sp>
    </p:spTree>
    <p:extLst>
      <p:ext uri="{BB962C8B-B14F-4D97-AF65-F5344CB8AC3E}">
        <p14:creationId xmlns:p14="http://schemas.microsoft.com/office/powerpoint/2010/main" val="1854908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873F4B-82A6-4CF7-8527-AE6D1258E7A2}"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FEF906-9A6E-4526-971D-FA5535983BF1}" type="slidenum">
              <a:rPr lang="en-IN" smtClean="0"/>
              <a:t>‹#›</a:t>
            </a:fld>
            <a:endParaRPr lang="en-IN"/>
          </a:p>
        </p:txBody>
      </p:sp>
    </p:spTree>
    <p:extLst>
      <p:ext uri="{BB962C8B-B14F-4D97-AF65-F5344CB8AC3E}">
        <p14:creationId xmlns:p14="http://schemas.microsoft.com/office/powerpoint/2010/main" val="84664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873F4B-82A6-4CF7-8527-AE6D1258E7A2}" type="datetimeFigureOut">
              <a:rPr lang="en-IN" smtClean="0"/>
              <a:t>10-02-2023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FEF906-9A6E-4526-971D-FA5535983BF1}" type="slidenum">
              <a:rPr lang="en-IN" smtClean="0"/>
              <a:t>‹#›</a:t>
            </a:fld>
            <a:endParaRPr lang="en-IN"/>
          </a:p>
        </p:txBody>
      </p:sp>
    </p:spTree>
    <p:extLst>
      <p:ext uri="{BB962C8B-B14F-4D97-AF65-F5344CB8AC3E}">
        <p14:creationId xmlns:p14="http://schemas.microsoft.com/office/powerpoint/2010/main" val="142672878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AE9C0-0994-F412-C571-700603E328A8}"/>
              </a:ext>
            </a:extLst>
          </p:cNvPr>
          <p:cNvSpPr>
            <a:spLocks noGrp="1"/>
          </p:cNvSpPr>
          <p:nvPr>
            <p:ph type="ctrTitle"/>
          </p:nvPr>
        </p:nvSpPr>
        <p:spPr>
          <a:xfrm>
            <a:off x="1355324" y="85895"/>
            <a:ext cx="9144000" cy="1283486"/>
          </a:xfrm>
        </p:spPr>
        <p:txBody>
          <a:bodyPr/>
          <a:lstStyle/>
          <a:p>
            <a:r>
              <a:rPr lang="en-IN" b="1" dirty="0"/>
              <a:t>SMS Spam Detection</a:t>
            </a:r>
          </a:p>
        </p:txBody>
      </p:sp>
      <p:sp>
        <p:nvSpPr>
          <p:cNvPr id="3" name="Subtitle 2">
            <a:extLst>
              <a:ext uri="{FF2B5EF4-FFF2-40B4-BE49-F238E27FC236}">
                <a16:creationId xmlns:a16="http://schemas.microsoft.com/office/drawing/2014/main" id="{2B8DF299-8E4A-8B3F-905C-31C7D2618802}"/>
              </a:ext>
            </a:extLst>
          </p:cNvPr>
          <p:cNvSpPr>
            <a:spLocks noGrp="1"/>
          </p:cNvSpPr>
          <p:nvPr>
            <p:ph type="subTitle" idx="1"/>
          </p:nvPr>
        </p:nvSpPr>
        <p:spPr>
          <a:xfrm>
            <a:off x="3104389" y="4467575"/>
            <a:ext cx="5711302" cy="2223782"/>
          </a:xfrm>
        </p:spPr>
        <p:txBody>
          <a:bodyPr>
            <a:normAutofit/>
          </a:bodyPr>
          <a:lstStyle/>
          <a:p>
            <a:r>
              <a:rPr lang="en-IN" sz="2800" b="1" dirty="0">
                <a:latin typeface="Times New Roman" panose="02020603050405020304" pitchFamily="18" charset="0"/>
                <a:cs typeface="Times New Roman" panose="02020603050405020304" pitchFamily="18" charset="0"/>
              </a:rPr>
              <a:t>Team 11:</a:t>
            </a: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D22014 – Chothani Jay Rameshbhai</a:t>
            </a:r>
          </a:p>
          <a:p>
            <a:r>
              <a:rPr lang="en-IN" sz="2800" dirty="0">
                <a:latin typeface="Times New Roman" panose="02020603050405020304" pitchFamily="18" charset="0"/>
                <a:cs typeface="Times New Roman" panose="02020603050405020304" pitchFamily="18" charset="0"/>
              </a:rPr>
              <a:t>D22017 – Gowtham Kumar</a:t>
            </a:r>
          </a:p>
          <a:p>
            <a:r>
              <a:rPr lang="en-IN" sz="2800" dirty="0">
                <a:latin typeface="Times New Roman" panose="02020603050405020304" pitchFamily="18" charset="0"/>
                <a:cs typeface="Times New Roman" panose="02020603050405020304" pitchFamily="18" charset="0"/>
              </a:rPr>
              <a:t>D22018 – Himanshu Yadav</a:t>
            </a:r>
          </a:p>
        </p:txBody>
      </p:sp>
      <p:pic>
        <p:nvPicPr>
          <p:cNvPr id="2050" name="Picture 2" descr="Recevoir un SMS en ligne : Le TOP des SMS On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0312" y="1369381"/>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758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545246-8AF8-8269-3FE5-39BEB7661920}"/>
              </a:ext>
            </a:extLst>
          </p:cNvPr>
          <p:cNvSpPr>
            <a:spLocks noGrp="1"/>
          </p:cNvSpPr>
          <p:nvPr>
            <p:ph idx="1"/>
          </p:nvPr>
        </p:nvSpPr>
        <p:spPr>
          <a:xfrm>
            <a:off x="583368" y="371579"/>
            <a:ext cx="10515600" cy="4351338"/>
          </a:xfrm>
        </p:spPr>
        <p:txBody>
          <a:bodyPr/>
          <a:lstStyle/>
          <a:p>
            <a:pPr marL="0" indent="0">
              <a:buNone/>
            </a:pPr>
            <a:r>
              <a:rPr lang="en-IN" dirty="0"/>
              <a:t>b) </a:t>
            </a:r>
            <a:r>
              <a:rPr lang="en-IN" sz="3200" dirty="0">
                <a:latin typeface="Times New Roman" panose="02020603050405020304" pitchFamily="18" charset="0"/>
                <a:cs typeface="Times New Roman" panose="02020603050405020304" pitchFamily="18" charset="0"/>
              </a:rPr>
              <a:t>PCA on TF-IDF Dataframe:</a:t>
            </a:r>
          </a:p>
          <a:p>
            <a:pPr marL="0" indent="0">
              <a:buNone/>
            </a:pPr>
            <a:endParaRPr lang="en-IN" sz="2200"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IN" sz="2200" dirty="0">
                <a:latin typeface="Times New Roman" panose="02020603050405020304" pitchFamily="18" charset="0"/>
                <a:ea typeface="Tahoma" panose="020B0604030504040204" pitchFamily="34" charset="0"/>
                <a:cs typeface="Times New Roman" panose="02020603050405020304" pitchFamily="18" charset="0"/>
              </a:rPr>
              <a:t>We applied PCA on TF Dataframe with 95% of the variance and we got 2877 components.</a:t>
            </a:r>
          </a:p>
          <a:p>
            <a:pPr marL="0" indent="0">
              <a:buNone/>
            </a:pPr>
            <a:r>
              <a:rPr lang="en-IN" sz="2200" dirty="0">
                <a:latin typeface="Times New Roman" panose="02020603050405020304" pitchFamily="18" charset="0"/>
                <a:ea typeface="Tahoma" panose="020B0604030504040204" pitchFamily="34" charset="0"/>
                <a:cs typeface="Times New Roman" panose="02020603050405020304" pitchFamily="18" charset="0"/>
              </a:rPr>
              <a:t>Before PCA there were 8970 columns and after doing PCA it was reduced to 2877 columns.</a:t>
            </a:r>
          </a:p>
          <a:p>
            <a:pPr marL="0" indent="0">
              <a:buNone/>
            </a:pPr>
            <a:endParaRPr lang="en-IN" dirty="0"/>
          </a:p>
        </p:txBody>
      </p:sp>
      <p:pic>
        <p:nvPicPr>
          <p:cNvPr id="5" name="Picture 4">
            <a:extLst>
              <a:ext uri="{FF2B5EF4-FFF2-40B4-BE49-F238E27FC236}">
                <a16:creationId xmlns:a16="http://schemas.microsoft.com/office/drawing/2014/main" id="{4AD34E2B-AEEB-0D97-5B8B-0033FE33FC63}"/>
              </a:ext>
            </a:extLst>
          </p:cNvPr>
          <p:cNvPicPr>
            <a:picLocks noChangeAspect="1"/>
          </p:cNvPicPr>
          <p:nvPr/>
        </p:nvPicPr>
        <p:blipFill>
          <a:blip r:embed="rId2"/>
          <a:stretch>
            <a:fillRect/>
          </a:stretch>
        </p:blipFill>
        <p:spPr>
          <a:xfrm>
            <a:off x="2725270" y="2544606"/>
            <a:ext cx="6148521" cy="4288628"/>
          </a:xfrm>
          <a:prstGeom prst="rect">
            <a:avLst/>
          </a:prstGeom>
        </p:spPr>
      </p:pic>
    </p:spTree>
    <p:extLst>
      <p:ext uri="{BB962C8B-B14F-4D97-AF65-F5344CB8AC3E}">
        <p14:creationId xmlns:p14="http://schemas.microsoft.com/office/powerpoint/2010/main" val="115228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A36770-C2BC-E7BA-A548-10587B37E370}"/>
              </a:ext>
            </a:extLst>
          </p:cNvPr>
          <p:cNvSpPr>
            <a:spLocks noGrp="1"/>
          </p:cNvSpPr>
          <p:nvPr>
            <p:ph idx="1"/>
          </p:nvPr>
        </p:nvSpPr>
        <p:spPr>
          <a:xfrm>
            <a:off x="344774" y="329784"/>
            <a:ext cx="11502452" cy="7343020"/>
          </a:xfrm>
        </p:spPr>
        <p:txBody>
          <a:bodyPr/>
          <a:lstStyle/>
          <a:p>
            <a:pPr marL="0" indent="0">
              <a:buNone/>
            </a:pPr>
            <a:r>
              <a:rPr lang="en-IN" sz="3200" dirty="0">
                <a:latin typeface="Times New Roman" panose="02020603050405020304" pitchFamily="18" charset="0"/>
                <a:cs typeface="Times New Roman" panose="02020603050405020304" pitchFamily="18" charset="0"/>
              </a:rPr>
              <a:t>PCA for Word to vec:</a:t>
            </a: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r>
              <a:rPr lang="en-IN" sz="2200" dirty="0">
                <a:latin typeface="Times New Roman" panose="02020603050405020304" pitchFamily="18" charset="0"/>
                <a:cs typeface="Times New Roman" panose="02020603050405020304" pitchFamily="18" charset="0"/>
              </a:rPr>
              <a:t>We applied PCA for Word to vec data frame with 95% of the variance and we got 189 components.</a:t>
            </a:r>
          </a:p>
          <a:p>
            <a:pPr marL="0" indent="0">
              <a:buNone/>
            </a:pPr>
            <a:r>
              <a:rPr lang="en-IN" sz="2200" dirty="0">
                <a:latin typeface="Times New Roman" panose="02020603050405020304" pitchFamily="18" charset="0"/>
                <a:cs typeface="Times New Roman" panose="02020603050405020304" pitchFamily="18" charset="0"/>
              </a:rPr>
              <a:t>Before PCA there were 300 columns and after doing PCA it was reduced to 189 columns.</a:t>
            </a:r>
          </a:p>
        </p:txBody>
      </p:sp>
      <p:pic>
        <p:nvPicPr>
          <p:cNvPr id="5" name="Picture 4">
            <a:extLst>
              <a:ext uri="{FF2B5EF4-FFF2-40B4-BE49-F238E27FC236}">
                <a16:creationId xmlns:a16="http://schemas.microsoft.com/office/drawing/2014/main" id="{BA9E581D-82C4-4787-9743-C85B8DF855AF}"/>
              </a:ext>
            </a:extLst>
          </p:cNvPr>
          <p:cNvPicPr>
            <a:picLocks noChangeAspect="1"/>
          </p:cNvPicPr>
          <p:nvPr/>
        </p:nvPicPr>
        <p:blipFill>
          <a:blip r:embed="rId2"/>
          <a:stretch>
            <a:fillRect/>
          </a:stretch>
        </p:blipFill>
        <p:spPr>
          <a:xfrm>
            <a:off x="2867487" y="2448101"/>
            <a:ext cx="6457026" cy="4329144"/>
          </a:xfrm>
          <a:prstGeom prst="rect">
            <a:avLst/>
          </a:prstGeom>
        </p:spPr>
      </p:pic>
    </p:spTree>
    <p:extLst>
      <p:ext uri="{BB962C8B-B14F-4D97-AF65-F5344CB8AC3E}">
        <p14:creationId xmlns:p14="http://schemas.microsoft.com/office/powerpoint/2010/main" val="2946493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212C0E-D31E-7DB4-D4FF-96DEC92996ED}"/>
              </a:ext>
            </a:extLst>
          </p:cNvPr>
          <p:cNvSpPr>
            <a:spLocks noGrp="1"/>
          </p:cNvSpPr>
          <p:nvPr>
            <p:ph idx="1"/>
          </p:nvPr>
        </p:nvSpPr>
        <p:spPr>
          <a:xfrm>
            <a:off x="499673" y="537486"/>
            <a:ext cx="10922832" cy="2250684"/>
          </a:xfrm>
        </p:spPr>
        <p:txBody>
          <a:bodyPr>
            <a:normAutofit/>
          </a:bodyPr>
          <a:lstStyle/>
          <a:p>
            <a:pPr marL="0" indent="0">
              <a:buNone/>
            </a:pPr>
            <a:r>
              <a:rPr lang="en-IN" dirty="0"/>
              <a:t>c) </a:t>
            </a:r>
            <a:r>
              <a:rPr lang="en-IN" dirty="0">
                <a:latin typeface="Times New Roman" panose="02020603050405020304" pitchFamily="18" charset="0"/>
                <a:cs typeface="Times New Roman" panose="02020603050405020304" pitchFamily="18" charset="0"/>
              </a:rPr>
              <a:t>Heuristic Approach for Dimension Reduction</a:t>
            </a:r>
            <a:r>
              <a:rPr lang="en-IN" dirty="0"/>
              <a:t>:</a:t>
            </a:r>
          </a:p>
          <a:p>
            <a:pPr marL="0" indent="0">
              <a:buNone/>
            </a:pPr>
            <a:r>
              <a:rPr lang="en-IN" sz="2200" dirty="0">
                <a:latin typeface="Times New Roman" panose="02020603050405020304" pitchFamily="18" charset="0"/>
                <a:cs typeface="Times New Roman" panose="02020603050405020304" pitchFamily="18" charset="0"/>
              </a:rPr>
              <a:t>In this, we have removed columns of word which is appearing in less than 1% of document </a:t>
            </a:r>
          </a:p>
          <a:p>
            <a:r>
              <a:rPr lang="en-IN" sz="2200" dirty="0">
                <a:latin typeface="Times New Roman" panose="02020603050405020304" pitchFamily="18" charset="0"/>
                <a:cs typeface="Times New Roman" panose="02020603050405020304" pitchFamily="18" charset="0"/>
              </a:rPr>
              <a:t>For TF Dataframe we are getting 1332 columns out of 8970 columns.</a:t>
            </a:r>
          </a:p>
          <a:p>
            <a:r>
              <a:rPr lang="en-IN" sz="2200" dirty="0">
                <a:latin typeface="Times New Roman" panose="02020603050405020304" pitchFamily="18" charset="0"/>
                <a:cs typeface="Times New Roman" panose="02020603050405020304" pitchFamily="18" charset="0"/>
              </a:rPr>
              <a:t>For TF-IDF Dataframe we are getting 514 columns out of 8970 columns.</a:t>
            </a:r>
          </a:p>
          <a:p>
            <a:pPr marL="0" indent="0">
              <a:buNone/>
            </a:pPr>
            <a:endParaRPr lang="en-IN" dirty="0"/>
          </a:p>
        </p:txBody>
      </p:sp>
      <p:pic>
        <p:nvPicPr>
          <p:cNvPr id="11" name="Picture 10">
            <a:extLst>
              <a:ext uri="{FF2B5EF4-FFF2-40B4-BE49-F238E27FC236}">
                <a16:creationId xmlns:a16="http://schemas.microsoft.com/office/drawing/2014/main" id="{7F832591-A358-9A60-0759-E75A38C23F3C}"/>
              </a:ext>
            </a:extLst>
          </p:cNvPr>
          <p:cNvPicPr>
            <a:picLocks noChangeAspect="1"/>
          </p:cNvPicPr>
          <p:nvPr/>
        </p:nvPicPr>
        <p:blipFill>
          <a:blip r:embed="rId2"/>
          <a:stretch>
            <a:fillRect/>
          </a:stretch>
        </p:blipFill>
        <p:spPr>
          <a:xfrm>
            <a:off x="1155726" y="2788170"/>
            <a:ext cx="9610725" cy="3352800"/>
          </a:xfrm>
          <a:prstGeom prst="rect">
            <a:avLst/>
          </a:prstGeom>
        </p:spPr>
      </p:pic>
    </p:spTree>
    <p:extLst>
      <p:ext uri="{BB962C8B-B14F-4D97-AF65-F5344CB8AC3E}">
        <p14:creationId xmlns:p14="http://schemas.microsoft.com/office/powerpoint/2010/main" val="1490609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A4A58-8085-30E4-4155-9B59330E645C}"/>
              </a:ext>
            </a:extLst>
          </p:cNvPr>
          <p:cNvSpPr>
            <a:spLocks noGrp="1"/>
          </p:cNvSpPr>
          <p:nvPr>
            <p:ph type="title"/>
          </p:nvPr>
        </p:nvSpPr>
        <p:spPr>
          <a:xfrm>
            <a:off x="838200" y="98795"/>
            <a:ext cx="10515600" cy="1325563"/>
          </a:xfrm>
        </p:spPr>
        <p:txBody>
          <a:bodyPr>
            <a:normAutofit/>
          </a:bodyPr>
          <a:lstStyle/>
          <a:p>
            <a:pPr algn="ctr"/>
            <a:r>
              <a:rPr lang="en-IN" sz="3200" dirty="0">
                <a:latin typeface="Times New Roman" panose="02020603050405020304" pitchFamily="18" charset="0"/>
                <a:cs typeface="Times New Roman" panose="02020603050405020304" pitchFamily="18" charset="0"/>
              </a:rPr>
              <a:t>Competing Models </a:t>
            </a:r>
          </a:p>
        </p:txBody>
      </p:sp>
      <p:sp>
        <p:nvSpPr>
          <p:cNvPr id="3" name="Content Placeholder 2">
            <a:extLst>
              <a:ext uri="{FF2B5EF4-FFF2-40B4-BE49-F238E27FC236}">
                <a16:creationId xmlns:a16="http://schemas.microsoft.com/office/drawing/2014/main" id="{FB844674-2D52-C5C2-AFA5-2B6C0638A0A5}"/>
              </a:ext>
            </a:extLst>
          </p:cNvPr>
          <p:cNvSpPr>
            <a:spLocks noGrp="1"/>
          </p:cNvSpPr>
          <p:nvPr>
            <p:ph idx="1"/>
          </p:nvPr>
        </p:nvSpPr>
        <p:spPr>
          <a:xfrm>
            <a:off x="758301" y="1355108"/>
            <a:ext cx="10515600" cy="5258756"/>
          </a:xfrm>
        </p:spPr>
        <p:txBody>
          <a:bodyPr>
            <a:normAutofit lnSpcReduction="10000"/>
          </a:bodyPr>
          <a:lstStyle/>
          <a:p>
            <a:pPr marL="0" indent="0">
              <a:buNone/>
            </a:pPr>
            <a:r>
              <a:rPr lang="en-IN" sz="2200" b="1" dirty="0">
                <a:latin typeface="Times New Roman" panose="02020603050405020304" pitchFamily="18" charset="0"/>
                <a:cs typeface="Times New Roman" panose="02020603050405020304" pitchFamily="18" charset="0"/>
              </a:rPr>
              <a:t>Models on TF Dataframe</a:t>
            </a:r>
          </a:p>
          <a:p>
            <a:pPr marL="0" indent="0">
              <a:buNone/>
            </a:pPr>
            <a:r>
              <a:rPr lang="en-IN" sz="2200" dirty="0">
                <a:latin typeface="Times New Roman" panose="02020603050405020304" pitchFamily="18" charset="0"/>
                <a:cs typeface="Times New Roman" panose="02020603050405020304" pitchFamily="18" charset="0"/>
              </a:rPr>
              <a:t>1. Logistic Regression:</a:t>
            </a:r>
          </a:p>
          <a:p>
            <a:pPr marL="0" indent="0">
              <a:buNone/>
            </a:pPr>
            <a:r>
              <a:rPr lang="en-IN" sz="2200" dirty="0">
                <a:latin typeface="Times New Roman" panose="02020603050405020304" pitchFamily="18" charset="0"/>
                <a:cs typeface="Times New Roman" panose="02020603050405020304" pitchFamily="18" charset="0"/>
              </a:rPr>
              <a:t>Aim: To predict the SMS is whether spam or not </a:t>
            </a:r>
          </a:p>
          <a:p>
            <a:pPr marL="0" indent="0">
              <a:buNone/>
            </a:pPr>
            <a:r>
              <a:rPr lang="en-IN" sz="2200" dirty="0">
                <a:latin typeface="Times New Roman" panose="02020603050405020304" pitchFamily="18" charset="0"/>
                <a:cs typeface="Times New Roman" panose="02020603050405020304" pitchFamily="18" charset="0"/>
              </a:rPr>
              <a:t>Experiment: Applying Logistic Regression</a:t>
            </a:r>
          </a:p>
          <a:p>
            <a:pPr marL="0" indent="0">
              <a:buNone/>
            </a:pPr>
            <a:r>
              <a:rPr lang="en-IN" sz="2200" dirty="0">
                <a:latin typeface="Times New Roman" panose="02020603050405020304" pitchFamily="18" charset="0"/>
                <a:cs typeface="Times New Roman" panose="02020603050405020304" pitchFamily="18" charset="0"/>
              </a:rPr>
              <a:t>Observations:</a:t>
            </a: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r>
              <a:rPr lang="en-IN" sz="2200" dirty="0">
                <a:latin typeface="Times New Roman" panose="02020603050405020304" pitchFamily="18" charset="0"/>
                <a:cs typeface="Times New Roman" panose="02020603050405020304" pitchFamily="18" charset="0"/>
              </a:rPr>
              <a:t>Conclusion:</a:t>
            </a:r>
          </a:p>
          <a:p>
            <a:r>
              <a:rPr lang="en-IN" sz="2200" dirty="0">
                <a:latin typeface="Times New Roman" panose="02020603050405020304" pitchFamily="18" charset="0"/>
                <a:cs typeface="Times New Roman" panose="02020603050405020304" pitchFamily="18" charset="0"/>
              </a:rPr>
              <a:t>f1-Score for zero is 94</a:t>
            </a:r>
          </a:p>
          <a:p>
            <a:r>
              <a:rPr lang="en-IN" sz="2200" dirty="0">
                <a:latin typeface="Times New Roman" panose="02020603050405020304" pitchFamily="18" charset="0"/>
                <a:cs typeface="Times New Roman" panose="02020603050405020304" pitchFamily="18" charset="0"/>
              </a:rPr>
              <a:t>f1-Score for one is 95</a:t>
            </a:r>
          </a:p>
          <a:p>
            <a:pPr marL="0" indent="0">
              <a:buNone/>
            </a:pPr>
            <a:endParaRPr lang="en-IN"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DB05546-ABB5-9C7D-6BD7-8D805AC57B2E}"/>
              </a:ext>
            </a:extLst>
          </p:cNvPr>
          <p:cNvPicPr>
            <a:picLocks noChangeAspect="1"/>
          </p:cNvPicPr>
          <p:nvPr/>
        </p:nvPicPr>
        <p:blipFill>
          <a:blip r:embed="rId2"/>
          <a:stretch>
            <a:fillRect/>
          </a:stretch>
        </p:blipFill>
        <p:spPr>
          <a:xfrm>
            <a:off x="2707382" y="3013521"/>
            <a:ext cx="5344664" cy="2332550"/>
          </a:xfrm>
          <a:prstGeom prst="rect">
            <a:avLst/>
          </a:prstGeom>
        </p:spPr>
      </p:pic>
    </p:spTree>
    <p:extLst>
      <p:ext uri="{BB962C8B-B14F-4D97-AF65-F5344CB8AC3E}">
        <p14:creationId xmlns:p14="http://schemas.microsoft.com/office/powerpoint/2010/main" val="2577612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844674-2D52-C5C2-AFA5-2B6C0638A0A5}"/>
              </a:ext>
            </a:extLst>
          </p:cNvPr>
          <p:cNvSpPr>
            <a:spLocks noGrp="1"/>
          </p:cNvSpPr>
          <p:nvPr>
            <p:ph idx="1"/>
          </p:nvPr>
        </p:nvSpPr>
        <p:spPr>
          <a:xfrm>
            <a:off x="758301" y="396240"/>
            <a:ext cx="10515600" cy="5310206"/>
          </a:xfrm>
        </p:spPr>
        <p:txBody>
          <a:bodyPr>
            <a:normAutofit fontScale="92500" lnSpcReduction="10000"/>
          </a:bodyPr>
          <a:lstStyle/>
          <a:p>
            <a:pPr marL="0" indent="0">
              <a:buNone/>
            </a:pPr>
            <a:r>
              <a:rPr lang="en-IN" dirty="0">
                <a:latin typeface="Times New Roman" panose="02020603050405020304" pitchFamily="18" charset="0"/>
                <a:cs typeface="Times New Roman" panose="02020603050405020304" pitchFamily="18" charset="0"/>
              </a:rPr>
              <a:t>2. Decision Tree Classifier:</a:t>
            </a:r>
          </a:p>
          <a:p>
            <a:pPr marL="0" indent="0">
              <a:buNone/>
            </a:pPr>
            <a:r>
              <a:rPr lang="en-IN" dirty="0">
                <a:latin typeface="Times New Roman" panose="02020603050405020304" pitchFamily="18" charset="0"/>
                <a:cs typeface="Times New Roman" panose="02020603050405020304" pitchFamily="18" charset="0"/>
              </a:rPr>
              <a:t>Aim:</a:t>
            </a:r>
            <a:r>
              <a:rPr lang="en-IN" sz="2800" dirty="0">
                <a:latin typeface="Times New Roman" panose="02020603050405020304" pitchFamily="18" charset="0"/>
                <a:cs typeface="Times New Roman" panose="02020603050405020304" pitchFamily="18" charset="0"/>
              </a:rPr>
              <a:t> To predict the SMS is whether spam or not </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Experiment: </a:t>
            </a:r>
            <a:r>
              <a:rPr lang="en-IN" sz="2800" dirty="0">
                <a:latin typeface="Times New Roman" panose="02020603050405020304" pitchFamily="18" charset="0"/>
                <a:cs typeface="Times New Roman" panose="02020603050405020304" pitchFamily="18" charset="0"/>
              </a:rPr>
              <a:t>Applying </a:t>
            </a:r>
            <a:r>
              <a:rPr lang="en-IN" dirty="0">
                <a:latin typeface="Times New Roman" panose="02020603050405020304" pitchFamily="18" charset="0"/>
                <a:cs typeface="Times New Roman" panose="02020603050405020304" pitchFamily="18" charset="0"/>
              </a:rPr>
              <a:t>Decision Tree Classifier</a:t>
            </a:r>
          </a:p>
          <a:p>
            <a:pPr marL="0" indent="0">
              <a:buNone/>
            </a:pPr>
            <a:r>
              <a:rPr lang="en-IN" dirty="0">
                <a:latin typeface="Times New Roman" panose="02020603050405020304" pitchFamily="18" charset="0"/>
                <a:cs typeface="Times New Roman" panose="02020603050405020304" pitchFamily="18" charset="0"/>
              </a:rPr>
              <a:t>Observations: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Conclusion:</a:t>
            </a:r>
          </a:p>
          <a:p>
            <a:pPr marL="0" indent="0">
              <a:buNone/>
            </a:pPr>
            <a:r>
              <a:rPr lang="en-IN" dirty="0">
                <a:latin typeface="Times New Roman" panose="02020603050405020304" pitchFamily="18" charset="0"/>
                <a:cs typeface="Times New Roman" panose="02020603050405020304" pitchFamily="18" charset="0"/>
              </a:rPr>
              <a:t>Here f1-score is decreasing compare to Logistic regression.</a:t>
            </a:r>
          </a:p>
        </p:txBody>
      </p:sp>
      <p:pic>
        <p:nvPicPr>
          <p:cNvPr id="7" name="Picture 6">
            <a:extLst>
              <a:ext uri="{FF2B5EF4-FFF2-40B4-BE49-F238E27FC236}">
                <a16:creationId xmlns:a16="http://schemas.microsoft.com/office/drawing/2014/main" id="{638CDB66-2D02-9170-7F3A-4FA2CD3AF028}"/>
              </a:ext>
            </a:extLst>
          </p:cNvPr>
          <p:cNvPicPr>
            <a:picLocks noChangeAspect="1"/>
          </p:cNvPicPr>
          <p:nvPr/>
        </p:nvPicPr>
        <p:blipFill>
          <a:blip r:embed="rId2"/>
          <a:stretch>
            <a:fillRect/>
          </a:stretch>
        </p:blipFill>
        <p:spPr>
          <a:xfrm>
            <a:off x="2932590" y="1970432"/>
            <a:ext cx="6167022" cy="2917136"/>
          </a:xfrm>
          <a:prstGeom prst="rect">
            <a:avLst/>
          </a:prstGeom>
        </p:spPr>
      </p:pic>
    </p:spTree>
    <p:extLst>
      <p:ext uri="{BB962C8B-B14F-4D97-AF65-F5344CB8AC3E}">
        <p14:creationId xmlns:p14="http://schemas.microsoft.com/office/powerpoint/2010/main" val="2022233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844674-2D52-C5C2-AFA5-2B6C0638A0A5}"/>
              </a:ext>
            </a:extLst>
          </p:cNvPr>
          <p:cNvSpPr>
            <a:spLocks noGrp="1"/>
          </p:cNvSpPr>
          <p:nvPr>
            <p:ph idx="1"/>
          </p:nvPr>
        </p:nvSpPr>
        <p:spPr>
          <a:xfrm>
            <a:off x="758301" y="168555"/>
            <a:ext cx="10515600" cy="6516329"/>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3.Random Forest Classifier:</a:t>
            </a:r>
          </a:p>
          <a:p>
            <a:pPr marL="0" indent="0">
              <a:buNone/>
            </a:pPr>
            <a:r>
              <a:rPr lang="en-IN" sz="2200" dirty="0">
                <a:latin typeface="Times New Roman" panose="02020603050405020304" pitchFamily="18" charset="0"/>
                <a:cs typeface="Times New Roman" panose="02020603050405020304" pitchFamily="18" charset="0"/>
              </a:rPr>
              <a:t>Aim: To predict the SMS is whether spam or not </a:t>
            </a:r>
          </a:p>
          <a:p>
            <a:pPr marL="0" indent="0">
              <a:buNone/>
            </a:pPr>
            <a:r>
              <a:rPr lang="en-IN" sz="2200" dirty="0">
                <a:latin typeface="Times New Roman" panose="02020603050405020304" pitchFamily="18" charset="0"/>
                <a:cs typeface="Times New Roman" panose="02020603050405020304" pitchFamily="18" charset="0"/>
              </a:rPr>
              <a:t>Experiment: Applying Random Forest Classifier</a:t>
            </a:r>
          </a:p>
          <a:p>
            <a:pPr marL="0" indent="0">
              <a:buNone/>
            </a:pPr>
            <a:r>
              <a:rPr lang="en-IN" sz="2200" dirty="0">
                <a:latin typeface="Times New Roman" panose="02020603050405020304" pitchFamily="18" charset="0"/>
                <a:cs typeface="Times New Roman" panose="02020603050405020304" pitchFamily="18" charset="0"/>
              </a:rPr>
              <a:t>Observations: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sz="2200" dirty="0">
                <a:latin typeface="Times New Roman" panose="02020603050405020304" pitchFamily="18" charset="0"/>
                <a:cs typeface="Times New Roman" panose="02020603050405020304" pitchFamily="18" charset="0"/>
              </a:rPr>
              <a:t>Conclusion:</a:t>
            </a:r>
          </a:p>
          <a:p>
            <a:pPr marL="0" indent="0">
              <a:buNone/>
            </a:pPr>
            <a:r>
              <a:rPr lang="en-IN" sz="2200" dirty="0">
                <a:latin typeface="Times New Roman" panose="02020603050405020304" pitchFamily="18" charset="0"/>
                <a:cs typeface="Times New Roman" panose="02020603050405020304" pitchFamily="18" charset="0"/>
              </a:rPr>
              <a:t>Here f1-score is less than logistic regression but greater than Decision Tree Classifier.</a:t>
            </a:r>
          </a:p>
        </p:txBody>
      </p:sp>
      <p:pic>
        <p:nvPicPr>
          <p:cNvPr id="4" name="Picture 3">
            <a:extLst>
              <a:ext uri="{FF2B5EF4-FFF2-40B4-BE49-F238E27FC236}">
                <a16:creationId xmlns:a16="http://schemas.microsoft.com/office/drawing/2014/main" id="{F3A34018-2A3A-27C0-B0A7-5F531F02DA8E}"/>
              </a:ext>
            </a:extLst>
          </p:cNvPr>
          <p:cNvPicPr>
            <a:picLocks noChangeAspect="1"/>
          </p:cNvPicPr>
          <p:nvPr/>
        </p:nvPicPr>
        <p:blipFill>
          <a:blip r:embed="rId2"/>
          <a:stretch>
            <a:fillRect/>
          </a:stretch>
        </p:blipFill>
        <p:spPr>
          <a:xfrm>
            <a:off x="2923712" y="1912541"/>
            <a:ext cx="6344576" cy="3028356"/>
          </a:xfrm>
          <a:prstGeom prst="rect">
            <a:avLst/>
          </a:prstGeom>
        </p:spPr>
      </p:pic>
    </p:spTree>
    <p:extLst>
      <p:ext uri="{BB962C8B-B14F-4D97-AF65-F5344CB8AC3E}">
        <p14:creationId xmlns:p14="http://schemas.microsoft.com/office/powerpoint/2010/main" val="894986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844674-2D52-C5C2-AFA5-2B6C0638A0A5}"/>
              </a:ext>
            </a:extLst>
          </p:cNvPr>
          <p:cNvSpPr>
            <a:spLocks noGrp="1"/>
          </p:cNvSpPr>
          <p:nvPr>
            <p:ph idx="1"/>
          </p:nvPr>
        </p:nvSpPr>
        <p:spPr>
          <a:xfrm>
            <a:off x="758301" y="365760"/>
            <a:ext cx="10515600" cy="6407902"/>
          </a:xfrm>
        </p:spPr>
        <p:txBody>
          <a:bodyPr>
            <a:normAutofit lnSpcReduction="10000"/>
          </a:bodyPr>
          <a:lstStyle/>
          <a:p>
            <a:pPr marL="0" indent="0">
              <a:buNone/>
            </a:pPr>
            <a:r>
              <a:rPr lang="en-IN" dirty="0">
                <a:latin typeface="Times New Roman" panose="02020603050405020304" pitchFamily="18" charset="0"/>
                <a:cs typeface="Times New Roman" panose="02020603050405020304" pitchFamily="18" charset="0"/>
              </a:rPr>
              <a:t>4.AdaBoost Forest Classifier:</a:t>
            </a:r>
          </a:p>
          <a:p>
            <a:pPr marL="0" indent="0">
              <a:buNone/>
            </a:pPr>
            <a:r>
              <a:rPr lang="en-IN" dirty="0">
                <a:latin typeface="Times New Roman" panose="02020603050405020304" pitchFamily="18" charset="0"/>
                <a:cs typeface="Times New Roman" panose="02020603050405020304" pitchFamily="18" charset="0"/>
              </a:rPr>
              <a:t>Aim: </a:t>
            </a:r>
            <a:r>
              <a:rPr lang="en-IN" sz="2800" dirty="0">
                <a:latin typeface="Times New Roman" panose="02020603050405020304" pitchFamily="18" charset="0"/>
                <a:cs typeface="Times New Roman" panose="02020603050405020304" pitchFamily="18" charset="0"/>
              </a:rPr>
              <a:t>To predict the SMS is whether spam or not </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Experiment: Applying AdaBoost Forest Classifier</a:t>
            </a:r>
          </a:p>
          <a:p>
            <a:pPr marL="0" indent="0">
              <a:buNone/>
            </a:pPr>
            <a:r>
              <a:rPr lang="en-IN" dirty="0">
                <a:latin typeface="Times New Roman" panose="02020603050405020304" pitchFamily="18" charset="0"/>
                <a:cs typeface="Times New Roman" panose="02020603050405020304" pitchFamily="18" charset="0"/>
              </a:rPr>
              <a:t>Observations: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f1-Score for zero is 92</a:t>
            </a:r>
          </a:p>
          <a:p>
            <a:r>
              <a:rPr lang="en-US" dirty="0">
                <a:latin typeface="Times New Roman" panose="02020603050405020304" pitchFamily="18" charset="0"/>
                <a:cs typeface="Times New Roman" panose="02020603050405020304" pitchFamily="18" charset="0"/>
              </a:rPr>
              <a:t>f1-Score for one is 93</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B3D8969-FA61-D257-9B0E-FA529502666C}"/>
              </a:ext>
            </a:extLst>
          </p:cNvPr>
          <p:cNvPicPr>
            <a:picLocks noChangeAspect="1"/>
          </p:cNvPicPr>
          <p:nvPr/>
        </p:nvPicPr>
        <p:blipFill>
          <a:blip r:embed="rId2"/>
          <a:stretch>
            <a:fillRect/>
          </a:stretch>
        </p:blipFill>
        <p:spPr>
          <a:xfrm>
            <a:off x="3044254" y="2171700"/>
            <a:ext cx="5553075" cy="2514600"/>
          </a:xfrm>
          <a:prstGeom prst="rect">
            <a:avLst/>
          </a:prstGeom>
        </p:spPr>
      </p:pic>
    </p:spTree>
    <p:extLst>
      <p:ext uri="{BB962C8B-B14F-4D97-AF65-F5344CB8AC3E}">
        <p14:creationId xmlns:p14="http://schemas.microsoft.com/office/powerpoint/2010/main" val="3838340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844674-2D52-C5C2-AFA5-2B6C0638A0A5}"/>
              </a:ext>
            </a:extLst>
          </p:cNvPr>
          <p:cNvSpPr>
            <a:spLocks noGrp="1"/>
          </p:cNvSpPr>
          <p:nvPr>
            <p:ph idx="1"/>
          </p:nvPr>
        </p:nvSpPr>
        <p:spPr>
          <a:xfrm>
            <a:off x="758301" y="365759"/>
            <a:ext cx="10515600" cy="6336881"/>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5.Bagging Classifier:</a:t>
            </a:r>
          </a:p>
          <a:p>
            <a:pPr marL="0" indent="0">
              <a:buNone/>
            </a:pPr>
            <a:r>
              <a:rPr lang="en-IN" dirty="0">
                <a:latin typeface="Times New Roman" panose="02020603050405020304" pitchFamily="18" charset="0"/>
                <a:cs typeface="Times New Roman" panose="02020603050405020304" pitchFamily="18" charset="0"/>
              </a:rPr>
              <a:t>Aim: </a:t>
            </a:r>
            <a:r>
              <a:rPr lang="en-IN" sz="2800" dirty="0">
                <a:latin typeface="Times New Roman" panose="02020603050405020304" pitchFamily="18" charset="0"/>
                <a:cs typeface="Times New Roman" panose="02020603050405020304" pitchFamily="18" charset="0"/>
              </a:rPr>
              <a:t>To predict the SMS is whether spam or not </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Experiment: Applying Bagging Classifier</a:t>
            </a:r>
          </a:p>
          <a:p>
            <a:pPr marL="0" indent="0">
              <a:buNone/>
            </a:pPr>
            <a:r>
              <a:rPr lang="en-IN" dirty="0">
                <a:latin typeface="Times New Roman" panose="02020603050405020304" pitchFamily="18" charset="0"/>
                <a:cs typeface="Times New Roman" panose="02020603050405020304" pitchFamily="18" charset="0"/>
              </a:rPr>
              <a:t>Observations: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Conclusion:</a:t>
            </a:r>
          </a:p>
          <a:p>
            <a:r>
              <a:rPr lang="en-IN" sz="2800" dirty="0">
                <a:latin typeface="Times New Roman" panose="02020603050405020304" pitchFamily="18" charset="0"/>
                <a:cs typeface="Times New Roman" panose="02020603050405020304" pitchFamily="18" charset="0"/>
              </a:rPr>
              <a:t>f1-Score for zero is 92</a:t>
            </a:r>
          </a:p>
          <a:p>
            <a:r>
              <a:rPr lang="en-IN" sz="2800" dirty="0">
                <a:latin typeface="Times New Roman" panose="02020603050405020304" pitchFamily="18" charset="0"/>
                <a:cs typeface="Times New Roman" panose="02020603050405020304" pitchFamily="18" charset="0"/>
              </a:rPr>
              <a:t>f1-Score for one is 93</a:t>
            </a:r>
          </a:p>
        </p:txBody>
      </p:sp>
      <p:pic>
        <p:nvPicPr>
          <p:cNvPr id="4" name="Picture 3">
            <a:extLst>
              <a:ext uri="{FF2B5EF4-FFF2-40B4-BE49-F238E27FC236}">
                <a16:creationId xmlns:a16="http://schemas.microsoft.com/office/drawing/2014/main" id="{E3EAB290-E73B-C6ED-3DB7-ACB9D0DE4BB4}"/>
              </a:ext>
            </a:extLst>
          </p:cNvPr>
          <p:cNvPicPr>
            <a:picLocks noChangeAspect="1"/>
          </p:cNvPicPr>
          <p:nvPr/>
        </p:nvPicPr>
        <p:blipFill>
          <a:blip r:embed="rId2"/>
          <a:stretch>
            <a:fillRect/>
          </a:stretch>
        </p:blipFill>
        <p:spPr>
          <a:xfrm>
            <a:off x="3281362" y="2482649"/>
            <a:ext cx="5629275" cy="2638425"/>
          </a:xfrm>
          <a:prstGeom prst="rect">
            <a:avLst/>
          </a:prstGeom>
        </p:spPr>
      </p:pic>
    </p:spTree>
    <p:extLst>
      <p:ext uri="{BB962C8B-B14F-4D97-AF65-F5344CB8AC3E}">
        <p14:creationId xmlns:p14="http://schemas.microsoft.com/office/powerpoint/2010/main" val="3846644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844674-2D52-C5C2-AFA5-2B6C0638A0A5}"/>
              </a:ext>
            </a:extLst>
          </p:cNvPr>
          <p:cNvSpPr>
            <a:spLocks noGrp="1"/>
          </p:cNvSpPr>
          <p:nvPr>
            <p:ph idx="1"/>
          </p:nvPr>
        </p:nvSpPr>
        <p:spPr>
          <a:xfrm>
            <a:off x="758301" y="365760"/>
            <a:ext cx="10515600" cy="6492240"/>
          </a:xfrm>
        </p:spPr>
        <p:txBody>
          <a:bodyPr>
            <a:normAutofit lnSpcReduction="10000"/>
          </a:bodyPr>
          <a:lstStyle/>
          <a:p>
            <a:pPr marL="0" indent="0">
              <a:buNone/>
            </a:pPr>
            <a:r>
              <a:rPr lang="en-IN" dirty="0">
                <a:latin typeface="Times New Roman" panose="02020603050405020304" pitchFamily="18" charset="0"/>
                <a:cs typeface="Times New Roman" panose="02020603050405020304" pitchFamily="18" charset="0"/>
              </a:rPr>
              <a:t>6.Support Vector Classifier(SVC):</a:t>
            </a:r>
          </a:p>
          <a:p>
            <a:pPr marL="0" indent="0">
              <a:buNone/>
            </a:pPr>
            <a:r>
              <a:rPr lang="en-IN" dirty="0">
                <a:latin typeface="Times New Roman" panose="02020603050405020304" pitchFamily="18" charset="0"/>
                <a:cs typeface="Times New Roman" panose="02020603050405020304" pitchFamily="18" charset="0"/>
              </a:rPr>
              <a:t>Aim: </a:t>
            </a:r>
            <a:r>
              <a:rPr lang="en-IN" sz="2800" dirty="0">
                <a:latin typeface="Times New Roman" panose="02020603050405020304" pitchFamily="18" charset="0"/>
                <a:cs typeface="Times New Roman" panose="02020603050405020304" pitchFamily="18" charset="0"/>
              </a:rPr>
              <a:t>To predict the SMS is whether spam or not </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Experiment: Applying Support Vector Classifier</a:t>
            </a:r>
          </a:p>
          <a:p>
            <a:pPr marL="0" indent="0">
              <a:buNone/>
            </a:pPr>
            <a:r>
              <a:rPr lang="en-IN" dirty="0">
                <a:latin typeface="Times New Roman" panose="02020603050405020304" pitchFamily="18" charset="0"/>
                <a:cs typeface="Times New Roman" panose="02020603050405020304" pitchFamily="18" charset="0"/>
              </a:rPr>
              <a:t>Observations: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Conclusion:</a:t>
            </a:r>
          </a:p>
          <a:p>
            <a:r>
              <a:rPr lang="en-IN" sz="2800" dirty="0">
                <a:latin typeface="Times New Roman" panose="02020603050405020304" pitchFamily="18" charset="0"/>
                <a:cs typeface="Times New Roman" panose="02020603050405020304" pitchFamily="18" charset="0"/>
              </a:rPr>
              <a:t>f1-Score for zero is 95</a:t>
            </a:r>
          </a:p>
          <a:p>
            <a:r>
              <a:rPr lang="en-IN" sz="2800" dirty="0">
                <a:latin typeface="Times New Roman" panose="02020603050405020304" pitchFamily="18" charset="0"/>
                <a:cs typeface="Times New Roman" panose="02020603050405020304" pitchFamily="18" charset="0"/>
              </a:rPr>
              <a:t>f1-Score for one is 95</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CF46F8E-6414-E8EF-2B30-7786A5B40240}"/>
              </a:ext>
            </a:extLst>
          </p:cNvPr>
          <p:cNvPicPr>
            <a:picLocks noChangeAspect="1"/>
          </p:cNvPicPr>
          <p:nvPr/>
        </p:nvPicPr>
        <p:blipFill>
          <a:blip r:embed="rId2"/>
          <a:stretch>
            <a:fillRect/>
          </a:stretch>
        </p:blipFill>
        <p:spPr>
          <a:xfrm>
            <a:off x="3311417" y="2081212"/>
            <a:ext cx="5267325" cy="2695575"/>
          </a:xfrm>
          <a:prstGeom prst="rect">
            <a:avLst/>
          </a:prstGeom>
        </p:spPr>
      </p:pic>
    </p:spTree>
    <p:extLst>
      <p:ext uri="{BB962C8B-B14F-4D97-AF65-F5344CB8AC3E}">
        <p14:creationId xmlns:p14="http://schemas.microsoft.com/office/powerpoint/2010/main" val="2133157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844674-2D52-C5C2-AFA5-2B6C0638A0A5}"/>
              </a:ext>
            </a:extLst>
          </p:cNvPr>
          <p:cNvSpPr>
            <a:spLocks noGrp="1"/>
          </p:cNvSpPr>
          <p:nvPr>
            <p:ph idx="1"/>
          </p:nvPr>
        </p:nvSpPr>
        <p:spPr>
          <a:xfrm>
            <a:off x="758301" y="365760"/>
            <a:ext cx="10515600" cy="6407902"/>
          </a:xfrm>
        </p:spPr>
        <p:txBody>
          <a:bodyPr>
            <a:normAutofit lnSpcReduction="10000"/>
          </a:bodyPr>
          <a:lstStyle/>
          <a:p>
            <a:pPr marL="0" indent="0">
              <a:buNone/>
            </a:pPr>
            <a:r>
              <a:rPr lang="en-IN" sz="2800" b="1" dirty="0">
                <a:latin typeface="Times New Roman" panose="02020603050405020304" pitchFamily="18" charset="0"/>
                <a:cs typeface="Times New Roman" panose="02020603050405020304" pitchFamily="18" charset="0"/>
              </a:rPr>
              <a:t>Models on TF-IDF Dataframe</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7.Logistic Regression:</a:t>
            </a:r>
          </a:p>
          <a:p>
            <a:pPr marL="0" indent="0">
              <a:buNone/>
            </a:pPr>
            <a:r>
              <a:rPr lang="en-IN" dirty="0">
                <a:latin typeface="Times New Roman" panose="02020603050405020304" pitchFamily="18" charset="0"/>
                <a:cs typeface="Times New Roman" panose="02020603050405020304" pitchFamily="18" charset="0"/>
              </a:rPr>
              <a:t>Aim: </a:t>
            </a:r>
            <a:r>
              <a:rPr lang="en-IN" sz="2800" dirty="0">
                <a:latin typeface="Times New Roman" panose="02020603050405020304" pitchFamily="18" charset="0"/>
                <a:cs typeface="Times New Roman" panose="02020603050405020304" pitchFamily="18" charset="0"/>
              </a:rPr>
              <a:t>To predict the SMS is whether spam or not </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Experiment: Applying Logistic Regression</a:t>
            </a:r>
          </a:p>
          <a:p>
            <a:pPr marL="0" indent="0">
              <a:buNone/>
            </a:pPr>
            <a:r>
              <a:rPr lang="en-IN" dirty="0">
                <a:latin typeface="Times New Roman" panose="02020603050405020304" pitchFamily="18" charset="0"/>
                <a:cs typeface="Times New Roman" panose="02020603050405020304" pitchFamily="18" charset="0"/>
              </a:rPr>
              <a:t>Observations: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Conclusion:</a:t>
            </a:r>
          </a:p>
          <a:p>
            <a:r>
              <a:rPr lang="en-IN" sz="2800" dirty="0">
                <a:latin typeface="Times New Roman" panose="02020603050405020304" pitchFamily="18" charset="0"/>
                <a:cs typeface="Times New Roman" panose="02020603050405020304" pitchFamily="18" charset="0"/>
              </a:rPr>
              <a:t>f1-Score for zero is 96</a:t>
            </a:r>
          </a:p>
          <a:p>
            <a:r>
              <a:rPr lang="en-IN" sz="2800" dirty="0">
                <a:latin typeface="Times New Roman" panose="02020603050405020304" pitchFamily="18" charset="0"/>
                <a:cs typeface="Times New Roman" panose="02020603050405020304" pitchFamily="18" charset="0"/>
              </a:rPr>
              <a:t>f1-Score for one is 96</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20007BB-58BE-50B4-240C-2BBFF6622BD8}"/>
              </a:ext>
            </a:extLst>
          </p:cNvPr>
          <p:cNvPicPr>
            <a:picLocks noChangeAspect="1"/>
          </p:cNvPicPr>
          <p:nvPr/>
        </p:nvPicPr>
        <p:blipFill>
          <a:blip r:embed="rId2"/>
          <a:stretch>
            <a:fillRect/>
          </a:stretch>
        </p:blipFill>
        <p:spPr>
          <a:xfrm>
            <a:off x="3333750" y="2474836"/>
            <a:ext cx="5524500" cy="2476500"/>
          </a:xfrm>
          <a:prstGeom prst="rect">
            <a:avLst/>
          </a:prstGeom>
        </p:spPr>
      </p:pic>
    </p:spTree>
    <p:extLst>
      <p:ext uri="{BB962C8B-B14F-4D97-AF65-F5344CB8AC3E}">
        <p14:creationId xmlns:p14="http://schemas.microsoft.com/office/powerpoint/2010/main" val="99652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92-CA11-B696-FB22-215D037B9AA5}"/>
              </a:ext>
            </a:extLst>
          </p:cNvPr>
          <p:cNvSpPr>
            <a:spLocks noGrp="1"/>
          </p:cNvSpPr>
          <p:nvPr>
            <p:ph type="title"/>
          </p:nvPr>
        </p:nvSpPr>
        <p:spPr/>
        <p:txBody>
          <a:bodyPr>
            <a:normAutofit/>
          </a:bodyPr>
          <a:lstStyle/>
          <a:p>
            <a:pPr algn="ctr"/>
            <a:r>
              <a:rPr lang="en-IN" sz="3200" dirty="0">
                <a:latin typeface="Times New Roman" panose="02020603050405020304" pitchFamily="18" charset="0"/>
                <a:cs typeface="Times New Roman" panose="02020603050405020304" pitchFamily="18" charset="0"/>
              </a:rPr>
              <a:t>Data Pre-processing flow diagram</a:t>
            </a:r>
          </a:p>
        </p:txBody>
      </p:sp>
      <p:graphicFrame>
        <p:nvGraphicFramePr>
          <p:cNvPr id="5" name="Content Placeholder 4">
            <a:extLst>
              <a:ext uri="{FF2B5EF4-FFF2-40B4-BE49-F238E27FC236}">
                <a16:creationId xmlns:a16="http://schemas.microsoft.com/office/drawing/2014/main" id="{5F175B10-0E25-9D24-5F7A-56070676B4EE}"/>
              </a:ext>
            </a:extLst>
          </p:cNvPr>
          <p:cNvGraphicFramePr>
            <a:graphicFrameLocks noGrp="1"/>
          </p:cNvGraphicFramePr>
          <p:nvPr>
            <p:ph idx="1"/>
            <p:extLst>
              <p:ext uri="{D42A27DB-BD31-4B8C-83A1-F6EECF244321}">
                <p14:modId xmlns:p14="http://schemas.microsoft.com/office/powerpoint/2010/main" val="1553782163"/>
              </p:ext>
            </p:extLst>
          </p:nvPr>
        </p:nvGraphicFramePr>
        <p:xfrm>
          <a:off x="838200" y="1337430"/>
          <a:ext cx="10515600" cy="2091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32AF2EF5-AA20-57C1-A00E-3D4BB71878E7}"/>
              </a:ext>
            </a:extLst>
          </p:cNvPr>
          <p:cNvSpPr txBox="1"/>
          <p:nvPr/>
        </p:nvSpPr>
        <p:spPr>
          <a:xfrm>
            <a:off x="838200" y="3506680"/>
            <a:ext cx="10515600" cy="37303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Dropping the Duplicates from the data</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Converting the text into lower cases</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Removing stop words because stop words are common in all SMS and cannot help us in detecting spam texts</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Removing punctuation from all SMS will help to treat each text equally</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Lemmatization is a process in Natural Language Processing that converts a word to its base form or root word</a:t>
            </a:r>
          </a:p>
          <a:p>
            <a:pPr>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0284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844674-2D52-C5C2-AFA5-2B6C0638A0A5}"/>
              </a:ext>
            </a:extLst>
          </p:cNvPr>
          <p:cNvSpPr>
            <a:spLocks noGrp="1"/>
          </p:cNvSpPr>
          <p:nvPr>
            <p:ph idx="1"/>
          </p:nvPr>
        </p:nvSpPr>
        <p:spPr>
          <a:xfrm>
            <a:off x="758301" y="365760"/>
            <a:ext cx="10515600" cy="6354636"/>
          </a:xfrm>
        </p:spPr>
        <p:txBody>
          <a:bodyPr/>
          <a:lstStyle/>
          <a:p>
            <a:pPr marL="0" indent="0">
              <a:buNone/>
            </a:pPr>
            <a:r>
              <a:rPr lang="en-IN" dirty="0">
                <a:latin typeface="Times New Roman" panose="02020603050405020304" pitchFamily="18" charset="0"/>
                <a:cs typeface="Times New Roman" panose="02020603050405020304" pitchFamily="18" charset="0"/>
              </a:rPr>
              <a:t>8.Decision Tree Classifier:</a:t>
            </a:r>
          </a:p>
          <a:p>
            <a:pPr marL="0" indent="0">
              <a:buNone/>
            </a:pPr>
            <a:r>
              <a:rPr lang="en-IN" dirty="0">
                <a:latin typeface="Times New Roman" panose="02020603050405020304" pitchFamily="18" charset="0"/>
                <a:cs typeface="Times New Roman" panose="02020603050405020304" pitchFamily="18" charset="0"/>
              </a:rPr>
              <a:t>Aim: </a:t>
            </a:r>
            <a:r>
              <a:rPr lang="en-IN" sz="2800" dirty="0">
                <a:latin typeface="Times New Roman" panose="02020603050405020304" pitchFamily="18" charset="0"/>
                <a:cs typeface="Times New Roman" panose="02020603050405020304" pitchFamily="18" charset="0"/>
              </a:rPr>
              <a:t>To predict the SMS is whether spam or not </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Experiment: Applying Decision Tree Classifier</a:t>
            </a:r>
          </a:p>
          <a:p>
            <a:pPr marL="0" indent="0">
              <a:buNone/>
            </a:pPr>
            <a:r>
              <a:rPr lang="en-IN" dirty="0">
                <a:latin typeface="Times New Roman" panose="02020603050405020304" pitchFamily="18" charset="0"/>
                <a:cs typeface="Times New Roman" panose="02020603050405020304" pitchFamily="18" charset="0"/>
              </a:rPr>
              <a:t>Observations: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Conclusion:</a:t>
            </a:r>
          </a:p>
          <a:p>
            <a:r>
              <a:rPr lang="en-IN" sz="2800" dirty="0">
                <a:latin typeface="Times New Roman" panose="02020603050405020304" pitchFamily="18" charset="0"/>
                <a:cs typeface="Times New Roman" panose="02020603050405020304" pitchFamily="18" charset="0"/>
              </a:rPr>
              <a:t>f1-Score for zero is 95</a:t>
            </a:r>
          </a:p>
          <a:p>
            <a:r>
              <a:rPr lang="en-IN" sz="2800" dirty="0">
                <a:latin typeface="Times New Roman" panose="02020603050405020304" pitchFamily="18" charset="0"/>
                <a:cs typeface="Times New Roman" panose="02020603050405020304" pitchFamily="18" charset="0"/>
              </a:rPr>
              <a:t>f1-Score for one is 96</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FBB3445-9BB1-B78B-B8A0-F8FA2A7A4135}"/>
              </a:ext>
            </a:extLst>
          </p:cNvPr>
          <p:cNvPicPr>
            <a:picLocks noChangeAspect="1"/>
          </p:cNvPicPr>
          <p:nvPr/>
        </p:nvPicPr>
        <p:blipFill>
          <a:blip r:embed="rId2"/>
          <a:stretch>
            <a:fillRect/>
          </a:stretch>
        </p:blipFill>
        <p:spPr>
          <a:xfrm>
            <a:off x="3438525" y="2403814"/>
            <a:ext cx="5314950" cy="2476500"/>
          </a:xfrm>
          <a:prstGeom prst="rect">
            <a:avLst/>
          </a:prstGeom>
        </p:spPr>
      </p:pic>
    </p:spTree>
    <p:extLst>
      <p:ext uri="{BB962C8B-B14F-4D97-AF65-F5344CB8AC3E}">
        <p14:creationId xmlns:p14="http://schemas.microsoft.com/office/powerpoint/2010/main" val="1548079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844674-2D52-C5C2-AFA5-2B6C0638A0A5}"/>
              </a:ext>
            </a:extLst>
          </p:cNvPr>
          <p:cNvSpPr>
            <a:spLocks noGrp="1"/>
          </p:cNvSpPr>
          <p:nvPr>
            <p:ph idx="1"/>
          </p:nvPr>
        </p:nvSpPr>
        <p:spPr>
          <a:xfrm>
            <a:off x="758301" y="365760"/>
            <a:ext cx="10515600" cy="6492240"/>
          </a:xfrm>
        </p:spPr>
        <p:txBody>
          <a:bodyPr/>
          <a:lstStyle/>
          <a:p>
            <a:pPr marL="0" indent="0">
              <a:buNone/>
            </a:pPr>
            <a:r>
              <a:rPr lang="en-IN" dirty="0">
                <a:latin typeface="Times New Roman" panose="02020603050405020304" pitchFamily="18" charset="0"/>
                <a:cs typeface="Times New Roman" panose="02020603050405020304" pitchFamily="18" charset="0"/>
              </a:rPr>
              <a:t>9.Random Forest Classifier:</a:t>
            </a:r>
          </a:p>
          <a:p>
            <a:pPr marL="0" indent="0">
              <a:buNone/>
            </a:pPr>
            <a:r>
              <a:rPr lang="en-IN" dirty="0">
                <a:latin typeface="Times New Roman" panose="02020603050405020304" pitchFamily="18" charset="0"/>
                <a:cs typeface="Times New Roman" panose="02020603050405020304" pitchFamily="18" charset="0"/>
              </a:rPr>
              <a:t>Aim: </a:t>
            </a:r>
            <a:r>
              <a:rPr lang="en-IN" sz="2800" dirty="0">
                <a:latin typeface="Times New Roman" panose="02020603050405020304" pitchFamily="18" charset="0"/>
                <a:cs typeface="Times New Roman" panose="02020603050405020304" pitchFamily="18" charset="0"/>
              </a:rPr>
              <a:t>To predict the SMS is whether spam or not </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Experiment: Applying Random Forest Classifier</a:t>
            </a:r>
          </a:p>
          <a:p>
            <a:pPr marL="0" indent="0">
              <a:buNone/>
            </a:pPr>
            <a:r>
              <a:rPr lang="en-IN" dirty="0">
                <a:latin typeface="Times New Roman" panose="02020603050405020304" pitchFamily="18" charset="0"/>
                <a:cs typeface="Times New Roman" panose="02020603050405020304" pitchFamily="18" charset="0"/>
              </a:rPr>
              <a:t>Observations: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Conclusion:</a:t>
            </a:r>
          </a:p>
          <a:p>
            <a:r>
              <a:rPr lang="en-IN" sz="2800" dirty="0">
                <a:latin typeface="Times New Roman" panose="02020603050405020304" pitchFamily="18" charset="0"/>
                <a:cs typeface="Times New Roman" panose="02020603050405020304" pitchFamily="18" charset="0"/>
              </a:rPr>
              <a:t>f1-Score for zero is 93</a:t>
            </a:r>
          </a:p>
          <a:p>
            <a:r>
              <a:rPr lang="en-IN" sz="2800" dirty="0">
                <a:latin typeface="Times New Roman" panose="02020603050405020304" pitchFamily="18" charset="0"/>
                <a:cs typeface="Times New Roman" panose="02020603050405020304" pitchFamily="18" charset="0"/>
              </a:rPr>
              <a:t>f1-Score for one is 93</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A738766-D118-4F35-4D7D-D1FDF7576064}"/>
              </a:ext>
            </a:extLst>
          </p:cNvPr>
          <p:cNvPicPr>
            <a:picLocks noChangeAspect="1"/>
          </p:cNvPicPr>
          <p:nvPr/>
        </p:nvPicPr>
        <p:blipFill>
          <a:blip r:embed="rId2"/>
          <a:stretch>
            <a:fillRect/>
          </a:stretch>
        </p:blipFill>
        <p:spPr>
          <a:xfrm>
            <a:off x="3343275" y="2359342"/>
            <a:ext cx="5505450" cy="2505075"/>
          </a:xfrm>
          <a:prstGeom prst="rect">
            <a:avLst/>
          </a:prstGeom>
        </p:spPr>
      </p:pic>
    </p:spTree>
    <p:extLst>
      <p:ext uri="{BB962C8B-B14F-4D97-AF65-F5344CB8AC3E}">
        <p14:creationId xmlns:p14="http://schemas.microsoft.com/office/powerpoint/2010/main" val="2352696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844674-2D52-C5C2-AFA5-2B6C0638A0A5}"/>
              </a:ext>
            </a:extLst>
          </p:cNvPr>
          <p:cNvSpPr>
            <a:spLocks noGrp="1"/>
          </p:cNvSpPr>
          <p:nvPr>
            <p:ph idx="1"/>
          </p:nvPr>
        </p:nvSpPr>
        <p:spPr>
          <a:xfrm>
            <a:off x="758301" y="365759"/>
            <a:ext cx="10515600" cy="6177083"/>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10.AdaBoost Classifier:</a:t>
            </a:r>
          </a:p>
          <a:p>
            <a:pPr marL="0" indent="0">
              <a:buNone/>
            </a:pPr>
            <a:r>
              <a:rPr lang="en-IN" dirty="0">
                <a:latin typeface="Times New Roman" panose="02020603050405020304" pitchFamily="18" charset="0"/>
                <a:cs typeface="Times New Roman" panose="02020603050405020304" pitchFamily="18" charset="0"/>
              </a:rPr>
              <a:t>Aim: </a:t>
            </a:r>
            <a:r>
              <a:rPr lang="en-IN" sz="2800" dirty="0">
                <a:latin typeface="Times New Roman" panose="02020603050405020304" pitchFamily="18" charset="0"/>
                <a:cs typeface="Times New Roman" panose="02020603050405020304" pitchFamily="18" charset="0"/>
              </a:rPr>
              <a:t>To predict the SMS is whether spam or not </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Experiment: Applying AdaBoost Classifier</a:t>
            </a:r>
          </a:p>
          <a:p>
            <a:pPr marL="0" indent="0">
              <a:buNone/>
            </a:pPr>
            <a:r>
              <a:rPr lang="en-IN" dirty="0">
                <a:latin typeface="Times New Roman" panose="02020603050405020304" pitchFamily="18" charset="0"/>
                <a:cs typeface="Times New Roman" panose="02020603050405020304" pitchFamily="18" charset="0"/>
              </a:rPr>
              <a:t>Observations: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Conclusion:</a:t>
            </a:r>
          </a:p>
          <a:p>
            <a:r>
              <a:rPr lang="en-IN" sz="2800" dirty="0">
                <a:latin typeface="Times New Roman" panose="02020603050405020304" pitchFamily="18" charset="0"/>
                <a:cs typeface="Times New Roman" panose="02020603050405020304" pitchFamily="18" charset="0"/>
              </a:rPr>
              <a:t>f1-Score for zero is 98</a:t>
            </a:r>
          </a:p>
          <a:p>
            <a:r>
              <a:rPr lang="en-IN" sz="2800" dirty="0">
                <a:latin typeface="Times New Roman" panose="02020603050405020304" pitchFamily="18" charset="0"/>
                <a:cs typeface="Times New Roman" panose="02020603050405020304" pitchFamily="18" charset="0"/>
              </a:rPr>
              <a:t>f1-Score for one is 98</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72F583F-BC64-A3DA-F1A0-6D9F475FE369}"/>
              </a:ext>
            </a:extLst>
          </p:cNvPr>
          <p:cNvPicPr>
            <a:picLocks noChangeAspect="1"/>
          </p:cNvPicPr>
          <p:nvPr/>
        </p:nvPicPr>
        <p:blipFill>
          <a:blip r:embed="rId2"/>
          <a:stretch>
            <a:fillRect/>
          </a:stretch>
        </p:blipFill>
        <p:spPr>
          <a:xfrm>
            <a:off x="2848112" y="2308564"/>
            <a:ext cx="5838825" cy="2667000"/>
          </a:xfrm>
          <a:prstGeom prst="rect">
            <a:avLst/>
          </a:prstGeom>
        </p:spPr>
      </p:pic>
    </p:spTree>
    <p:extLst>
      <p:ext uri="{BB962C8B-B14F-4D97-AF65-F5344CB8AC3E}">
        <p14:creationId xmlns:p14="http://schemas.microsoft.com/office/powerpoint/2010/main" val="3161789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844674-2D52-C5C2-AFA5-2B6C0638A0A5}"/>
              </a:ext>
            </a:extLst>
          </p:cNvPr>
          <p:cNvSpPr>
            <a:spLocks noGrp="1"/>
          </p:cNvSpPr>
          <p:nvPr>
            <p:ph idx="1"/>
          </p:nvPr>
        </p:nvSpPr>
        <p:spPr>
          <a:xfrm>
            <a:off x="758301" y="365759"/>
            <a:ext cx="10515600" cy="6177083"/>
          </a:xfrm>
        </p:spPr>
        <p:txBody>
          <a:bodyPr>
            <a:normAutofit lnSpcReduction="10000"/>
          </a:bodyPr>
          <a:lstStyle/>
          <a:p>
            <a:pPr marL="0" indent="0">
              <a:buNone/>
            </a:pPr>
            <a:r>
              <a:rPr lang="en-IN" sz="2800" b="1" dirty="0">
                <a:latin typeface="Times New Roman" panose="02020603050405020304" pitchFamily="18" charset="0"/>
                <a:cs typeface="Times New Roman" panose="02020603050405020304" pitchFamily="18" charset="0"/>
              </a:rPr>
              <a:t>Models on Word 2 vec Dataframe</a:t>
            </a:r>
          </a:p>
          <a:p>
            <a:pPr marL="0" indent="0">
              <a:buNone/>
            </a:pPr>
            <a:r>
              <a:rPr lang="en-IN" dirty="0">
                <a:latin typeface="Times New Roman" panose="02020603050405020304" pitchFamily="18" charset="0"/>
                <a:cs typeface="Times New Roman" panose="02020603050405020304" pitchFamily="18" charset="0"/>
              </a:rPr>
              <a:t>11.Decision Tree Classifier:</a:t>
            </a:r>
          </a:p>
          <a:p>
            <a:pPr marL="0" indent="0">
              <a:buNone/>
            </a:pPr>
            <a:r>
              <a:rPr lang="en-IN" dirty="0">
                <a:latin typeface="Times New Roman" panose="02020603050405020304" pitchFamily="18" charset="0"/>
                <a:cs typeface="Times New Roman" panose="02020603050405020304" pitchFamily="18" charset="0"/>
              </a:rPr>
              <a:t>Aim: </a:t>
            </a:r>
            <a:r>
              <a:rPr lang="en-IN" sz="2800" dirty="0">
                <a:latin typeface="Times New Roman" panose="02020603050405020304" pitchFamily="18" charset="0"/>
                <a:cs typeface="Times New Roman" panose="02020603050405020304" pitchFamily="18" charset="0"/>
              </a:rPr>
              <a:t>To predict the SMS is whether spam or not </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Experiment: Applying Decision Tree Classifier</a:t>
            </a:r>
          </a:p>
          <a:p>
            <a:pPr marL="0" indent="0">
              <a:buNone/>
            </a:pPr>
            <a:r>
              <a:rPr lang="en-IN" dirty="0">
                <a:latin typeface="Times New Roman" panose="02020603050405020304" pitchFamily="18" charset="0"/>
                <a:cs typeface="Times New Roman" panose="02020603050405020304" pitchFamily="18" charset="0"/>
              </a:rPr>
              <a:t>Observations: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Conclusion:</a:t>
            </a:r>
          </a:p>
          <a:p>
            <a:r>
              <a:rPr lang="en-IN" sz="2800" dirty="0">
                <a:latin typeface="Times New Roman" panose="02020603050405020304" pitchFamily="18" charset="0"/>
                <a:cs typeface="Times New Roman" panose="02020603050405020304" pitchFamily="18" charset="0"/>
              </a:rPr>
              <a:t>f1-Score for zero is 93</a:t>
            </a:r>
          </a:p>
          <a:p>
            <a:r>
              <a:rPr lang="en-IN" sz="2800" dirty="0">
                <a:latin typeface="Times New Roman" panose="02020603050405020304" pitchFamily="18" charset="0"/>
                <a:cs typeface="Times New Roman" panose="02020603050405020304" pitchFamily="18" charset="0"/>
              </a:rPr>
              <a:t>f1-Score for one is 94</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4D53691-0193-9B27-8621-25A3946F71E2}"/>
              </a:ext>
            </a:extLst>
          </p:cNvPr>
          <p:cNvPicPr>
            <a:picLocks noChangeAspect="1"/>
          </p:cNvPicPr>
          <p:nvPr/>
        </p:nvPicPr>
        <p:blipFill>
          <a:blip r:embed="rId2"/>
          <a:stretch>
            <a:fillRect/>
          </a:stretch>
        </p:blipFill>
        <p:spPr>
          <a:xfrm>
            <a:off x="3052762" y="2363540"/>
            <a:ext cx="6086475" cy="2486025"/>
          </a:xfrm>
          <a:prstGeom prst="rect">
            <a:avLst/>
          </a:prstGeom>
        </p:spPr>
      </p:pic>
    </p:spTree>
    <p:extLst>
      <p:ext uri="{BB962C8B-B14F-4D97-AF65-F5344CB8AC3E}">
        <p14:creationId xmlns:p14="http://schemas.microsoft.com/office/powerpoint/2010/main" val="4139335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844674-2D52-C5C2-AFA5-2B6C0638A0A5}"/>
              </a:ext>
            </a:extLst>
          </p:cNvPr>
          <p:cNvSpPr>
            <a:spLocks noGrp="1"/>
          </p:cNvSpPr>
          <p:nvPr>
            <p:ph idx="1"/>
          </p:nvPr>
        </p:nvSpPr>
        <p:spPr>
          <a:xfrm>
            <a:off x="758301" y="365759"/>
            <a:ext cx="10515600" cy="6177083"/>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12.Support Vector Classifier(SVC):</a:t>
            </a:r>
          </a:p>
          <a:p>
            <a:pPr marL="0" indent="0">
              <a:buNone/>
            </a:pPr>
            <a:r>
              <a:rPr lang="en-IN" dirty="0">
                <a:latin typeface="Times New Roman" panose="02020603050405020304" pitchFamily="18" charset="0"/>
                <a:cs typeface="Times New Roman" panose="02020603050405020304" pitchFamily="18" charset="0"/>
              </a:rPr>
              <a:t>Aim: </a:t>
            </a:r>
            <a:r>
              <a:rPr lang="en-IN" sz="2800" dirty="0">
                <a:latin typeface="Times New Roman" panose="02020603050405020304" pitchFamily="18" charset="0"/>
                <a:cs typeface="Times New Roman" panose="02020603050405020304" pitchFamily="18" charset="0"/>
              </a:rPr>
              <a:t>To predict the SMS is whether spam or not </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Experiment: Applying Support Vector Classifier</a:t>
            </a:r>
          </a:p>
          <a:p>
            <a:pPr marL="0" indent="0">
              <a:buNone/>
            </a:pPr>
            <a:r>
              <a:rPr lang="en-IN" dirty="0">
                <a:latin typeface="Times New Roman" panose="02020603050405020304" pitchFamily="18" charset="0"/>
                <a:cs typeface="Times New Roman" panose="02020603050405020304" pitchFamily="18" charset="0"/>
              </a:rPr>
              <a:t>Observations: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Conclusion:</a:t>
            </a:r>
          </a:p>
          <a:p>
            <a:r>
              <a:rPr lang="en-IN" sz="2800" dirty="0">
                <a:latin typeface="Times New Roman" panose="02020603050405020304" pitchFamily="18" charset="0"/>
                <a:cs typeface="Times New Roman" panose="02020603050405020304" pitchFamily="18" charset="0"/>
              </a:rPr>
              <a:t>f1-Score for zero is 98</a:t>
            </a:r>
          </a:p>
          <a:p>
            <a:r>
              <a:rPr lang="en-IN" sz="2800" dirty="0">
                <a:latin typeface="Times New Roman" panose="02020603050405020304" pitchFamily="18" charset="0"/>
                <a:cs typeface="Times New Roman" panose="02020603050405020304" pitchFamily="18" charset="0"/>
              </a:rPr>
              <a:t>f1-Score for one is 97</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6444351-0CF1-B74B-8476-7266276CE064}"/>
              </a:ext>
            </a:extLst>
          </p:cNvPr>
          <p:cNvPicPr>
            <a:picLocks noChangeAspect="1"/>
          </p:cNvPicPr>
          <p:nvPr/>
        </p:nvPicPr>
        <p:blipFill>
          <a:blip r:embed="rId2"/>
          <a:stretch>
            <a:fillRect/>
          </a:stretch>
        </p:blipFill>
        <p:spPr>
          <a:xfrm>
            <a:off x="3367087" y="2190750"/>
            <a:ext cx="5457825" cy="2476500"/>
          </a:xfrm>
          <a:prstGeom prst="rect">
            <a:avLst/>
          </a:prstGeom>
        </p:spPr>
      </p:pic>
    </p:spTree>
    <p:extLst>
      <p:ext uri="{BB962C8B-B14F-4D97-AF65-F5344CB8AC3E}">
        <p14:creationId xmlns:p14="http://schemas.microsoft.com/office/powerpoint/2010/main" val="27692672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844674-2D52-C5C2-AFA5-2B6C0638A0A5}"/>
              </a:ext>
            </a:extLst>
          </p:cNvPr>
          <p:cNvSpPr>
            <a:spLocks noGrp="1"/>
          </p:cNvSpPr>
          <p:nvPr>
            <p:ph idx="1"/>
          </p:nvPr>
        </p:nvSpPr>
        <p:spPr>
          <a:xfrm>
            <a:off x="384698" y="825623"/>
            <a:ext cx="10934331" cy="5424257"/>
          </a:xfrm>
        </p:spPr>
        <p:txBody>
          <a:bodyPr/>
          <a:lstStyle/>
          <a:p>
            <a:pPr marL="0" indent="0">
              <a:buNone/>
            </a:pPr>
            <a:r>
              <a:rPr lang="en-IN" dirty="0">
                <a:latin typeface="Times New Roman" panose="02020603050405020304" pitchFamily="18" charset="0"/>
                <a:cs typeface="Times New Roman" panose="02020603050405020304" pitchFamily="18" charset="0"/>
              </a:rPr>
              <a:t>Conclusion:</a:t>
            </a:r>
          </a:p>
        </p:txBody>
      </p:sp>
      <p:sp>
        <p:nvSpPr>
          <p:cNvPr id="6" name="Rectangle 5"/>
          <p:cNvSpPr/>
          <p:nvPr/>
        </p:nvSpPr>
        <p:spPr>
          <a:xfrm>
            <a:off x="743483" y="1997839"/>
            <a:ext cx="9759297" cy="3416320"/>
          </a:xfrm>
          <a:prstGeom prst="rect">
            <a:avLst/>
          </a:prstGeom>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For TF vectorized data we are getting the highest F1 score for both classes 0.95 with SVC and LogisticRegression.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For TF-IDF vectorized data we are getting the highest f1 score of 0.98 with SVC.</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For word 2 vec all models are giving f1 score of more than 0.93.</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As per our experiment we can see that SVC is giving us very good results for all types of data.</a:t>
            </a:r>
          </a:p>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Word </a:t>
            </a:r>
            <a:r>
              <a:rPr lang="en-US" sz="2400" dirty="0">
                <a:latin typeface="Times New Roman" panose="02020603050405020304" pitchFamily="18" charset="0"/>
                <a:cs typeface="Times New Roman" panose="02020603050405020304" pitchFamily="18" charset="0"/>
              </a:rPr>
              <a:t>2 vec model is giving good results with all models compared to other vectorized data.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2058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76F9D-31BF-7183-2047-B082533988B6}"/>
              </a:ext>
            </a:extLst>
          </p:cNvPr>
          <p:cNvSpPr>
            <a:spLocks noGrp="1"/>
          </p:cNvSpPr>
          <p:nvPr>
            <p:ph type="title"/>
          </p:nvPr>
        </p:nvSpPr>
        <p:spPr>
          <a:xfrm>
            <a:off x="838200" y="218135"/>
            <a:ext cx="10515600" cy="1069128"/>
          </a:xfrm>
        </p:spPr>
        <p:txBody>
          <a:bodyPr>
            <a:normAutofit/>
          </a:bodyPr>
          <a:lstStyle/>
          <a:p>
            <a:pPr algn="ctr"/>
            <a:r>
              <a:rPr lang="en-IN" sz="3200" dirty="0">
                <a:latin typeface="Times New Roman" panose="02020603050405020304" pitchFamily="18" charset="0"/>
                <a:cs typeface="Times New Roman" panose="02020603050405020304" pitchFamily="18" charset="0"/>
              </a:rPr>
              <a:t>Word Clouds</a:t>
            </a:r>
          </a:p>
        </p:txBody>
      </p:sp>
      <p:pic>
        <p:nvPicPr>
          <p:cNvPr id="1026" name="Picture 2">
            <a:extLst>
              <a:ext uri="{FF2B5EF4-FFF2-40B4-BE49-F238E27FC236}">
                <a16:creationId xmlns:a16="http://schemas.microsoft.com/office/drawing/2014/main" id="{C3582C1B-89BC-CB1E-5D31-C06517D8F9C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1131480"/>
            <a:ext cx="5197876" cy="2672390"/>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a:extLst>
              <a:ext uri="{FF2B5EF4-FFF2-40B4-BE49-F238E27FC236}">
                <a16:creationId xmlns:a16="http://schemas.microsoft.com/office/drawing/2014/main" id="{95205FFE-B4DF-8798-08B8-17F4A3CC71DB}"/>
              </a:ext>
            </a:extLst>
          </p:cNvPr>
          <p:cNvPicPr>
            <a:picLocks noGrp="1" noChangeAspect="1"/>
          </p:cNvPicPr>
          <p:nvPr>
            <p:ph sz="half" idx="2"/>
          </p:nvPr>
        </p:nvPicPr>
        <p:blipFill>
          <a:blip r:embed="rId3"/>
          <a:stretch>
            <a:fillRect/>
          </a:stretch>
        </p:blipFill>
        <p:spPr>
          <a:xfrm>
            <a:off x="6172200" y="1131480"/>
            <a:ext cx="5197876" cy="2666684"/>
          </a:xfrm>
          <a:prstGeom prst="rect">
            <a:avLst/>
          </a:prstGeom>
        </p:spPr>
      </p:pic>
      <p:sp>
        <p:nvSpPr>
          <p:cNvPr id="11" name="TextBox 10">
            <a:extLst>
              <a:ext uri="{FF2B5EF4-FFF2-40B4-BE49-F238E27FC236}">
                <a16:creationId xmlns:a16="http://schemas.microsoft.com/office/drawing/2014/main" id="{D5777CC0-8FBD-6B0D-9A65-6571846ECCAC}"/>
              </a:ext>
            </a:extLst>
          </p:cNvPr>
          <p:cNvSpPr txBox="1"/>
          <p:nvPr/>
        </p:nvSpPr>
        <p:spPr>
          <a:xfrm>
            <a:off x="1941251" y="3878063"/>
            <a:ext cx="2991774" cy="369332"/>
          </a:xfrm>
          <a:prstGeom prst="rect">
            <a:avLst/>
          </a:prstGeom>
          <a:noFill/>
        </p:spPr>
        <p:txBody>
          <a:bodyPr wrap="square">
            <a:spAutoFit/>
          </a:bodyPr>
          <a:lstStyle/>
          <a:p>
            <a:r>
              <a:rPr lang="en-IN" dirty="0"/>
              <a:t>Word cloud for spam SMS</a:t>
            </a:r>
          </a:p>
        </p:txBody>
      </p:sp>
      <p:sp>
        <p:nvSpPr>
          <p:cNvPr id="14" name="TextBox 13">
            <a:extLst>
              <a:ext uri="{FF2B5EF4-FFF2-40B4-BE49-F238E27FC236}">
                <a16:creationId xmlns:a16="http://schemas.microsoft.com/office/drawing/2014/main" id="{7C95B083-F147-6E15-35D7-80A4D95A6FF3}"/>
              </a:ext>
            </a:extLst>
          </p:cNvPr>
          <p:cNvSpPr txBox="1"/>
          <p:nvPr/>
        </p:nvSpPr>
        <p:spPr>
          <a:xfrm>
            <a:off x="7275251" y="3878063"/>
            <a:ext cx="2991774" cy="369332"/>
          </a:xfrm>
          <a:prstGeom prst="rect">
            <a:avLst/>
          </a:prstGeom>
          <a:noFill/>
        </p:spPr>
        <p:txBody>
          <a:bodyPr wrap="square">
            <a:spAutoFit/>
          </a:bodyPr>
          <a:lstStyle/>
          <a:p>
            <a:r>
              <a:rPr lang="en-IN" dirty="0"/>
              <a:t>Word cloud for not spam SMS</a:t>
            </a:r>
          </a:p>
        </p:txBody>
      </p:sp>
      <p:sp>
        <p:nvSpPr>
          <p:cNvPr id="15" name="TextBox 14">
            <a:extLst>
              <a:ext uri="{FF2B5EF4-FFF2-40B4-BE49-F238E27FC236}">
                <a16:creationId xmlns:a16="http://schemas.microsoft.com/office/drawing/2014/main" id="{61292025-EDB9-484E-7802-CDC80C8D1CB1}"/>
              </a:ext>
            </a:extLst>
          </p:cNvPr>
          <p:cNvSpPr txBox="1"/>
          <p:nvPr/>
        </p:nvSpPr>
        <p:spPr>
          <a:xfrm>
            <a:off x="778276" y="4247395"/>
            <a:ext cx="10515600" cy="17045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As per the word cloud of spam and not spam we can see different words repeating in both images.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the word cloud of spam we can see the words like call, free, claim, txt, and reply these are repeated words.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the word cloud of not spam we can see the words like </a:t>
            </a:r>
            <a:r>
              <a:rPr lang="en-IN" dirty="0" err="1">
                <a:latin typeface="Times New Roman" panose="02020603050405020304" pitchFamily="18" charset="0"/>
                <a:cs typeface="Times New Roman" panose="02020603050405020304" pitchFamily="18" charset="0"/>
              </a:rPr>
              <a:t>im</a:t>
            </a:r>
            <a:r>
              <a:rPr lang="en-IN" dirty="0">
                <a:latin typeface="Times New Roman" panose="02020603050405020304" pitchFamily="18" charset="0"/>
                <a:cs typeface="Times New Roman" panose="02020603050405020304" pitchFamily="18" charset="0"/>
              </a:rPr>
              <a:t>, go, come, know, got, and u these are the most repeated words.</a:t>
            </a:r>
          </a:p>
        </p:txBody>
      </p:sp>
    </p:spTree>
    <p:extLst>
      <p:ext uri="{BB962C8B-B14F-4D97-AF65-F5344CB8AC3E}">
        <p14:creationId xmlns:p14="http://schemas.microsoft.com/office/powerpoint/2010/main" val="1496513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BBC05-ED1D-0320-D45E-C955C9D1F8A9}"/>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 Vectorization Approaches</a:t>
            </a:r>
          </a:p>
        </p:txBody>
      </p:sp>
      <p:sp>
        <p:nvSpPr>
          <p:cNvPr id="3" name="Content Placeholder 2">
            <a:extLst>
              <a:ext uri="{FF2B5EF4-FFF2-40B4-BE49-F238E27FC236}">
                <a16:creationId xmlns:a16="http://schemas.microsoft.com/office/drawing/2014/main" id="{73815F72-65DA-854F-91CD-46065CA1988A}"/>
              </a:ext>
            </a:extLst>
          </p:cNvPr>
          <p:cNvSpPr>
            <a:spLocks noGrp="1"/>
          </p:cNvSpPr>
          <p:nvPr>
            <p:ph idx="1"/>
          </p:nvPr>
        </p:nvSpPr>
        <p:spPr>
          <a:xfrm>
            <a:off x="838200" y="1390619"/>
            <a:ext cx="10515600" cy="2409024"/>
          </a:xfrm>
        </p:spPr>
        <p:txBody>
          <a:bodyPr>
            <a:normAutofit fontScale="85000" lnSpcReduction="10000"/>
          </a:bodyPr>
          <a:lstStyle/>
          <a:p>
            <a:pPr marL="0" indent="0">
              <a:buNone/>
            </a:pPr>
            <a:r>
              <a:rPr lang="en-IN" dirty="0">
                <a:latin typeface="Times New Roman" panose="02020603050405020304" pitchFamily="18" charset="0"/>
                <a:cs typeface="Times New Roman" panose="02020603050405020304" pitchFamily="18" charset="0"/>
              </a:rPr>
              <a:t>a) Vectorization using TF:</a:t>
            </a:r>
          </a:p>
          <a:p>
            <a:pPr marL="0" indent="0">
              <a:lnSpc>
                <a:spcPct val="150000"/>
              </a:lnSpc>
              <a:buNone/>
            </a:pPr>
            <a:r>
              <a:rPr lang="en-US" sz="2400" dirty="0">
                <a:latin typeface="Times New Roman" panose="02020603050405020304" pitchFamily="18" charset="0"/>
                <a:cs typeface="Times New Roman" panose="02020603050405020304" pitchFamily="18" charset="0"/>
              </a:rPr>
              <a:t>V</a:t>
            </a:r>
            <a:r>
              <a:rPr lang="en-US" sz="2200" dirty="0">
                <a:latin typeface="Times New Roman" panose="02020603050405020304" pitchFamily="18" charset="0"/>
                <a:cs typeface="Times New Roman" panose="02020603050405020304" pitchFamily="18" charset="0"/>
              </a:rPr>
              <a:t>ectorization using term frequency (TF) is a method of converting text data into numerical vectors for use in machine learning models. In this method, each document or text sample is represented as a vector of word frequencies, where each element in the vector corresponds to the number of occurrences of a specific word in the document. This representation is called a "term frequency" vector.</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C99E95D-E2BF-3C9B-4B77-3EA24FA0AA23}"/>
              </a:ext>
            </a:extLst>
          </p:cNvPr>
          <p:cNvPicPr>
            <a:picLocks noChangeAspect="1"/>
          </p:cNvPicPr>
          <p:nvPr/>
        </p:nvPicPr>
        <p:blipFill>
          <a:blip r:embed="rId2"/>
          <a:stretch>
            <a:fillRect/>
          </a:stretch>
        </p:blipFill>
        <p:spPr>
          <a:xfrm>
            <a:off x="838200" y="3563553"/>
            <a:ext cx="9877888" cy="2378906"/>
          </a:xfrm>
          <a:prstGeom prst="rect">
            <a:avLst/>
          </a:prstGeom>
        </p:spPr>
      </p:pic>
      <p:sp>
        <p:nvSpPr>
          <p:cNvPr id="8" name="TextBox 7">
            <a:extLst>
              <a:ext uri="{FF2B5EF4-FFF2-40B4-BE49-F238E27FC236}">
                <a16:creationId xmlns:a16="http://schemas.microsoft.com/office/drawing/2014/main" id="{21E450C8-E8FF-D7E5-1004-57D7F7288368}"/>
              </a:ext>
            </a:extLst>
          </p:cNvPr>
          <p:cNvSpPr txBox="1"/>
          <p:nvPr/>
        </p:nvSpPr>
        <p:spPr>
          <a:xfrm>
            <a:off x="1020932" y="6019060"/>
            <a:ext cx="9695156" cy="369332"/>
          </a:xfrm>
          <a:prstGeom prst="rect">
            <a:avLst/>
          </a:prstGeom>
          <a:noFill/>
        </p:spPr>
        <p:txBody>
          <a:bodyPr wrap="square" rtlCol="0">
            <a:spAutoFit/>
          </a:bodyPr>
          <a:lstStyle/>
          <a:p>
            <a:r>
              <a:rPr lang="en-IN" dirty="0"/>
              <a:t>This is the </a:t>
            </a:r>
            <a:r>
              <a:rPr lang="en-IN" dirty="0" err="1"/>
              <a:t>DataFrame</a:t>
            </a:r>
            <a:r>
              <a:rPr lang="en-IN" dirty="0"/>
              <a:t> which we got after using TF for vectorization. </a:t>
            </a:r>
          </a:p>
        </p:txBody>
      </p:sp>
    </p:spTree>
    <p:extLst>
      <p:ext uri="{BB962C8B-B14F-4D97-AF65-F5344CB8AC3E}">
        <p14:creationId xmlns:p14="http://schemas.microsoft.com/office/powerpoint/2010/main" val="2906535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F6257E-CE9A-D564-EFED-A9A305E96423}"/>
              </a:ext>
            </a:extLst>
          </p:cNvPr>
          <p:cNvSpPr>
            <a:spLocks noGrp="1"/>
          </p:cNvSpPr>
          <p:nvPr>
            <p:ph idx="1"/>
          </p:nvPr>
        </p:nvSpPr>
        <p:spPr>
          <a:xfrm>
            <a:off x="838200" y="577049"/>
            <a:ext cx="10515600" cy="5599914"/>
          </a:xfrm>
        </p:spPr>
        <p:txBody>
          <a:bodyPr/>
          <a:lstStyle/>
          <a:p>
            <a:pPr marL="0" indent="0">
              <a:buNone/>
            </a:pPr>
            <a:r>
              <a:rPr lang="en-IN" dirty="0">
                <a:latin typeface="Times New Roman" panose="02020603050405020304" pitchFamily="18" charset="0"/>
                <a:cs typeface="Times New Roman" panose="02020603050405020304" pitchFamily="18" charset="0"/>
              </a:rPr>
              <a:t>b) Vectorization using TF-IDF:</a:t>
            </a:r>
          </a:p>
          <a:p>
            <a:pPr marL="0" indent="0">
              <a:lnSpc>
                <a:spcPct val="150000"/>
              </a:lnSpc>
              <a:buNone/>
            </a:pPr>
            <a:r>
              <a:rPr lang="en-US" sz="2200" dirty="0">
                <a:latin typeface="Times New Roman" panose="02020603050405020304" pitchFamily="18" charset="0"/>
                <a:cs typeface="Times New Roman" panose="02020603050405020304" pitchFamily="18" charset="0"/>
              </a:rPr>
              <a:t>TF-IDF (term frequency-inverse document frequency) is a variation of this method that takes into account not only the frequency of a word in a document but also its rarity across the entire corpus of documents. This can help to down-weight common words (e.g. "the", "and", etc.) that appear frequently in many documents, and give more weight to words that are more specific to the document and less common across the entire corpus.</a:t>
            </a:r>
            <a:endParaRPr lang="en-IN" sz="22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689927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EBE90D-5D62-F9E6-E7CC-AA2322CBB25F}"/>
              </a:ext>
            </a:extLst>
          </p:cNvPr>
          <p:cNvSpPr>
            <a:spLocks noGrp="1"/>
          </p:cNvSpPr>
          <p:nvPr>
            <p:ph idx="1"/>
          </p:nvPr>
        </p:nvSpPr>
        <p:spPr>
          <a:xfrm>
            <a:off x="603467" y="316422"/>
            <a:ext cx="11063904" cy="4351338"/>
          </a:xfrm>
        </p:spPr>
        <p:txBody>
          <a:bodyPr/>
          <a:lstStyle/>
          <a:p>
            <a:pPr marL="0" indent="0">
              <a:buNone/>
            </a:pPr>
            <a:r>
              <a:rPr lang="en-IN" dirty="0">
                <a:latin typeface="Times New Roman" panose="02020603050405020304" pitchFamily="18" charset="0"/>
                <a:cs typeface="Times New Roman" panose="02020603050405020304" pitchFamily="18" charset="0"/>
              </a:rPr>
              <a:t>c) Doc-to-vec using Google’s word-to-vec Model:</a:t>
            </a:r>
          </a:p>
          <a:p>
            <a:pPr marL="0" indent="0">
              <a:lnSpc>
                <a:spcPct val="150000"/>
              </a:lnSpc>
              <a:buNone/>
            </a:pPr>
            <a:r>
              <a:rPr lang="en-US" sz="2200" dirty="0">
                <a:latin typeface="Times New Roman" panose="02020603050405020304" pitchFamily="18" charset="0"/>
                <a:cs typeface="Times New Roman" panose="02020603050405020304" pitchFamily="18" charset="0"/>
              </a:rPr>
              <a:t>Google's Word2Vec is a deep learning model that can generate dense vector representations (also known as word embeddings) of words in a given text corpus. These vector representations capture the semantic meaning of words and their relationships to other words in the corpus.</a:t>
            </a:r>
            <a:endParaRPr lang="en-IN"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7D0FE80-A4D1-9A2A-57E5-5EBA2E4DF1A5}"/>
              </a:ext>
            </a:extLst>
          </p:cNvPr>
          <p:cNvPicPr>
            <a:picLocks noChangeAspect="1"/>
          </p:cNvPicPr>
          <p:nvPr/>
        </p:nvPicPr>
        <p:blipFill>
          <a:blip r:embed="rId2"/>
          <a:stretch>
            <a:fillRect/>
          </a:stretch>
        </p:blipFill>
        <p:spPr>
          <a:xfrm>
            <a:off x="603467" y="2555423"/>
            <a:ext cx="10325995" cy="2209992"/>
          </a:xfrm>
          <a:prstGeom prst="rect">
            <a:avLst/>
          </a:prstGeom>
        </p:spPr>
      </p:pic>
      <p:sp>
        <p:nvSpPr>
          <p:cNvPr id="6" name="TextBox 5">
            <a:extLst>
              <a:ext uri="{FF2B5EF4-FFF2-40B4-BE49-F238E27FC236}">
                <a16:creationId xmlns:a16="http://schemas.microsoft.com/office/drawing/2014/main" id="{67B6C52D-0782-F3C1-9643-27EEB3441417}"/>
              </a:ext>
            </a:extLst>
          </p:cNvPr>
          <p:cNvSpPr txBox="1"/>
          <p:nvPr/>
        </p:nvSpPr>
        <p:spPr>
          <a:xfrm>
            <a:off x="706562" y="4667760"/>
            <a:ext cx="10119804" cy="3078535"/>
          </a:xfrm>
          <a:prstGeom prst="rect">
            <a:avLst/>
          </a:prstGeom>
          <a:noFill/>
        </p:spPr>
        <p:txBody>
          <a:bodyPr wrap="square" rtlCol="0">
            <a:spAutoFit/>
          </a:bodyPr>
          <a:lstStyle/>
          <a:p>
            <a:pPr>
              <a:lnSpc>
                <a:spcPct val="150000"/>
              </a:lnSpc>
            </a:pPr>
            <a:r>
              <a:rPr lang="en-IN" sz="2200" dirty="0">
                <a:latin typeface="Times New Roman" panose="02020603050405020304" pitchFamily="18" charset="0"/>
                <a:cs typeface="Times New Roman" panose="02020603050405020304" pitchFamily="18" charset="0"/>
              </a:rPr>
              <a:t>This above Dataframe using </a:t>
            </a:r>
            <a:r>
              <a:rPr lang="en-IN" sz="2200" dirty="0" err="1">
                <a:latin typeface="Times New Roman" panose="02020603050405020304" pitchFamily="18" charset="0"/>
                <a:cs typeface="Times New Roman" panose="02020603050405020304" pitchFamily="18" charset="0"/>
              </a:rPr>
              <a:t>google’s</a:t>
            </a:r>
            <a:r>
              <a:rPr lang="en-IN" sz="2200" dirty="0">
                <a:latin typeface="Times New Roman" panose="02020603050405020304" pitchFamily="18" charset="0"/>
                <a:cs typeface="Times New Roman" panose="02020603050405020304" pitchFamily="18" charset="0"/>
              </a:rPr>
              <a:t> word to vec model :</a:t>
            </a:r>
          </a:p>
          <a:p>
            <a:pPr>
              <a:lnSpc>
                <a:spcPct val="150000"/>
              </a:lnSpc>
            </a:pPr>
            <a:r>
              <a:rPr lang="en-US" sz="2200" dirty="0">
                <a:latin typeface="Times New Roman" panose="02020603050405020304" pitchFamily="18" charset="0"/>
                <a:cs typeface="Times New Roman" panose="02020603050405020304" pitchFamily="18" charset="0"/>
              </a:rPr>
              <a:t>Each row represents the document and each column represents the element of the vector for the given document, word to </a:t>
            </a:r>
            <a:r>
              <a:rPr lang="en-US" sz="2200" dirty="0" err="1">
                <a:latin typeface="Times New Roman" panose="02020603050405020304" pitchFamily="18" charset="0"/>
                <a:cs typeface="Times New Roman" panose="02020603050405020304" pitchFamily="18" charset="0"/>
              </a:rPr>
              <a:t>vec</a:t>
            </a:r>
            <a:r>
              <a:rPr lang="en-US" sz="2200" dirty="0">
                <a:latin typeface="Times New Roman" panose="02020603050405020304" pitchFamily="18" charset="0"/>
                <a:cs typeface="Times New Roman" panose="02020603050405020304" pitchFamily="18" charset="0"/>
              </a:rPr>
              <a:t> gives the vector of length 300 so we have 301 columns out of that one </a:t>
            </a:r>
            <a:r>
              <a:rPr lang="en-IN" sz="2200" dirty="0">
                <a:latin typeface="Times New Roman" panose="02020603050405020304" pitchFamily="18" charset="0"/>
                <a:cs typeface="Times New Roman" panose="02020603050405020304" pitchFamily="18" charset="0"/>
              </a:rPr>
              <a:t>for the label.</a:t>
            </a:r>
          </a:p>
          <a:p>
            <a:pPr>
              <a:lnSpc>
                <a:spcPct val="150000"/>
              </a:lnSpc>
            </a:pPr>
            <a:endParaRPr lang="en-IN" sz="2200" dirty="0">
              <a:latin typeface="Times New Roman" panose="02020603050405020304" pitchFamily="18" charset="0"/>
              <a:cs typeface="Times New Roman" panose="02020603050405020304" pitchFamily="18" charset="0"/>
            </a:endParaRPr>
          </a:p>
          <a:p>
            <a:pPr>
              <a:lnSpc>
                <a:spcPct val="150000"/>
              </a:lnSpc>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98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1CE5E-BEF9-9182-A5C3-0018EE43D757}"/>
              </a:ext>
            </a:extLst>
          </p:cNvPr>
          <p:cNvSpPr>
            <a:spLocks noGrp="1"/>
          </p:cNvSpPr>
          <p:nvPr>
            <p:ph type="title"/>
          </p:nvPr>
        </p:nvSpPr>
        <p:spPr>
          <a:xfrm>
            <a:off x="838200" y="136525"/>
            <a:ext cx="10515600" cy="1325563"/>
          </a:xfrm>
        </p:spPr>
        <p:txBody>
          <a:bodyPr>
            <a:normAutofit/>
          </a:bodyPr>
          <a:lstStyle/>
          <a:p>
            <a:r>
              <a:rPr lang="en-IN" sz="3200" dirty="0">
                <a:latin typeface="Times New Roman" panose="02020603050405020304" pitchFamily="18" charset="0"/>
                <a:cs typeface="Times New Roman" panose="02020603050405020304" pitchFamily="18" charset="0"/>
              </a:rPr>
              <a:t> d) Heuristic Features</a:t>
            </a:r>
          </a:p>
        </p:txBody>
      </p:sp>
      <p:sp>
        <p:nvSpPr>
          <p:cNvPr id="3" name="Content Placeholder 2">
            <a:extLst>
              <a:ext uri="{FF2B5EF4-FFF2-40B4-BE49-F238E27FC236}">
                <a16:creationId xmlns:a16="http://schemas.microsoft.com/office/drawing/2014/main" id="{C5A2DBB8-6A56-07B1-EFB2-D31DAA6CD22D}"/>
              </a:ext>
            </a:extLst>
          </p:cNvPr>
          <p:cNvSpPr>
            <a:spLocks noGrp="1"/>
          </p:cNvSpPr>
          <p:nvPr>
            <p:ph idx="1"/>
          </p:nvPr>
        </p:nvSpPr>
        <p:spPr>
          <a:xfrm>
            <a:off x="838200" y="1462088"/>
            <a:ext cx="10515600" cy="4351338"/>
          </a:xfrm>
        </p:spPr>
        <p:txBody>
          <a:bodyPr>
            <a:normAutofit/>
          </a:bodyPr>
          <a:lstStyle/>
          <a:p>
            <a:pPr marL="0" indent="0">
              <a:buNone/>
            </a:pPr>
            <a:r>
              <a:rPr lang="en-IN" sz="2200" dirty="0">
                <a:latin typeface="Times New Roman" panose="02020603050405020304" pitchFamily="18" charset="0"/>
                <a:cs typeface="Times New Roman" panose="02020603050405020304" pitchFamily="18" charset="0"/>
              </a:rPr>
              <a:t>We have created two additional features phone number and length.</a:t>
            </a:r>
          </a:p>
          <a:p>
            <a:r>
              <a:rPr lang="en-IN" sz="2200" dirty="0">
                <a:latin typeface="Times New Roman" panose="02020603050405020304" pitchFamily="18" charset="0"/>
                <a:cs typeface="Times New Roman" panose="02020603050405020304" pitchFamily="18" charset="0"/>
              </a:rPr>
              <a:t>In phone number feature we are giving it 1 if phone number is presented in  SMS otherwise it is zero</a:t>
            </a:r>
          </a:p>
          <a:p>
            <a:r>
              <a:rPr lang="en-IN" sz="2200" dirty="0">
                <a:latin typeface="Times New Roman" panose="02020603050405020304" pitchFamily="18" charset="0"/>
                <a:cs typeface="Times New Roman" panose="02020603050405020304" pitchFamily="18" charset="0"/>
              </a:rPr>
              <a:t>In length feature we are giving length of SMS</a:t>
            </a:r>
          </a:p>
        </p:txBody>
      </p:sp>
      <p:pic>
        <p:nvPicPr>
          <p:cNvPr id="5" name="Picture 4">
            <a:extLst>
              <a:ext uri="{FF2B5EF4-FFF2-40B4-BE49-F238E27FC236}">
                <a16:creationId xmlns:a16="http://schemas.microsoft.com/office/drawing/2014/main" id="{741AE66E-6AB9-BF23-AAA8-9813BD750046}"/>
              </a:ext>
            </a:extLst>
          </p:cNvPr>
          <p:cNvPicPr>
            <a:picLocks noChangeAspect="1"/>
          </p:cNvPicPr>
          <p:nvPr/>
        </p:nvPicPr>
        <p:blipFill>
          <a:blip r:embed="rId2"/>
          <a:stretch>
            <a:fillRect/>
          </a:stretch>
        </p:blipFill>
        <p:spPr>
          <a:xfrm>
            <a:off x="1634629" y="3500021"/>
            <a:ext cx="8922742" cy="2945088"/>
          </a:xfrm>
          <a:prstGeom prst="rect">
            <a:avLst/>
          </a:prstGeom>
        </p:spPr>
      </p:pic>
    </p:spTree>
    <p:extLst>
      <p:ext uri="{BB962C8B-B14F-4D97-AF65-F5344CB8AC3E}">
        <p14:creationId xmlns:p14="http://schemas.microsoft.com/office/powerpoint/2010/main" val="3004794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F7667-0CB9-C009-0328-73ABED3FD258}"/>
              </a:ext>
            </a:extLst>
          </p:cNvPr>
          <p:cNvSpPr>
            <a:spLocks noGrp="1"/>
          </p:cNvSpPr>
          <p:nvPr>
            <p:ph type="title"/>
          </p:nvPr>
        </p:nvSpPr>
        <p:spPr>
          <a:xfrm>
            <a:off x="838200" y="116551"/>
            <a:ext cx="10515600" cy="1325563"/>
          </a:xfrm>
        </p:spPr>
        <p:txBody>
          <a:bodyPr>
            <a:normAutofit/>
          </a:bodyPr>
          <a:lstStyle/>
          <a:p>
            <a:pPr algn="ctr"/>
            <a:r>
              <a:rPr lang="en-IN" sz="3200" dirty="0">
                <a:latin typeface="Times New Roman" panose="02020603050405020304" pitchFamily="18" charset="0"/>
                <a:cs typeface="Times New Roman" panose="02020603050405020304" pitchFamily="18" charset="0"/>
              </a:rPr>
              <a:t>Dimension Reduction &amp; Visualization</a:t>
            </a:r>
          </a:p>
        </p:txBody>
      </p:sp>
      <p:sp>
        <p:nvSpPr>
          <p:cNvPr id="3" name="Content Placeholder 2">
            <a:extLst>
              <a:ext uri="{FF2B5EF4-FFF2-40B4-BE49-F238E27FC236}">
                <a16:creationId xmlns:a16="http://schemas.microsoft.com/office/drawing/2014/main" id="{83430CE5-A135-4120-4816-CE9928D5E6A2}"/>
              </a:ext>
            </a:extLst>
          </p:cNvPr>
          <p:cNvSpPr>
            <a:spLocks noGrp="1"/>
          </p:cNvSpPr>
          <p:nvPr>
            <p:ph idx="1"/>
          </p:nvPr>
        </p:nvSpPr>
        <p:spPr>
          <a:xfrm>
            <a:off x="838200" y="1442114"/>
            <a:ext cx="10515600" cy="4351338"/>
          </a:xfrm>
        </p:spPr>
        <p:txBody>
          <a:bodyPr>
            <a:normAutofit/>
          </a:bodyPr>
          <a:lstStyle/>
          <a:p>
            <a:pPr>
              <a:lnSpc>
                <a:spcPct val="150000"/>
              </a:lnSpc>
            </a:pPr>
            <a:r>
              <a:rPr lang="en-US" sz="2200" dirty="0">
                <a:latin typeface="Times New Roman" panose="02020603050405020304" pitchFamily="18" charset="0"/>
                <a:cs typeface="Times New Roman" panose="02020603050405020304" pitchFamily="18" charset="0"/>
              </a:rPr>
              <a:t>Principal Component Analysis (PCA) is a statistical technique that is used for dimensionality reduction and data visualization. It is a popular method for transforming high-dimensional data into a lower-dimensional space while preserving as much of the original information as possible.</a:t>
            </a:r>
          </a:p>
          <a:p>
            <a:pPr>
              <a:lnSpc>
                <a:spcPct val="150000"/>
              </a:lnSpc>
            </a:pPr>
            <a:r>
              <a:rPr lang="en-US" sz="2200" dirty="0">
                <a:latin typeface="Times New Roman" panose="02020603050405020304" pitchFamily="18" charset="0"/>
                <a:cs typeface="Times New Roman" panose="02020603050405020304" pitchFamily="18" charset="0"/>
              </a:rPr>
              <a:t>As we have around 9000 columns so, we are using PCA to reduce the number of columns with 95% of the variance.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3752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07CDE4-C65E-0E70-DC2A-19C6E4A1C9E5}"/>
              </a:ext>
            </a:extLst>
          </p:cNvPr>
          <p:cNvSpPr>
            <a:spLocks noGrp="1"/>
          </p:cNvSpPr>
          <p:nvPr>
            <p:ph idx="1"/>
          </p:nvPr>
        </p:nvSpPr>
        <p:spPr>
          <a:xfrm>
            <a:off x="550416" y="408373"/>
            <a:ext cx="11091168" cy="7185842"/>
          </a:xfrm>
        </p:spPr>
        <p:txBody>
          <a:bodyPr/>
          <a:lstStyle/>
          <a:p>
            <a:pPr marL="0" indent="0">
              <a:buNone/>
            </a:pPr>
            <a:r>
              <a:rPr lang="en-IN" dirty="0"/>
              <a:t>a) </a:t>
            </a:r>
            <a:r>
              <a:rPr lang="en-IN" sz="3200" dirty="0">
                <a:latin typeface="Times New Roman" panose="02020603050405020304" pitchFamily="18" charset="0"/>
                <a:cs typeface="Times New Roman" panose="02020603050405020304" pitchFamily="18" charset="0"/>
              </a:rPr>
              <a:t>PCA on TF Dataframe:</a:t>
            </a:r>
          </a:p>
          <a:p>
            <a:pPr marL="0" indent="0">
              <a:buNone/>
            </a:pPr>
            <a:endParaRPr lang="en-IN" sz="2200"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IN" sz="2200" dirty="0">
                <a:latin typeface="Times New Roman" panose="02020603050405020304" pitchFamily="18" charset="0"/>
                <a:ea typeface="Tahoma" panose="020B0604030504040204" pitchFamily="34" charset="0"/>
                <a:cs typeface="Times New Roman" panose="02020603050405020304" pitchFamily="18" charset="0"/>
              </a:rPr>
              <a:t>We applied PCA on TF Dataframe with 95% of the variance and we got 2126 components.</a:t>
            </a:r>
          </a:p>
          <a:p>
            <a:pPr marL="0" indent="0">
              <a:buNone/>
            </a:pPr>
            <a:r>
              <a:rPr lang="en-IN" sz="2200" dirty="0">
                <a:latin typeface="Times New Roman" panose="02020603050405020304" pitchFamily="18" charset="0"/>
                <a:ea typeface="Tahoma" panose="020B0604030504040204" pitchFamily="34" charset="0"/>
                <a:cs typeface="Times New Roman" panose="02020603050405020304" pitchFamily="18" charset="0"/>
              </a:rPr>
              <a:t>Before PCA there were 8970 columns and after doing PCA it was reduced to 2126 columns.</a:t>
            </a:r>
          </a:p>
          <a:p>
            <a:pPr marL="0" indent="0">
              <a:buNone/>
            </a:pPr>
            <a:endParaRPr lang="en-IN" dirty="0"/>
          </a:p>
          <a:p>
            <a:pPr marL="0" indent="0">
              <a:buNone/>
            </a:pPr>
            <a:endParaRPr lang="en-IN" dirty="0"/>
          </a:p>
        </p:txBody>
      </p:sp>
      <p:pic>
        <p:nvPicPr>
          <p:cNvPr id="4" name="Picture 3">
            <a:extLst>
              <a:ext uri="{FF2B5EF4-FFF2-40B4-BE49-F238E27FC236}">
                <a16:creationId xmlns:a16="http://schemas.microsoft.com/office/drawing/2014/main" id="{0B3DD199-824F-B7EC-E068-7FBCDACD0887}"/>
              </a:ext>
            </a:extLst>
          </p:cNvPr>
          <p:cNvPicPr>
            <a:picLocks noChangeAspect="1"/>
          </p:cNvPicPr>
          <p:nvPr/>
        </p:nvPicPr>
        <p:blipFill>
          <a:blip r:embed="rId2"/>
          <a:stretch>
            <a:fillRect/>
          </a:stretch>
        </p:blipFill>
        <p:spPr>
          <a:xfrm>
            <a:off x="2574524" y="2398205"/>
            <a:ext cx="6403758" cy="4298762"/>
          </a:xfrm>
          <a:prstGeom prst="rect">
            <a:avLst/>
          </a:prstGeom>
        </p:spPr>
      </p:pic>
    </p:spTree>
    <p:extLst>
      <p:ext uri="{BB962C8B-B14F-4D97-AF65-F5344CB8AC3E}">
        <p14:creationId xmlns:p14="http://schemas.microsoft.com/office/powerpoint/2010/main" val="1232388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 2013 - 2022</Template>
  <TotalTime>312</TotalTime>
  <Words>1335</Words>
  <Application>Microsoft Office PowerPoint</Application>
  <PresentationFormat>Widescreen</PresentationFormat>
  <Paragraphs>211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SMS Spam Detection</vt:lpstr>
      <vt:lpstr>Data Pre-processing flow diagram</vt:lpstr>
      <vt:lpstr>Word Clouds</vt:lpstr>
      <vt:lpstr> Vectorization Approaches</vt:lpstr>
      <vt:lpstr>PowerPoint Presentation</vt:lpstr>
      <vt:lpstr>PowerPoint Presentation</vt:lpstr>
      <vt:lpstr> d) Heuristic Features</vt:lpstr>
      <vt:lpstr>Dimension Reduction &amp; Visualization</vt:lpstr>
      <vt:lpstr>PowerPoint Presentation</vt:lpstr>
      <vt:lpstr>PowerPoint Presentation</vt:lpstr>
      <vt:lpstr>PowerPoint Presentation</vt:lpstr>
      <vt:lpstr>PowerPoint Presentation</vt:lpstr>
      <vt:lpstr>Competing Models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SMS Spam Collection</dc:title>
  <dc:creator>GOWTHAM KUMAR</dc:creator>
  <cp:lastModifiedBy>GOWTHAM KUMAR</cp:lastModifiedBy>
  <cp:revision>84</cp:revision>
  <dcterms:created xsi:type="dcterms:W3CDTF">2023-02-07T07:27:20Z</dcterms:created>
  <dcterms:modified xsi:type="dcterms:W3CDTF">2023-02-10T18:01:34Z</dcterms:modified>
</cp:coreProperties>
</file>