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3"/>
  </p:notesMasterIdLst>
  <p:handoutMasterIdLst>
    <p:handoutMasterId r:id="rId34"/>
  </p:handoutMasterIdLst>
  <p:sldIdLst>
    <p:sldId id="331" r:id="rId2"/>
    <p:sldId id="295" r:id="rId3"/>
    <p:sldId id="332" r:id="rId4"/>
    <p:sldId id="333" r:id="rId5"/>
    <p:sldId id="334" r:id="rId6"/>
    <p:sldId id="335" r:id="rId7"/>
    <p:sldId id="358" r:id="rId8"/>
    <p:sldId id="300" r:id="rId9"/>
    <p:sldId id="360" r:id="rId10"/>
    <p:sldId id="359" r:id="rId11"/>
    <p:sldId id="336" r:id="rId12"/>
    <p:sldId id="337" r:id="rId13"/>
    <p:sldId id="338" r:id="rId14"/>
    <p:sldId id="340" r:id="rId15"/>
    <p:sldId id="339"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294" r:id="rId32"/>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3883" autoAdjust="0"/>
  </p:normalViewPr>
  <p:slideViewPr>
    <p:cSldViewPr snapToGrid="0">
      <p:cViewPr varScale="1">
        <p:scale>
          <a:sx n="44" d="100"/>
          <a:sy n="44" d="100"/>
        </p:scale>
        <p:origin x="7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4/4/2024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631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348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442422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25037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3262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932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A71DC-3D95-4222-816B-C2B1B29E3D9F}" type="datetime4">
              <a:rPr lang="en-US" smtClean="0"/>
              <a:t>April 4, 2024</a:t>
            </a:fld>
            <a:endParaRPr lang="en-US"/>
          </a:p>
        </p:txBody>
      </p:sp>
      <p:sp>
        <p:nvSpPr>
          <p:cNvPr id="5" name="Footer Placeholder 4"/>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33197-9AE8-48AE-B01A-B9BA7ACE29B3}" type="datetime4">
              <a:rPr lang="en-US" smtClean="0"/>
              <a:t>April 4, 2024</a:t>
            </a:fld>
            <a:endParaRPr lang="en-US"/>
          </a:p>
        </p:txBody>
      </p:sp>
      <p:sp>
        <p:nvSpPr>
          <p:cNvPr id="5" name="Footer Placeholder 4"/>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E106D-E27C-4159-820B-20AF71C31AF4}" type="datetime4">
              <a:rPr lang="en-US" smtClean="0"/>
              <a:t>April 4, 2024</a:t>
            </a:fld>
            <a:endParaRPr lang="en-US"/>
          </a:p>
        </p:txBody>
      </p:sp>
      <p:sp>
        <p:nvSpPr>
          <p:cNvPr id="5" name="Footer Placeholder 4"/>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C6F5B-4553-4A0A-9E67-80098EEF92EB}" type="datetime4">
              <a:rPr lang="en-US" smtClean="0"/>
              <a:t>April 4, 2024</a:t>
            </a:fld>
            <a:endParaRPr lang="en-US"/>
          </a:p>
        </p:txBody>
      </p:sp>
      <p:sp>
        <p:nvSpPr>
          <p:cNvPr id="5" name="Footer Placeholder 4"/>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7AC84-91BB-4AD1-A60B-15752418508D}" type="datetime4">
              <a:rPr lang="en-US" smtClean="0"/>
              <a:t>April 4, 2024</a:t>
            </a:fld>
            <a:endParaRPr lang="en-US"/>
          </a:p>
        </p:txBody>
      </p:sp>
      <p:sp>
        <p:nvSpPr>
          <p:cNvPr id="5" name="Footer Placeholder 4"/>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B0623-8956-4DF9-8A6A-7368FA701DDD}" type="datetime4">
              <a:rPr lang="en-US" smtClean="0"/>
              <a:t>April 4, 2024</a:t>
            </a:fld>
            <a:endParaRPr lang="en-US"/>
          </a:p>
        </p:txBody>
      </p:sp>
      <p:sp>
        <p:nvSpPr>
          <p:cNvPr id="6" name="Footer Placeholder 5"/>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DDA1C751-90FD-48D2-A802-CF7866D32FC3}" type="datetime4">
              <a:rPr lang="en-US" smtClean="0"/>
              <a:t>April 4,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752A48-B9ED-4788-87A1-EE13280C6746}" type="datetime4">
              <a:rPr lang="en-US" smtClean="0"/>
              <a:t>April 4, 2024</a:t>
            </a:fld>
            <a:endParaRPr lang="en-US"/>
          </a:p>
        </p:txBody>
      </p:sp>
      <p:sp>
        <p:nvSpPr>
          <p:cNvPr id="4" name="Footer Placeholder 3"/>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DBDF65EA-348A-4C74-A99F-CFB42B96EF04}" type="datetime4">
              <a:rPr lang="en-US" smtClean="0"/>
              <a:t>April 4,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2E781170-C171-4026-8E7B-61DC8235C912}" type="datetime4">
              <a:rPr lang="en-US" smtClean="0"/>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US"/>
              <a:t>DEPARTMENT OF ARTIFICIAL INTELLIGENCE AND DATA SCIENCE /GARBAGE CLASSIFICATION USING CNN</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EA0377A-F46D-489E-BCE8-60585B3C8A40}" type="datetime4">
              <a:rPr lang="en-US" smtClean="0"/>
              <a:t>April 4, 2024</a:t>
            </a:fld>
            <a:endParaRPr lang="en-US"/>
          </a:p>
        </p:txBody>
      </p:sp>
      <p:sp>
        <p:nvSpPr>
          <p:cNvPr id="6" name="Footer Placeholder 5"/>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9C2C807D-91E2-49AC-89DD-AB8AE8F22055}" type="datetime4">
              <a:rPr lang="en-US" smtClean="0"/>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US"/>
              <a:t>DEPARTMENT OF ARTIFICIAL INTELLIGENCE AND DATA SCIENCE /GARBAGE CLASSIFICATION USING CNN</a:t>
            </a:r>
            <a:endParaRPr lang="en-IN"/>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16/j.envpol.2019.113707"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kaggle.com/hamzakhanltransfer-Iearning-using-mobilenet" TargetMode="External"/><Relationship Id="rId4" Type="http://schemas.openxmlformats.org/officeDocument/2006/relationships/hyperlink" Target="http://cs229.stanford.edu/proj2016/report/ThungYang-ClassificationOfTrashForRecyclabilityStatus-report.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 &amp; ENGINEERING</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10214CS601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SUMMER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REVIEW-I</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“GARBAGE CLASSIFICATION USING CNN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1.G.MEGHANA (VTU20133)(21UECS0198)</a:t>
            </a:r>
          </a:p>
          <a:p>
            <a:r>
              <a:rPr lang="en-IN" sz="2000" dirty="0">
                <a:latin typeface="Times New Roman" pitchFamily="18" charset="0"/>
                <a:cs typeface="Times New Roman" pitchFamily="18" charset="0"/>
              </a:rPr>
              <a:t>2.S.VARUN KUMAR (VTU20180)(21UECS0717)</a:t>
            </a:r>
          </a:p>
          <a:p>
            <a:r>
              <a:rPr lang="en-IN" sz="2000" dirty="0">
                <a:latin typeface="Times New Roman" pitchFamily="18" charset="0"/>
                <a:cs typeface="Times New Roman" pitchFamily="18" charset="0"/>
              </a:rPr>
              <a:t>3.M.SAI GOWTHAM (VTU20213)(21UECM0164)</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905321" y="7199210"/>
            <a:ext cx="5884154" cy="400110"/>
          </a:xfrm>
          <a:prstGeom prst="rect">
            <a:avLst/>
          </a:prstGeom>
          <a:noFill/>
        </p:spPr>
        <p:txBody>
          <a:bodyPr wrap="square" rtlCol="0">
            <a:spAutoFit/>
          </a:bodyPr>
          <a:lstStyle/>
          <a:p>
            <a:r>
              <a:rPr lang="en-IN" sz="2000" dirty="0"/>
              <a:t>      </a:t>
            </a:r>
            <a:r>
              <a:rPr lang="en-IN" sz="2000" dirty="0" err="1"/>
              <a:t>Dr.Vinoth</a:t>
            </a:r>
            <a:r>
              <a:rPr lang="en-IN" sz="2000" dirty="0"/>
              <a:t> </a:t>
            </a:r>
            <a:r>
              <a:rPr lang="en-IN" sz="2000" dirty="0" err="1"/>
              <a:t>kumar</a:t>
            </a:r>
            <a:r>
              <a:rPr lang="en-IN" sz="2000" dirty="0"/>
              <a:t> S, </a:t>
            </a:r>
            <a:r>
              <a:rPr lang="en-IN" sz="2000" dirty="0" err="1"/>
              <a:t>ME,Associate</a:t>
            </a:r>
            <a:r>
              <a:rPr lang="en-IN" sz="2000" dirty="0"/>
              <a:t> Professor</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a:xfrm>
            <a:off x="5529278" y="9689678"/>
            <a:ext cx="7760002" cy="597322"/>
          </a:xfrm>
        </p:spPr>
        <p:txBody>
          <a:bodyPr/>
          <a:lstStyle/>
          <a:p>
            <a:r>
              <a:rPr lang="en-US" dirty="0"/>
              <a:t>DEPARTMENT OF ARTIFICIAL INTELLIGENCE AND DATA SCIENCE /GARBAGE CLASSIFICATION USING CNN</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20693325-1AB5-4DC4-8486-1CCD8DB13A12}" type="datetime4">
              <a:rPr lang="en-US" smtClean="0"/>
              <a:t>April 4,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extLst>
      <p:ext uri="{BB962C8B-B14F-4D97-AF65-F5344CB8AC3E}">
        <p14:creationId xmlns:p14="http://schemas.microsoft.com/office/powerpoint/2010/main" val="274430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541DB-0055-4F8E-8114-6DA486740E17}" type="datetime4">
              <a:rPr lang="en-US" smtClean="0"/>
              <a:t>April 4, 2024</a:t>
            </a:fld>
            <a:endParaRPr lang="en-US"/>
          </a:p>
        </p:txBody>
      </p:sp>
      <p:sp>
        <p:nvSpPr>
          <p:cNvPr id="3" name="Footer Placeholder 2"/>
          <p:cNvSpPr>
            <a:spLocks noGrp="1"/>
          </p:cNvSpPr>
          <p:nvPr>
            <p:ph type="ftr" sz="quarter" idx="11"/>
          </p:nvPr>
        </p:nvSpPr>
        <p:spPr>
          <a:xfrm>
            <a:off x="5529278" y="9689678"/>
            <a:ext cx="743996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89458397"/>
              </p:ext>
            </p:extLst>
          </p:nvPr>
        </p:nvGraphicFramePr>
        <p:xfrm>
          <a:off x="688389" y="1505403"/>
          <a:ext cx="16592052" cy="7242357"/>
        </p:xfrm>
        <a:graphic>
          <a:graphicData uri="http://schemas.openxmlformats.org/drawingml/2006/table">
            <a:tbl>
              <a:tblPr firstRow="1" bandRow="1">
                <a:tableStyleId>{5C22544A-7EE6-4342-B048-85BDC9FD1C3A}</a:tableStyleId>
              </a:tblPr>
              <a:tblGrid>
                <a:gridCol w="1125171">
                  <a:extLst>
                    <a:ext uri="{9D8B030D-6E8A-4147-A177-3AD203B41FA5}">
                      <a16:colId xmlns:a16="http://schemas.microsoft.com/office/drawing/2014/main" val="1538310253"/>
                    </a:ext>
                  </a:extLst>
                </a:gridCol>
                <a:gridCol w="5658791">
                  <a:extLst>
                    <a:ext uri="{9D8B030D-6E8A-4147-A177-3AD203B41FA5}">
                      <a16:colId xmlns:a16="http://schemas.microsoft.com/office/drawing/2014/main" val="20000"/>
                    </a:ext>
                  </a:extLst>
                </a:gridCol>
                <a:gridCol w="3038700">
                  <a:extLst>
                    <a:ext uri="{9D8B030D-6E8A-4147-A177-3AD203B41FA5}">
                      <a16:colId xmlns:a16="http://schemas.microsoft.com/office/drawing/2014/main" val="20001"/>
                    </a:ext>
                  </a:extLst>
                </a:gridCol>
                <a:gridCol w="2800995">
                  <a:extLst>
                    <a:ext uri="{9D8B030D-6E8A-4147-A177-3AD203B41FA5}">
                      <a16:colId xmlns:a16="http://schemas.microsoft.com/office/drawing/2014/main" val="20002"/>
                    </a:ext>
                  </a:extLst>
                </a:gridCol>
                <a:gridCol w="3968395">
                  <a:extLst>
                    <a:ext uri="{9D8B030D-6E8A-4147-A177-3AD203B41FA5}">
                      <a16:colId xmlns:a16="http://schemas.microsoft.com/office/drawing/2014/main" val="20003"/>
                    </a:ext>
                  </a:extLst>
                </a:gridCol>
              </a:tblGrid>
              <a:tr h="1573077">
                <a:tc>
                  <a:txBody>
                    <a:bodyPr/>
                    <a:lstStyle/>
                    <a:p>
                      <a:pPr algn="ctr"/>
                      <a:r>
                        <a:rPr lang="en-IN" sz="2800" dirty="0" err="1">
                          <a:latin typeface="Times New Roman" panose="02020603050405020304" pitchFamily="18" charset="0"/>
                          <a:cs typeface="Times New Roman" panose="02020603050405020304" pitchFamily="18" charset="0"/>
                        </a:rPr>
                        <a:t>S.No</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latin typeface="Times New Roman" panose="02020603050405020304" pitchFamily="18" charset="0"/>
                          <a:cs typeface="Times New Roman" panose="02020603050405020304" pitchFamily="18" charset="0"/>
                        </a:rPr>
                        <a:t>Author’s Name</a:t>
                      </a:r>
                    </a:p>
                  </a:txBody>
                  <a:tcPr/>
                </a:tc>
                <a:tc>
                  <a:txBody>
                    <a:bodyPr/>
                    <a:lstStyle/>
                    <a:p>
                      <a:pPr algn="ctr"/>
                      <a:r>
                        <a:rPr lang="en-IN" sz="2800" dirty="0">
                          <a:latin typeface="Times New Roman" panose="02020603050405020304" pitchFamily="18" charset="0"/>
                          <a:cs typeface="Times New Roman" panose="02020603050405020304" pitchFamily="18" charset="0"/>
                        </a:rPr>
                        <a:t>Paper name and</a:t>
                      </a:r>
                      <a:r>
                        <a:rPr lang="en-IN" sz="2800" baseline="0" dirty="0">
                          <a:latin typeface="Times New Roman" panose="02020603050405020304" pitchFamily="18" charset="0"/>
                          <a:cs typeface="Times New Roman" panose="02020603050405020304" pitchFamily="18" charset="0"/>
                        </a:rPr>
                        <a:t> publication details</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latin typeface="Times New Roman" panose="02020603050405020304" pitchFamily="18" charset="0"/>
                          <a:cs typeface="Times New Roman" panose="02020603050405020304" pitchFamily="18" charset="0"/>
                        </a:rPr>
                        <a:t>Year </a:t>
                      </a:r>
                      <a:r>
                        <a:rPr lang="en-IN" sz="2800" baseline="0" dirty="0">
                          <a:latin typeface="Times New Roman" panose="02020603050405020304" pitchFamily="18" charset="0"/>
                          <a:cs typeface="Times New Roman" panose="02020603050405020304" pitchFamily="18" charset="0"/>
                        </a:rPr>
                        <a:t> of publication</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latin typeface="Times New Roman" panose="02020603050405020304" pitchFamily="18" charset="0"/>
                          <a:cs typeface="Times New Roman" panose="02020603050405020304" pitchFamily="18" charset="0"/>
                        </a:rPr>
                        <a:t>Main content of the paper</a:t>
                      </a:r>
                    </a:p>
                  </a:txBody>
                  <a:tcPr/>
                </a:tc>
                <a:extLst>
                  <a:ext uri="{0D108BD9-81ED-4DB2-BD59-A6C34878D82A}">
                    <a16:rowId xmlns:a16="http://schemas.microsoft.com/office/drawing/2014/main" val="10000"/>
                  </a:ext>
                </a:extLst>
              </a:tr>
              <a:tr h="2186609">
                <a:tc>
                  <a:txBody>
                    <a:bodyPr/>
                    <a:lstStyle/>
                    <a:p>
                      <a:pPr algn="just"/>
                      <a:r>
                        <a:rPr lang="en-IN" sz="2400" dirty="0">
                          <a:latin typeface="Times New Roman" panose="02020603050405020304" pitchFamily="18" charset="0"/>
                          <a:cs typeface="Times New Roman" panose="02020603050405020304" pitchFamily="18" charset="0"/>
                        </a:rPr>
                        <a:t>9</a:t>
                      </a:r>
                    </a:p>
                  </a:txBody>
                  <a:tcPr/>
                </a:tc>
                <a:tc>
                  <a:txBody>
                    <a:bodyPr/>
                    <a:lstStyle/>
                    <a:p>
                      <a:pPr algn="just"/>
                      <a:r>
                        <a:rPr lang="en-US" sz="2400">
                          <a:latin typeface="Times New Roman" panose="02020603050405020304" pitchFamily="18" charset="0"/>
                          <a:cs typeface="Times New Roman" panose="02020603050405020304" pitchFamily="18" charset="0"/>
                        </a:rPr>
                        <a:t>Umut Özkaya ,Levent Seyfi  </a:t>
                      </a:r>
                      <a:endParaRPr lang="en-IN" sz="2400">
                        <a:latin typeface="Times New Roman" panose="02020603050405020304" pitchFamily="18" charset="0"/>
                        <a:cs typeface="Times New Roman" panose="02020603050405020304" pitchFamily="18" charset="0"/>
                      </a:endParaRPr>
                    </a:p>
                  </a:txBody>
                  <a:tcPr/>
                </a:tc>
                <a:tc>
                  <a:txBody>
                    <a:bodyPr/>
                    <a:lstStyle/>
                    <a:p>
                      <a:pPr algn="just"/>
                      <a:r>
                        <a:rPr lang="en-IN" sz="2400" dirty="0">
                          <a:latin typeface="Times New Roman" panose="02020603050405020304" pitchFamily="18" charset="0"/>
                          <a:cs typeface="Times New Roman" panose="02020603050405020304" pitchFamily="18" charset="0"/>
                        </a:rPr>
                        <a:t>Fine-Tuning Models Comparisons on Garbage Classification for Recyclability </a:t>
                      </a:r>
                    </a:p>
                  </a:txBody>
                  <a:tcPr/>
                </a:tc>
                <a:tc>
                  <a:txBody>
                    <a:bodyPr/>
                    <a:lstStyle/>
                    <a:p>
                      <a:r>
                        <a:rPr lang="en-IN" sz="2400">
                          <a:latin typeface="Times New Roman" panose="02020603050405020304" pitchFamily="18" charset="0"/>
                          <a:cs typeface="Times New Roman" panose="02020603050405020304" pitchFamily="18" charset="0"/>
                        </a:rPr>
                        <a:t>2019</a:t>
                      </a:r>
                    </a:p>
                  </a:txBody>
                  <a:tcPr/>
                </a:tc>
                <a:tc>
                  <a:txBody>
                    <a:bodyPr/>
                    <a:lstStyle/>
                    <a:p>
                      <a:pPr algn="just"/>
                      <a:r>
                        <a:rPr lang="en-US" sz="2400" b="0" i="0" kern="1200">
                          <a:solidFill>
                            <a:schemeClr val="dk1"/>
                          </a:solidFill>
                          <a:effectLst/>
                          <a:latin typeface="Times New Roman" panose="02020603050405020304" pitchFamily="18" charset="0"/>
                          <a:ea typeface="+mn-ea"/>
                          <a:cs typeface="Times New Roman" panose="02020603050405020304" pitchFamily="18" charset="0"/>
                        </a:rPr>
                        <a:t>Transfer learning, employing fine-tuned models such as </a:t>
                      </a:r>
                      <a:r>
                        <a:rPr lang="en-US" sz="2400" b="0" i="0" kern="1200" err="1">
                          <a:solidFill>
                            <a:schemeClr val="dk1"/>
                          </a:solidFill>
                          <a:effectLst/>
                          <a:latin typeface="Times New Roman" panose="02020603050405020304" pitchFamily="18" charset="0"/>
                          <a:ea typeface="+mn-ea"/>
                          <a:cs typeface="Times New Roman" panose="02020603050405020304" pitchFamily="18" charset="0"/>
                        </a:rPr>
                        <a:t>Alexnet</a:t>
                      </a:r>
                      <a:r>
                        <a:rPr lang="en-US" sz="2400" b="0" i="0" kern="1200">
                          <a:solidFill>
                            <a:schemeClr val="dk1"/>
                          </a:solidFill>
                          <a:effectLst/>
                          <a:latin typeface="Times New Roman" panose="02020603050405020304" pitchFamily="18" charset="0"/>
                          <a:ea typeface="+mn-ea"/>
                          <a:cs typeface="Times New Roman" panose="02020603050405020304" pitchFamily="18" charset="0"/>
                        </a:rPr>
                        <a:t>, VGG16, </a:t>
                      </a:r>
                      <a:r>
                        <a:rPr lang="en-US" sz="2400" b="0" i="0" kern="1200" err="1">
                          <a:solidFill>
                            <a:schemeClr val="dk1"/>
                          </a:solidFill>
                          <a:effectLst/>
                          <a:latin typeface="Times New Roman" panose="02020603050405020304" pitchFamily="18" charset="0"/>
                          <a:ea typeface="+mn-ea"/>
                          <a:cs typeface="Times New Roman" panose="02020603050405020304" pitchFamily="18" charset="0"/>
                        </a:rPr>
                        <a:t>Googlenet</a:t>
                      </a:r>
                      <a:r>
                        <a:rPr lang="en-US" sz="2400" b="0" i="0" kern="1200">
                          <a:solidFill>
                            <a:schemeClr val="dk1"/>
                          </a:solidFill>
                          <a:effectLst/>
                          <a:latin typeface="Times New Roman" panose="02020603050405020304" pitchFamily="18" charset="0"/>
                          <a:ea typeface="+mn-ea"/>
                          <a:cs typeface="Times New Roman" panose="02020603050405020304" pitchFamily="18" charset="0"/>
                        </a:rPr>
                        <a:t>, and Resnet, was implemented for efficient training and higher accuracy</a:t>
                      </a:r>
                      <a:endParaRPr lang="en-IN"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13135">
                <a:tc>
                  <a:txBody>
                    <a:bodyPr/>
                    <a:lstStyle/>
                    <a:p>
                      <a:pPr algn="just"/>
                      <a:r>
                        <a:rPr lang="en-IN" sz="2400" dirty="0">
                          <a:latin typeface="Times New Roman" panose="02020603050405020304" pitchFamily="18" charset="0"/>
                          <a:cs typeface="Times New Roman" panose="02020603050405020304" pitchFamily="18" charset="0"/>
                        </a:rPr>
                        <a:t>10</a:t>
                      </a:r>
                    </a:p>
                  </a:txBody>
                  <a:tcPr/>
                </a:tc>
                <a:tc>
                  <a:txBody>
                    <a:bodyPr/>
                    <a:lstStyle/>
                    <a:p>
                      <a:pPr algn="just"/>
                      <a:r>
                        <a:rPr lang="en-IN" sz="2400" dirty="0">
                          <a:latin typeface="Times New Roman" panose="02020603050405020304" pitchFamily="18" charset="0"/>
                          <a:cs typeface="Times New Roman" panose="02020603050405020304" pitchFamily="18" charset="0"/>
                        </a:rPr>
                        <a:t>Jian-ye Yuan,1 Xin-yuan Nan , 1 Cheng-</a:t>
                      </a:r>
                      <a:r>
                        <a:rPr lang="en-IN" sz="2400" dirty="0" err="1">
                          <a:latin typeface="Times New Roman" panose="02020603050405020304" pitchFamily="18" charset="0"/>
                          <a:cs typeface="Times New Roman" panose="02020603050405020304" pitchFamily="18" charset="0"/>
                        </a:rPr>
                        <a:t>rong</a:t>
                      </a:r>
                      <a:r>
                        <a:rPr lang="en-IN" sz="2400" dirty="0">
                          <a:latin typeface="Times New Roman" panose="02020603050405020304" pitchFamily="18" charset="0"/>
                          <a:cs typeface="Times New Roman" panose="02020603050405020304" pitchFamily="18" charset="0"/>
                        </a:rPr>
                        <a:t> Li,2 and Le-le Sun</a:t>
                      </a:r>
                    </a:p>
                  </a:txBody>
                  <a:tcPr/>
                </a:tc>
                <a:tc>
                  <a:txBody>
                    <a:bodyPr/>
                    <a:lstStyle/>
                    <a:p>
                      <a:pPr algn="just"/>
                      <a:r>
                        <a:rPr lang="en-US" sz="2400">
                          <a:latin typeface="Times New Roman" panose="02020603050405020304" pitchFamily="18" charset="0"/>
                          <a:cs typeface="Times New Roman" panose="02020603050405020304" pitchFamily="18" charset="0"/>
                        </a:rPr>
                        <a:t>Research on Real-Time Multiple Single Garbage Classification Based on Convolutional Neural Network</a:t>
                      </a:r>
                      <a:endParaRPr lang="en-IN" sz="2400">
                        <a:latin typeface="Times New Roman" panose="02020603050405020304" pitchFamily="18" charset="0"/>
                        <a:cs typeface="Times New Roman" panose="02020603050405020304" pitchFamily="18" charset="0"/>
                      </a:endParaRPr>
                    </a:p>
                  </a:txBody>
                  <a:tcPr/>
                </a:tc>
                <a:tc>
                  <a:txBody>
                    <a:bodyPr/>
                    <a:lstStyle/>
                    <a:p>
                      <a:r>
                        <a:rPr lang="en-IN" sz="2400">
                          <a:latin typeface="Times New Roman" panose="02020603050405020304" pitchFamily="18" charset="0"/>
                          <a:cs typeface="Times New Roman" panose="02020603050405020304" pitchFamily="18" charset="0"/>
                        </a:rPr>
                        <a:t>2020</a:t>
                      </a:r>
                    </a:p>
                  </a:txBody>
                  <a:tcPr/>
                </a:tc>
                <a:tc>
                  <a:txBody>
                    <a:bodyPr/>
                    <a:lstStyle/>
                    <a:p>
                      <a:pPr algn="just"/>
                      <a:r>
                        <a:rPr lang="en-US" sz="2400" dirty="0">
                          <a:latin typeface="Times New Roman" panose="02020603050405020304" pitchFamily="18" charset="0"/>
                          <a:cs typeface="Times New Roman" panose="02020603050405020304" pitchFamily="18" charset="0"/>
                        </a:rPr>
                        <a:t>23-layer convolutional neural network (CNN) model is designed in this paper, with the emphasis on the real-time garbage classification, to solve the low accuracy of garbage classification and recycling and difficulty in manual recycling.</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3999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A5921-5271-4400-A02B-6234131CFC74}" type="datetime4">
              <a:rPr lang="en-US" smtClean="0"/>
              <a:t>April 4, 2024</a:t>
            </a:fld>
            <a:endParaRPr lang="en-US"/>
          </a:p>
        </p:txBody>
      </p:sp>
      <p:sp>
        <p:nvSpPr>
          <p:cNvPr id="3" name="Footer Placeholder 2"/>
          <p:cNvSpPr>
            <a:spLocks noGrp="1"/>
          </p:cNvSpPr>
          <p:nvPr>
            <p:ph type="ftr" sz="quarter" idx="11"/>
          </p:nvPr>
        </p:nvSpPr>
        <p:spPr>
          <a:xfrm>
            <a:off x="5529278" y="9689678"/>
            <a:ext cx="739424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47307" y="1567287"/>
            <a:ext cx="13487400" cy="6986528"/>
          </a:xfrm>
          <a:prstGeom prst="rect">
            <a:avLst/>
          </a:prstGeom>
        </p:spPr>
        <p:txBody>
          <a:bodyPr wrap="square">
            <a:sp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Data acquisition and Data preprocessing</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 Description about Convolution Neural Network(CNN)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3: Model Implementation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4: Output</a:t>
            </a:r>
          </a:p>
          <a:p>
            <a:pPr algn="just"/>
            <a:r>
              <a:rPr lang="en-US" sz="2800" b="1" dirty="0"/>
              <a:t>Training and Evaluation of CNN Models</a:t>
            </a:r>
          </a:p>
          <a:p>
            <a:pPr algn="just"/>
            <a:r>
              <a:rPr lang="en-US" sz="2800" b="1" dirty="0"/>
              <a:t>Data Collection and Preparation</a:t>
            </a:r>
          </a:p>
          <a:p>
            <a:pPr algn="just"/>
            <a:r>
              <a:rPr lang="en-US" sz="2800" dirty="0"/>
              <a:t>Collection and preprocessing of image datasets is critical for the accurate training of CNN models for trash classification.</a:t>
            </a:r>
          </a:p>
          <a:p>
            <a:pPr algn="just"/>
            <a:r>
              <a:rPr lang="en-US" sz="2800" b="1" dirty="0"/>
              <a:t>Model Training and Optimization</a:t>
            </a:r>
          </a:p>
          <a:p>
            <a:pPr algn="just"/>
            <a:r>
              <a:rPr lang="en-US" sz="2800" dirty="0"/>
              <a:t>CNN models are trained using backpropagation and optimization techniques such as stochastic gradient descent to improve their accuracy and performance.</a:t>
            </a:r>
          </a:p>
          <a:p>
            <a:pPr algn="just"/>
            <a:r>
              <a:rPr lang="en-US" sz="2800" b="1" dirty="0"/>
              <a:t>Model Evaluation and Accuracy Analysis</a:t>
            </a:r>
          </a:p>
          <a:p>
            <a:pPr algn="just"/>
            <a:r>
              <a:rPr lang="en-US" sz="2800" dirty="0"/>
              <a:t>CNN models are evaluated using metrics such as accuracy, precision, and recall to measure their reliability and performance in trash classification.</a:t>
            </a: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5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E19E7-81CE-4AAB-A5A5-088EDA114A50}" type="datetime4">
              <a:rPr lang="en-US" smtClean="0"/>
              <a:t>April 4, 2024</a:t>
            </a:fld>
            <a:endParaRPr lang="en-US"/>
          </a:p>
        </p:txBody>
      </p:sp>
      <p:sp>
        <p:nvSpPr>
          <p:cNvPr id="3" name="Footer Placeholder 2"/>
          <p:cNvSpPr>
            <a:spLocks noGrp="1"/>
          </p:cNvSpPr>
          <p:nvPr>
            <p:ph type="ftr" sz="quarter" idx="11"/>
          </p:nvPr>
        </p:nvSpPr>
        <p:spPr/>
        <p:txBody>
          <a:bodyPr/>
          <a:lstStyle/>
          <a:p>
            <a:r>
              <a:rPr lang="en-US"/>
              <a:t>DEPARTMENT OF ARTIFICIAL INTELLIGENCE AND DATA SCIENCE /GARBAGE CLASSIFICATION USING CNN</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801060" y="698561"/>
            <a:ext cx="16988176" cy="9725739"/>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MODULE 1</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Step:1 Data Acquisition</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For garbage classification, we utilize the images of the dataset dedicated to the garbage classification task on Kaggle1 .This dataset includes totally 2527 images in which a single object of garbage is present on a clean background. Lighting and pose configurations for objects in different images is different. All these images have the size of 384 × 512 pixels and belong to one of the six recycling categories: cardboard, glass, metal, paper, plastic, and trash. To train deep neural networks, we need a large amount of training images. With flipping and rotation, we augment the dataset to 10108 images, which was randomly split into train sets of 9,095 images and test sets of 1,013 images.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727EF447-C052-C033-83D7-3C400E855C17}"/>
              </a:ext>
            </a:extLst>
          </p:cNvPr>
          <p:cNvPicPr>
            <a:picLocks noChangeAspect="1"/>
          </p:cNvPicPr>
          <p:nvPr/>
        </p:nvPicPr>
        <p:blipFill>
          <a:blip r:embed="rId3"/>
          <a:stretch>
            <a:fillRect/>
          </a:stretch>
        </p:blipFill>
        <p:spPr>
          <a:xfrm>
            <a:off x="5229315" y="2061029"/>
            <a:ext cx="8428628" cy="4020457"/>
          </a:xfrm>
          <a:prstGeom prst="rect">
            <a:avLst/>
          </a:prstGeom>
        </p:spPr>
      </p:pic>
    </p:spTree>
    <p:extLst>
      <p:ext uri="{BB962C8B-B14F-4D97-AF65-F5344CB8AC3E}">
        <p14:creationId xmlns:p14="http://schemas.microsoft.com/office/powerpoint/2010/main" val="90363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46750-7AFC-49B0-A64C-D5C7ECD7FAF1}" type="datetime4">
              <a:rPr lang="en-US" smtClean="0"/>
              <a:t>April 4, 2024</a:t>
            </a:fld>
            <a:endParaRPr lang="en-US"/>
          </a:p>
        </p:txBody>
      </p:sp>
      <p:sp>
        <p:nvSpPr>
          <p:cNvPr id="3" name="Footer Placeholder 2"/>
          <p:cNvSpPr>
            <a:spLocks noGrp="1"/>
          </p:cNvSpPr>
          <p:nvPr>
            <p:ph type="ftr" sz="quarter" idx="11"/>
          </p:nvPr>
        </p:nvSpPr>
        <p:spPr>
          <a:xfrm>
            <a:off x="5529278" y="9689678"/>
            <a:ext cx="7435608"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721136" y="656998"/>
            <a:ext cx="16631681"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Preprocessing the data</a:t>
            </a:r>
          </a:p>
          <a:p>
            <a:endParaRPr lang="en-US"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EF3DDEE-C2F2-E816-FC72-FEA6C61DB957}"/>
              </a:ext>
            </a:extLst>
          </p:cNvPr>
          <p:cNvSpPr txBox="1"/>
          <p:nvPr/>
        </p:nvSpPr>
        <p:spPr>
          <a:xfrm>
            <a:off x="507089" y="7326108"/>
            <a:ext cx="16845728" cy="1815882"/>
          </a:xfrm>
          <a:prstGeom prst="rect">
            <a:avLst/>
          </a:prstGeom>
          <a:noFill/>
        </p:spPr>
        <p:txBody>
          <a:bodyPr wrap="square">
            <a:spAutoFit/>
          </a:bodyPr>
          <a:lstStyle/>
          <a:p>
            <a:pPr algn="just"/>
            <a:r>
              <a:rPr lang="en-US" sz="2800" dirty="0"/>
              <a:t>       The first step  focuses on image loading, array conversion, and visualization. It randomly selects 6 images from a given list, loads and converts them into NumPy arrays, and then displays them in a 2x3 grid of subplots using Matplotlib. While this code snippet does involve some basic data preprocessing, its primary purpose is visualizing images rather than preparing data for training a machine learning model.</a:t>
            </a:r>
            <a:endParaRPr lang="en-IN" sz="2800" dirty="0"/>
          </a:p>
        </p:txBody>
      </p:sp>
      <p:pic>
        <p:nvPicPr>
          <p:cNvPr id="21" name="Picture 20">
            <a:extLst>
              <a:ext uri="{FF2B5EF4-FFF2-40B4-BE49-F238E27FC236}">
                <a16:creationId xmlns:a16="http://schemas.microsoft.com/office/drawing/2014/main" id="{38C2BD2F-8361-0B9D-C9A9-6522B7477330}"/>
              </a:ext>
            </a:extLst>
          </p:cNvPr>
          <p:cNvPicPr>
            <a:picLocks noChangeAspect="1"/>
          </p:cNvPicPr>
          <p:nvPr/>
        </p:nvPicPr>
        <p:blipFill>
          <a:blip r:embed="rId2"/>
          <a:stretch>
            <a:fillRect/>
          </a:stretch>
        </p:blipFill>
        <p:spPr>
          <a:xfrm>
            <a:off x="3136900" y="1611105"/>
            <a:ext cx="10680700" cy="5167315"/>
          </a:xfrm>
          <a:prstGeom prst="rect">
            <a:avLst/>
          </a:prstGeom>
        </p:spPr>
      </p:pic>
    </p:spTree>
    <p:extLst>
      <p:ext uri="{BB962C8B-B14F-4D97-AF65-F5344CB8AC3E}">
        <p14:creationId xmlns:p14="http://schemas.microsoft.com/office/powerpoint/2010/main" val="97037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4DC1D-00E5-4DAD-B091-0583625AF4D2}" type="datetime4">
              <a:rPr lang="en-US" smtClean="0"/>
              <a:t>April 4, 2024</a:t>
            </a:fld>
            <a:endParaRPr lang="en-US"/>
          </a:p>
        </p:txBody>
      </p:sp>
      <p:sp>
        <p:nvSpPr>
          <p:cNvPr id="3" name="Footer Placeholder 2"/>
          <p:cNvSpPr>
            <a:spLocks noGrp="1"/>
          </p:cNvSpPr>
          <p:nvPr>
            <p:ph type="ftr" sz="quarter" idx="11"/>
          </p:nvPr>
        </p:nvSpPr>
        <p:spPr>
          <a:xfrm>
            <a:off x="5529277" y="9689678"/>
            <a:ext cx="7353965"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721136" y="656998"/>
            <a:ext cx="16631681"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Preprocessing the data</a:t>
            </a:r>
          </a:p>
          <a:p>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DCA305-D92C-7E82-04D5-FF424CAABA8A}"/>
              </a:ext>
            </a:extLst>
          </p:cNvPr>
          <p:cNvSpPr txBox="1"/>
          <p:nvPr/>
        </p:nvSpPr>
        <p:spPr>
          <a:xfrm>
            <a:off x="605639" y="6116028"/>
            <a:ext cx="17076722"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The second code snippet is more centered on data preprocessing for training a neural network. It employs Keras' ImageDataGenerator to perform data augmentation on images, including rescaling, shearing, zooming, shifting, and flipping. The data generators are configured for training and testing, creating batches of augmented images from specified directories. Additionally, the code establishes a mapping of class indices to labels for reference during training.</a:t>
            </a:r>
            <a:endParaRPr lang="en-IN"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204686" y="1407886"/>
            <a:ext cx="15240000" cy="4267200"/>
          </a:xfrm>
          <a:prstGeom prst="rect">
            <a:avLst/>
          </a:prstGeom>
        </p:spPr>
      </p:pic>
    </p:spTree>
    <p:extLst>
      <p:ext uri="{BB962C8B-B14F-4D97-AF65-F5344CB8AC3E}">
        <p14:creationId xmlns:p14="http://schemas.microsoft.com/office/powerpoint/2010/main" val="263548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74397-6F8E-4081-A470-A9608F04FCAC}" type="datetime4">
              <a:rPr lang="en-US" smtClean="0"/>
              <a:t>April 4, 2024</a:t>
            </a:fld>
            <a:endParaRPr lang="en-US"/>
          </a:p>
        </p:txBody>
      </p:sp>
      <p:sp>
        <p:nvSpPr>
          <p:cNvPr id="3" name="Footer Placeholder 2"/>
          <p:cNvSpPr>
            <a:spLocks noGrp="1"/>
          </p:cNvSpPr>
          <p:nvPr>
            <p:ph type="ftr" sz="quarter" idx="11"/>
          </p:nvPr>
        </p:nvSpPr>
        <p:spPr>
          <a:xfrm>
            <a:off x="5529278" y="9689678"/>
            <a:ext cx="750092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pPr algn="ctr"/>
            <a:r>
              <a:rPr lang="en-IN" sz="2800" b="1" dirty="0"/>
              <a:t>MODULE 2</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8AB51A-3C18-77A8-79A2-FE63F0945BCF}"/>
              </a:ext>
            </a:extLst>
          </p:cNvPr>
          <p:cNvSpPr txBox="1"/>
          <p:nvPr/>
        </p:nvSpPr>
        <p:spPr>
          <a:xfrm>
            <a:off x="673101" y="1397000"/>
            <a:ext cx="17012226" cy="6986528"/>
          </a:xfrm>
          <a:prstGeom prst="rect">
            <a:avLst/>
          </a:prstGeom>
          <a:noFill/>
        </p:spPr>
        <p:txBody>
          <a:bodyPr wrap="square">
            <a:spAutoFit/>
          </a:bodyPr>
          <a:lstStyle/>
          <a:p>
            <a:pPr algn="just"/>
            <a:r>
              <a:rPr lang="en-IN" sz="2800" b="1" dirty="0"/>
              <a:t>Convolutional neural networks</a:t>
            </a:r>
          </a:p>
          <a:p>
            <a:pPr algn="just"/>
            <a:r>
              <a:rPr lang="en-IN" sz="2800" dirty="0"/>
              <a:t>Convolutional neural networks (CNNs) are a type of deep learning algorithm that are well-suited for image classification tasks. CNNs are able to extract features from images and learn to identify patterns, which makes them ideal for garbage classification. The VGG16 architecture is a CNN architecture that was developed by the Oxford Visual Geometry Group. VGG16 is a deep architecture, which means that it has a large number of layers. This allows VGG16 to learn complex patterns from images.</a:t>
            </a:r>
          </a:p>
          <a:p>
            <a:pPr algn="just"/>
            <a:r>
              <a:rPr lang="en-IN" sz="2800" b="1" dirty="0"/>
              <a:t>WORKING:</a:t>
            </a:r>
          </a:p>
          <a:p>
            <a:pPr marL="514350" indent="-514350" algn="just">
              <a:buFont typeface="+mj-lt"/>
              <a:buAutoNum type="arabicPeriod"/>
            </a:pPr>
            <a:r>
              <a:rPr lang="en-US" sz="2800" dirty="0"/>
              <a:t>The image is passed through the convolutional layers of the VGG16 architecture. </a:t>
            </a:r>
          </a:p>
          <a:p>
            <a:pPr marL="514350" indent="-514350" algn="just">
              <a:buFont typeface="+mj-lt"/>
              <a:buAutoNum type="arabicPeriod"/>
            </a:pPr>
            <a:r>
              <a:rPr lang="en-US" sz="2800" dirty="0"/>
              <a:t>These layers extract features from the image, such as edges and shapes.</a:t>
            </a:r>
          </a:p>
          <a:p>
            <a:pPr marL="514350" indent="-514350" algn="just">
              <a:buFont typeface="+mj-lt"/>
              <a:buAutoNum type="arabicPeriod"/>
            </a:pPr>
            <a:r>
              <a:rPr lang="en-US" sz="2800" dirty="0"/>
              <a:t>The features are passed through the pooling layers, which downsample the image by taking the maximum or average value of each subregion. </a:t>
            </a:r>
          </a:p>
          <a:p>
            <a:pPr marL="514350" indent="-514350" algn="just">
              <a:buFont typeface="+mj-lt"/>
              <a:buAutoNum type="arabicPeriod"/>
            </a:pPr>
            <a:r>
              <a:rPr lang="en-US" sz="2800" dirty="0"/>
              <a:t>This reduces the computational cost of the network and helps to prevent overfitting.</a:t>
            </a:r>
          </a:p>
          <a:p>
            <a:pPr marL="514350" indent="-514350" algn="just">
              <a:buFont typeface="+mj-lt"/>
              <a:buAutoNum type="arabicPeriod"/>
            </a:pPr>
            <a:r>
              <a:rPr lang="en-US" sz="2800" dirty="0"/>
              <a:t>The features are passed through the fully connected layers, which combine the features into a single representation of the image.</a:t>
            </a:r>
          </a:p>
          <a:p>
            <a:pPr marL="514350" indent="-514350" algn="just">
              <a:buFont typeface="+mj-lt"/>
              <a:buAutoNum type="arabicPeriod"/>
            </a:pPr>
            <a:r>
              <a:rPr lang="en-US" sz="2800" dirty="0"/>
              <a:t>The final layer of the network is a SoftMax layer, which assigns probabilities to each of the garbage classes.</a:t>
            </a:r>
          </a:p>
          <a:p>
            <a:pPr marL="514350" indent="-514350" algn="just">
              <a:buFont typeface="+mj-lt"/>
              <a:buAutoNum type="arabicPeriod"/>
            </a:pPr>
            <a:r>
              <a:rPr lang="en-US" sz="2800" dirty="0"/>
              <a:t>The garbage type with the highest probability is the predicted class.</a:t>
            </a:r>
            <a:endParaRPr lang="en-IN" sz="2800" dirty="0"/>
          </a:p>
        </p:txBody>
      </p:sp>
    </p:spTree>
    <p:extLst>
      <p:ext uri="{BB962C8B-B14F-4D97-AF65-F5344CB8AC3E}">
        <p14:creationId xmlns:p14="http://schemas.microsoft.com/office/powerpoint/2010/main" val="160985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39C5-1987-4F5C-A2B4-D651ADCE19AA}" type="datetime4">
              <a:rPr lang="en-US" smtClean="0"/>
              <a:t>April 4, 2024</a:t>
            </a:fld>
            <a:endParaRPr lang="en-US"/>
          </a:p>
        </p:txBody>
      </p:sp>
      <p:sp>
        <p:nvSpPr>
          <p:cNvPr id="3" name="Footer Placeholder 2"/>
          <p:cNvSpPr>
            <a:spLocks noGrp="1"/>
          </p:cNvSpPr>
          <p:nvPr>
            <p:ph type="ftr" sz="quarter" idx="11"/>
          </p:nvPr>
        </p:nvSpPr>
        <p:spPr>
          <a:xfrm>
            <a:off x="5529277" y="9689678"/>
            <a:ext cx="7533579"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1178852" y="573871"/>
            <a:ext cx="14781583" cy="523220"/>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MODULE 3: CNN IMPLEMENTATION</a:t>
            </a:r>
          </a:p>
        </p:txBody>
      </p:sp>
      <p:sp>
        <p:nvSpPr>
          <p:cNvPr id="12" name="TextBox 11">
            <a:extLst>
              <a:ext uri="{FF2B5EF4-FFF2-40B4-BE49-F238E27FC236}">
                <a16:creationId xmlns:a16="http://schemas.microsoft.com/office/drawing/2014/main" id="{A479774C-243A-9A29-29C1-9F58CC8F05BB}"/>
              </a:ext>
            </a:extLst>
          </p:cNvPr>
          <p:cNvSpPr txBox="1"/>
          <p:nvPr/>
        </p:nvSpPr>
        <p:spPr>
          <a:xfrm>
            <a:off x="1178852" y="1700964"/>
            <a:ext cx="5689122" cy="523220"/>
          </a:xfrm>
          <a:prstGeom prst="rect">
            <a:avLst/>
          </a:prstGeom>
          <a:noFill/>
        </p:spPr>
        <p:txBody>
          <a:bodyPr wrap="none" rtlCol="0">
            <a:spAutoFit/>
          </a:bodyPr>
          <a:lstStyle/>
          <a:p>
            <a:r>
              <a:rPr lang="en-IN" sz="2800" dirty="0"/>
              <a:t>Importing Libraries and Preprocessing</a:t>
            </a:r>
          </a:p>
        </p:txBody>
      </p:sp>
      <p:pic>
        <p:nvPicPr>
          <p:cNvPr id="6" name="Picture 5"/>
          <p:cNvPicPr>
            <a:picLocks noChangeAspect="1"/>
          </p:cNvPicPr>
          <p:nvPr/>
        </p:nvPicPr>
        <p:blipFill>
          <a:blip r:embed="rId3"/>
          <a:stretch>
            <a:fillRect/>
          </a:stretch>
        </p:blipFill>
        <p:spPr>
          <a:xfrm>
            <a:off x="1666692" y="3408375"/>
            <a:ext cx="5690500" cy="1535882"/>
          </a:xfrm>
          <a:prstGeom prst="rect">
            <a:avLst/>
          </a:prstGeom>
        </p:spPr>
      </p:pic>
      <p:pic>
        <p:nvPicPr>
          <p:cNvPr id="7" name="Picture 6"/>
          <p:cNvPicPr>
            <a:picLocks noChangeAspect="1"/>
          </p:cNvPicPr>
          <p:nvPr/>
        </p:nvPicPr>
        <p:blipFill>
          <a:blip r:embed="rId4"/>
          <a:stretch>
            <a:fillRect/>
          </a:stretch>
        </p:blipFill>
        <p:spPr>
          <a:xfrm>
            <a:off x="9912213" y="2224184"/>
            <a:ext cx="7533579" cy="5235126"/>
          </a:xfrm>
          <a:prstGeom prst="rect">
            <a:avLst/>
          </a:prstGeom>
        </p:spPr>
      </p:pic>
      <p:pic>
        <p:nvPicPr>
          <p:cNvPr id="8" name="Picture 7"/>
          <p:cNvPicPr>
            <a:picLocks noChangeAspect="1"/>
          </p:cNvPicPr>
          <p:nvPr/>
        </p:nvPicPr>
        <p:blipFill>
          <a:blip r:embed="rId5"/>
          <a:stretch>
            <a:fillRect/>
          </a:stretch>
        </p:blipFill>
        <p:spPr>
          <a:xfrm>
            <a:off x="1094385" y="5579607"/>
            <a:ext cx="8519886" cy="1753510"/>
          </a:xfrm>
          <a:prstGeom prst="rect">
            <a:avLst/>
          </a:prstGeom>
        </p:spPr>
      </p:pic>
    </p:spTree>
    <p:extLst>
      <p:ext uri="{BB962C8B-B14F-4D97-AF65-F5344CB8AC3E}">
        <p14:creationId xmlns:p14="http://schemas.microsoft.com/office/powerpoint/2010/main" val="309098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C6EA0-CA7F-2F13-B4EF-F8FFB6946382}"/>
              </a:ext>
            </a:extLst>
          </p:cNvPr>
          <p:cNvSpPr>
            <a:spLocks noGrp="1"/>
          </p:cNvSpPr>
          <p:nvPr>
            <p:ph type="dt" sz="half" idx="10"/>
          </p:nvPr>
        </p:nvSpPr>
        <p:spPr/>
        <p:txBody>
          <a:bodyPr/>
          <a:lstStyle/>
          <a:p>
            <a:fld id="{E6F395B4-D9CE-4CC5-9071-D8DA6D5633A0}" type="datetime4">
              <a:rPr lang="en-US" smtClean="0"/>
              <a:t>April 4, 2024</a:t>
            </a:fld>
            <a:endParaRPr lang="en-US"/>
          </a:p>
        </p:txBody>
      </p:sp>
      <p:sp>
        <p:nvSpPr>
          <p:cNvPr id="3" name="Footer Placeholder 2">
            <a:extLst>
              <a:ext uri="{FF2B5EF4-FFF2-40B4-BE49-F238E27FC236}">
                <a16:creationId xmlns:a16="http://schemas.microsoft.com/office/drawing/2014/main" id="{0CD75DD8-A5F2-EC94-CA65-227C78D31E3F}"/>
              </a:ext>
            </a:extLst>
          </p:cNvPr>
          <p:cNvSpPr>
            <a:spLocks noGrp="1"/>
          </p:cNvSpPr>
          <p:nvPr>
            <p:ph type="ftr" sz="quarter" idx="11"/>
          </p:nvPr>
        </p:nvSpPr>
        <p:spPr>
          <a:xfrm>
            <a:off x="5529278" y="9689678"/>
            <a:ext cx="7566236" cy="547688"/>
          </a:xfrm>
        </p:spPr>
        <p:txBody>
          <a:bodyPr/>
          <a:lstStyle/>
          <a:p>
            <a:r>
              <a:rPr lang="en-US" dirty="0"/>
              <a:t>DEPARTMENT OF ARTIFICIAL INTELLIGENCE AND DATA SCIENCE /GARBAGE CLASSIFICATION USING CNN</a:t>
            </a:r>
            <a:endParaRPr lang="en-IN" dirty="0"/>
          </a:p>
        </p:txBody>
      </p:sp>
      <p:sp>
        <p:nvSpPr>
          <p:cNvPr id="4" name="Slide Number Placeholder 3">
            <a:extLst>
              <a:ext uri="{FF2B5EF4-FFF2-40B4-BE49-F238E27FC236}">
                <a16:creationId xmlns:a16="http://schemas.microsoft.com/office/drawing/2014/main" id="{ADAB62E9-6FD1-A8D7-7F48-03385C4989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6" name="Picture 5">
            <a:extLst>
              <a:ext uri="{FF2B5EF4-FFF2-40B4-BE49-F238E27FC236}">
                <a16:creationId xmlns:a16="http://schemas.microsoft.com/office/drawing/2014/main" id="{09327C26-24F8-8C68-9EF3-AABB074F91DE}"/>
              </a:ext>
            </a:extLst>
          </p:cNvPr>
          <p:cNvPicPr>
            <a:picLocks noChangeAspect="1"/>
          </p:cNvPicPr>
          <p:nvPr/>
        </p:nvPicPr>
        <p:blipFill>
          <a:blip r:embed="rId2"/>
          <a:stretch>
            <a:fillRect/>
          </a:stretch>
        </p:blipFill>
        <p:spPr>
          <a:xfrm>
            <a:off x="2658251" y="1616528"/>
            <a:ext cx="12683350" cy="7053944"/>
          </a:xfrm>
          <a:prstGeom prst="rect">
            <a:avLst/>
          </a:prstGeom>
        </p:spPr>
      </p:pic>
      <p:sp>
        <p:nvSpPr>
          <p:cNvPr id="7" name="TextBox 6">
            <a:extLst>
              <a:ext uri="{FF2B5EF4-FFF2-40B4-BE49-F238E27FC236}">
                <a16:creationId xmlns:a16="http://schemas.microsoft.com/office/drawing/2014/main" id="{43CC4140-3526-1541-F3A0-8F80642BFA6D}"/>
              </a:ext>
            </a:extLst>
          </p:cNvPr>
          <p:cNvSpPr txBox="1"/>
          <p:nvPr/>
        </p:nvSpPr>
        <p:spPr>
          <a:xfrm>
            <a:off x="1521498" y="708397"/>
            <a:ext cx="6847708" cy="523220"/>
          </a:xfrm>
          <a:prstGeom prst="rect">
            <a:avLst/>
          </a:prstGeom>
          <a:noFill/>
        </p:spPr>
        <p:txBody>
          <a:bodyPr wrap="none" rtlCol="0">
            <a:spAutoFit/>
          </a:bodyPr>
          <a:lstStyle/>
          <a:p>
            <a:r>
              <a:rPr lang="en-IN" sz="2800" dirty="0"/>
              <a:t>SPLIT THE DATASET INTO TRAIN AND TEST SET</a:t>
            </a:r>
          </a:p>
        </p:txBody>
      </p:sp>
    </p:spTree>
    <p:extLst>
      <p:ext uri="{BB962C8B-B14F-4D97-AF65-F5344CB8AC3E}">
        <p14:creationId xmlns:p14="http://schemas.microsoft.com/office/powerpoint/2010/main" val="308270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AB307-41FC-097F-072B-6A46B623EDB2}"/>
              </a:ext>
            </a:extLst>
          </p:cNvPr>
          <p:cNvSpPr>
            <a:spLocks noGrp="1"/>
          </p:cNvSpPr>
          <p:nvPr>
            <p:ph type="dt" sz="half" idx="10"/>
          </p:nvPr>
        </p:nvSpPr>
        <p:spPr/>
        <p:txBody>
          <a:bodyPr/>
          <a:lstStyle/>
          <a:p>
            <a:fld id="{2EE0F5CE-1965-4A1E-B989-9CA71E1E520D}" type="datetime4">
              <a:rPr lang="en-US" smtClean="0"/>
              <a:t>April 4, 2024</a:t>
            </a:fld>
            <a:endParaRPr lang="en-US"/>
          </a:p>
        </p:txBody>
      </p:sp>
      <p:sp>
        <p:nvSpPr>
          <p:cNvPr id="3" name="Footer Placeholder 2">
            <a:extLst>
              <a:ext uri="{FF2B5EF4-FFF2-40B4-BE49-F238E27FC236}">
                <a16:creationId xmlns:a16="http://schemas.microsoft.com/office/drawing/2014/main" id="{E23031BC-CFBC-6C58-3AF4-C249F5AC1299}"/>
              </a:ext>
            </a:extLst>
          </p:cNvPr>
          <p:cNvSpPr>
            <a:spLocks noGrp="1"/>
          </p:cNvSpPr>
          <p:nvPr>
            <p:ph type="ftr" sz="quarter" idx="11"/>
          </p:nvPr>
        </p:nvSpPr>
        <p:spPr>
          <a:xfrm>
            <a:off x="5529278" y="9689678"/>
            <a:ext cx="7435608" cy="547688"/>
          </a:xfrm>
        </p:spPr>
        <p:txBody>
          <a:bodyPr/>
          <a:lstStyle/>
          <a:p>
            <a:r>
              <a:rPr lang="en-US" dirty="0"/>
              <a:t>DEPARTMENT OF ARTIFICIAL INTELLIGENCE AND DATA SCIENCE /GARBAGE CLASSIFICATION USING CNN</a:t>
            </a:r>
            <a:endParaRPr lang="en-IN" dirty="0"/>
          </a:p>
        </p:txBody>
      </p:sp>
      <p:sp>
        <p:nvSpPr>
          <p:cNvPr id="4" name="Slide Number Placeholder 3">
            <a:extLst>
              <a:ext uri="{FF2B5EF4-FFF2-40B4-BE49-F238E27FC236}">
                <a16:creationId xmlns:a16="http://schemas.microsoft.com/office/drawing/2014/main" id="{6FF858D5-AA3B-5B6D-A5DD-45EE945339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6" name="Picture 5">
            <a:extLst>
              <a:ext uri="{FF2B5EF4-FFF2-40B4-BE49-F238E27FC236}">
                <a16:creationId xmlns:a16="http://schemas.microsoft.com/office/drawing/2014/main" id="{1D11AC1B-8C8A-EF02-FFC4-6FED01B580E5}"/>
              </a:ext>
            </a:extLst>
          </p:cNvPr>
          <p:cNvPicPr>
            <a:picLocks noChangeAspect="1"/>
          </p:cNvPicPr>
          <p:nvPr/>
        </p:nvPicPr>
        <p:blipFill>
          <a:blip r:embed="rId2"/>
          <a:stretch>
            <a:fillRect/>
          </a:stretch>
        </p:blipFill>
        <p:spPr>
          <a:xfrm>
            <a:off x="2209800" y="1741714"/>
            <a:ext cx="13915571" cy="6952343"/>
          </a:xfrm>
          <a:prstGeom prst="rect">
            <a:avLst/>
          </a:prstGeom>
        </p:spPr>
      </p:pic>
      <p:sp>
        <p:nvSpPr>
          <p:cNvPr id="7" name="TextBox 6">
            <a:extLst>
              <a:ext uri="{FF2B5EF4-FFF2-40B4-BE49-F238E27FC236}">
                <a16:creationId xmlns:a16="http://schemas.microsoft.com/office/drawing/2014/main" id="{27FB730A-4C73-471D-A399-E13135DB47FD}"/>
              </a:ext>
            </a:extLst>
          </p:cNvPr>
          <p:cNvSpPr txBox="1"/>
          <p:nvPr/>
        </p:nvSpPr>
        <p:spPr>
          <a:xfrm>
            <a:off x="1422400" y="746093"/>
            <a:ext cx="5982792" cy="523220"/>
          </a:xfrm>
          <a:prstGeom prst="rect">
            <a:avLst/>
          </a:prstGeom>
          <a:noFill/>
        </p:spPr>
        <p:txBody>
          <a:bodyPr wrap="none" rtlCol="0">
            <a:spAutoFit/>
          </a:bodyPr>
          <a:lstStyle/>
          <a:p>
            <a:r>
              <a:rPr lang="en-IN" sz="2800" dirty="0"/>
              <a:t>MAX POOLING FOR REDUCING THE SIZE</a:t>
            </a:r>
          </a:p>
        </p:txBody>
      </p:sp>
    </p:spTree>
    <p:extLst>
      <p:ext uri="{BB962C8B-B14F-4D97-AF65-F5344CB8AC3E}">
        <p14:creationId xmlns:p14="http://schemas.microsoft.com/office/powerpoint/2010/main" val="320683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3CA0A-69F3-4293-8F01-074EAC4B7E3B}" type="datetime4">
              <a:rPr lang="en-US" smtClean="0"/>
              <a:t>April 4, 2024</a:t>
            </a:fld>
            <a:endParaRPr lang="en-US"/>
          </a:p>
        </p:txBody>
      </p:sp>
      <p:sp>
        <p:nvSpPr>
          <p:cNvPr id="3" name="Footer Placeholder 2"/>
          <p:cNvSpPr>
            <a:spLocks noGrp="1"/>
          </p:cNvSpPr>
          <p:nvPr>
            <p:ph type="ftr" sz="quarter" idx="11"/>
          </p:nvPr>
        </p:nvSpPr>
        <p:spPr>
          <a:xfrm>
            <a:off x="5529277" y="9689678"/>
            <a:ext cx="7631551" cy="547688"/>
          </a:xfrm>
        </p:spPr>
        <p:txBody>
          <a:bodyPr/>
          <a:lstStyle/>
          <a:p>
            <a:r>
              <a:rPr lang="en-US"/>
              <a:t>DEPARTMENT OF ARTIFICIAL INTELLIGENCE AND DATA SCIENCE /GARBAGE CLASSIFICATION USING CNN</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8" name="Picture 7">
            <a:extLst>
              <a:ext uri="{FF2B5EF4-FFF2-40B4-BE49-F238E27FC236}">
                <a16:creationId xmlns:a16="http://schemas.microsoft.com/office/drawing/2014/main" id="{5C27FEBA-AD97-5DD4-E823-7B5A0DD3CF5E}"/>
              </a:ext>
            </a:extLst>
          </p:cNvPr>
          <p:cNvPicPr>
            <a:picLocks noChangeAspect="1"/>
          </p:cNvPicPr>
          <p:nvPr/>
        </p:nvPicPr>
        <p:blipFill>
          <a:blip r:embed="rId2"/>
          <a:stretch>
            <a:fillRect/>
          </a:stretch>
        </p:blipFill>
        <p:spPr>
          <a:xfrm>
            <a:off x="1881352" y="1480457"/>
            <a:ext cx="14098878" cy="7344230"/>
          </a:xfrm>
          <a:prstGeom prst="rect">
            <a:avLst/>
          </a:prstGeom>
        </p:spPr>
      </p:pic>
      <p:sp>
        <p:nvSpPr>
          <p:cNvPr id="9" name="TextBox 8">
            <a:extLst>
              <a:ext uri="{FF2B5EF4-FFF2-40B4-BE49-F238E27FC236}">
                <a16:creationId xmlns:a16="http://schemas.microsoft.com/office/drawing/2014/main" id="{C8118764-B608-8510-90AE-83BF85239B2D}"/>
              </a:ext>
            </a:extLst>
          </p:cNvPr>
          <p:cNvSpPr txBox="1"/>
          <p:nvPr/>
        </p:nvSpPr>
        <p:spPr>
          <a:xfrm>
            <a:off x="1881351" y="511493"/>
            <a:ext cx="13678937" cy="523220"/>
          </a:xfrm>
          <a:prstGeom prst="rect">
            <a:avLst/>
          </a:prstGeom>
          <a:noFill/>
        </p:spPr>
        <p:txBody>
          <a:bodyPr wrap="none" rtlCol="0">
            <a:spAutoFit/>
          </a:bodyPr>
          <a:lstStyle/>
          <a:p>
            <a:r>
              <a:rPr lang="en-IN" sz="2800" dirty="0"/>
              <a:t>TRAINING THE MODEL BY 20 EPOCHS INITIALLY TO IMPROVE ACCURACY IN EVERY ITERATION</a:t>
            </a:r>
          </a:p>
        </p:txBody>
      </p:sp>
    </p:spTree>
    <p:extLst>
      <p:ext uri="{BB962C8B-B14F-4D97-AF65-F5344CB8AC3E}">
        <p14:creationId xmlns:p14="http://schemas.microsoft.com/office/powerpoint/2010/main" val="83000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562BB-8C3B-43AD-9865-EF02684A5E60}" type="datetime4">
              <a:rPr lang="en-US" smtClean="0"/>
              <a:t>April 4, 2024</a:t>
            </a:fld>
            <a:endParaRPr lang="en-US"/>
          </a:p>
        </p:txBody>
      </p:sp>
      <p:sp>
        <p:nvSpPr>
          <p:cNvPr id="3" name="Footer Placeholder 2"/>
          <p:cNvSpPr>
            <a:spLocks noGrp="1"/>
          </p:cNvSpPr>
          <p:nvPr>
            <p:ph type="ftr" sz="quarter" idx="11"/>
          </p:nvPr>
        </p:nvSpPr>
        <p:spPr>
          <a:xfrm>
            <a:off x="5529278" y="9689678"/>
            <a:ext cx="772952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400" dirty="0">
                <a:latin typeface="Times New Roman" pitchFamily="18" charset="0"/>
                <a:cs typeface="Times New Roman" pitchFamily="18" charset="0"/>
              </a:rPr>
              <a:t>ABSTRACT</a:t>
            </a:r>
          </a:p>
          <a:p>
            <a:pPr lvl="1">
              <a:lnSpc>
                <a:spcPct val="150000"/>
              </a:lnSpc>
              <a:buFont typeface="Wingdings" pitchFamily="2" charset="2"/>
              <a:buChar char="q"/>
            </a:pPr>
            <a:r>
              <a:rPr lang="en-IN" sz="2400" dirty="0">
                <a:latin typeface="Times New Roman" pitchFamily="18" charset="0"/>
                <a:cs typeface="Times New Roman" pitchFamily="18" charset="0"/>
              </a:rPr>
              <a:t>OBJECTIVE</a:t>
            </a:r>
          </a:p>
          <a:p>
            <a:pPr lvl="1">
              <a:lnSpc>
                <a:spcPct val="150000"/>
              </a:lnSpc>
              <a:buFont typeface="Wingdings" pitchFamily="2" charset="2"/>
              <a:buChar char="q"/>
            </a:pPr>
            <a:r>
              <a:rPr lang="en-IN" sz="2400" dirty="0">
                <a:latin typeface="Times New Roman" pitchFamily="18" charset="0"/>
                <a:cs typeface="Times New Roman" pitchFamily="18" charset="0"/>
              </a:rPr>
              <a:t>INTRODUCTION</a:t>
            </a:r>
          </a:p>
          <a:p>
            <a:pPr lvl="1">
              <a:lnSpc>
                <a:spcPct val="150000"/>
              </a:lnSpc>
              <a:buFont typeface="Wingdings" pitchFamily="2" charset="2"/>
              <a:buChar char="q"/>
            </a:pPr>
            <a:r>
              <a:rPr lang="en-IN" sz="2400" dirty="0">
                <a:latin typeface="Times New Roman" pitchFamily="18" charset="0"/>
                <a:cs typeface="Times New Roman" pitchFamily="18" charset="0"/>
              </a:rPr>
              <a:t>LITERATURE REVIEW (SOFT COPY OF PAPERS TO BE LINKED AS HYPERLINK)</a:t>
            </a:r>
          </a:p>
          <a:p>
            <a:pPr lvl="1">
              <a:lnSpc>
                <a:spcPct val="150000"/>
              </a:lnSpc>
              <a:buFont typeface="Wingdings" pitchFamily="2" charset="2"/>
              <a:buChar char="q"/>
            </a:pPr>
            <a:r>
              <a:rPr lang="en-IN" sz="24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400" dirty="0">
                <a:latin typeface="Times New Roman" pitchFamily="18" charset="0"/>
                <a:cs typeface="Times New Roman" pitchFamily="18" charset="0"/>
              </a:rPr>
              <a:t>IMPLEMENTATION</a:t>
            </a:r>
          </a:p>
          <a:p>
            <a:pPr lvl="1">
              <a:lnSpc>
                <a:spcPct val="150000"/>
              </a:lnSpc>
              <a:buFont typeface="Wingdings" pitchFamily="2" charset="2"/>
              <a:buChar char="q"/>
            </a:pPr>
            <a:r>
              <a:rPr lang="en-IN" sz="2400" dirty="0">
                <a:latin typeface="Times New Roman" pitchFamily="18" charset="0"/>
                <a:cs typeface="Times New Roman" pitchFamily="18" charset="0"/>
              </a:rPr>
              <a:t>TESTING</a:t>
            </a:r>
          </a:p>
          <a:p>
            <a:pPr lvl="1">
              <a:lnSpc>
                <a:spcPct val="150000"/>
              </a:lnSpc>
              <a:buFont typeface="Wingdings" pitchFamily="2" charset="2"/>
              <a:buChar char="q"/>
            </a:pPr>
            <a:r>
              <a:rPr lang="en-IN" sz="2400" dirty="0">
                <a:latin typeface="Times New Roman" pitchFamily="18" charset="0"/>
                <a:cs typeface="Times New Roman" pitchFamily="18" charset="0"/>
              </a:rPr>
              <a:t>INPUT AND OUTPUT</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VIDEO-1 (Till REVEW-1)</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VIDEO-2(Complete Implementation of Project)</a:t>
            </a:r>
          </a:p>
          <a:p>
            <a:pPr lvl="1">
              <a:lnSpc>
                <a:spcPct val="150000"/>
              </a:lnSpc>
              <a:buFont typeface="Wingdings" pitchFamily="2" charset="2"/>
              <a:buChar char="q"/>
            </a:pPr>
            <a:r>
              <a:rPr lang="en-IN" sz="2400" dirty="0">
                <a:latin typeface="Times New Roman" pitchFamily="18" charset="0"/>
                <a:cs typeface="Times New Roman" pitchFamily="18" charset="0"/>
              </a:rPr>
              <a:t>CONCLUSION</a:t>
            </a:r>
          </a:p>
          <a:p>
            <a:pPr lvl="1">
              <a:lnSpc>
                <a:spcPct val="150000"/>
              </a:lnSpc>
              <a:buFont typeface="Wingdings" pitchFamily="2" charset="2"/>
              <a:buChar char="q"/>
            </a:pPr>
            <a:r>
              <a:rPr lang="en-IN" sz="2400" dirty="0">
                <a:latin typeface="Times New Roman" pitchFamily="18" charset="0"/>
                <a:cs typeface="Times New Roman" pitchFamily="18" charset="0"/>
              </a:rPr>
              <a:t>WEB REFERENCES LINK (TILL REVIEW DATE ALL LINKS TO BE INCLUDED DAY WISE)</a:t>
            </a:r>
          </a:p>
          <a:p>
            <a:pPr lvl="1">
              <a:lnSpc>
                <a:spcPct val="150000"/>
              </a:lnSpc>
              <a:buFont typeface="Wingdings" pitchFamily="2" charset="2"/>
              <a:buChar char="q"/>
            </a:pPr>
            <a:r>
              <a:rPr lang="en-IN" sz="2400" dirty="0">
                <a:latin typeface="Times New Roman" pitchFamily="18" charset="0"/>
                <a:cs typeface="Times New Roman" pitchFamily="18" charset="0"/>
              </a:rPr>
              <a:t>PLAGIARISM REPORT OF PPT</a:t>
            </a:r>
          </a:p>
          <a:p>
            <a:pPr lvl="1">
              <a:lnSpc>
                <a:spcPct val="150000"/>
              </a:lnSpc>
              <a:buFont typeface="Wingdings" pitchFamily="2" charset="2"/>
              <a:buChar char="q"/>
            </a:pPr>
            <a:r>
              <a:rPr lang="en-IN"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23C70-B15D-2F45-7DE7-3E74AF5996DA}"/>
              </a:ext>
            </a:extLst>
          </p:cNvPr>
          <p:cNvSpPr>
            <a:spLocks noGrp="1"/>
          </p:cNvSpPr>
          <p:nvPr>
            <p:ph type="dt" sz="half" idx="10"/>
          </p:nvPr>
        </p:nvSpPr>
        <p:spPr/>
        <p:txBody>
          <a:bodyPr/>
          <a:lstStyle/>
          <a:p>
            <a:fld id="{2787AB06-74B4-4071-897E-F7FE3154383C}" type="datetime4">
              <a:rPr lang="en-US" smtClean="0"/>
              <a:t>April 4, 2024</a:t>
            </a:fld>
            <a:endParaRPr lang="en-US"/>
          </a:p>
        </p:txBody>
      </p:sp>
      <p:sp>
        <p:nvSpPr>
          <p:cNvPr id="3" name="Footer Placeholder 2">
            <a:extLst>
              <a:ext uri="{FF2B5EF4-FFF2-40B4-BE49-F238E27FC236}">
                <a16:creationId xmlns:a16="http://schemas.microsoft.com/office/drawing/2014/main" id="{F6030300-8C27-BC4A-B3DD-C9E729EA96CE}"/>
              </a:ext>
            </a:extLst>
          </p:cNvPr>
          <p:cNvSpPr>
            <a:spLocks noGrp="1"/>
          </p:cNvSpPr>
          <p:nvPr>
            <p:ph type="ftr" sz="quarter" idx="11"/>
          </p:nvPr>
        </p:nvSpPr>
        <p:spPr>
          <a:xfrm>
            <a:off x="5529277" y="9689678"/>
            <a:ext cx="7468265" cy="547688"/>
          </a:xfrm>
        </p:spPr>
        <p:txBody>
          <a:bodyPr/>
          <a:lstStyle/>
          <a:p>
            <a:r>
              <a:rPr lang="en-US" dirty="0"/>
              <a:t>DEPARTMENT OF ARTIFICIAL INTELLIGENCE AND DATA SCIENCE /GARBAGE CLASSIFICATION USING CNN</a:t>
            </a:r>
            <a:endParaRPr lang="en-IN" dirty="0"/>
          </a:p>
        </p:txBody>
      </p:sp>
      <p:sp>
        <p:nvSpPr>
          <p:cNvPr id="4" name="Slide Number Placeholder 3">
            <a:extLst>
              <a:ext uri="{FF2B5EF4-FFF2-40B4-BE49-F238E27FC236}">
                <a16:creationId xmlns:a16="http://schemas.microsoft.com/office/drawing/2014/main" id="{6D44E74B-8ADA-4ADD-10BC-02CC2810CC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TextBox 4">
            <a:extLst>
              <a:ext uri="{FF2B5EF4-FFF2-40B4-BE49-F238E27FC236}">
                <a16:creationId xmlns:a16="http://schemas.microsoft.com/office/drawing/2014/main" id="{04718DCE-64BC-5F03-3272-84DC828028B5}"/>
              </a:ext>
            </a:extLst>
          </p:cNvPr>
          <p:cNvSpPr txBox="1"/>
          <p:nvPr/>
        </p:nvSpPr>
        <p:spPr>
          <a:xfrm>
            <a:off x="126124" y="451944"/>
            <a:ext cx="18161876" cy="523220"/>
          </a:xfrm>
          <a:prstGeom prst="rect">
            <a:avLst/>
          </a:prstGeom>
          <a:noFill/>
        </p:spPr>
        <p:txBody>
          <a:bodyPr wrap="square" rtlCol="0">
            <a:spAutoFit/>
          </a:bodyPr>
          <a:lstStyle/>
          <a:p>
            <a:pPr algn="ctr"/>
            <a:r>
              <a:rPr lang="en-IN" sz="2800" b="1" dirty="0"/>
              <a:t>MODULE 4</a:t>
            </a:r>
          </a:p>
        </p:txBody>
      </p:sp>
      <p:sp>
        <p:nvSpPr>
          <p:cNvPr id="6" name="TextBox 5">
            <a:extLst>
              <a:ext uri="{FF2B5EF4-FFF2-40B4-BE49-F238E27FC236}">
                <a16:creationId xmlns:a16="http://schemas.microsoft.com/office/drawing/2014/main" id="{F9A5EAE5-4A10-7D60-2AFC-166AF6108660}"/>
              </a:ext>
            </a:extLst>
          </p:cNvPr>
          <p:cNvSpPr txBox="1"/>
          <p:nvPr/>
        </p:nvSpPr>
        <p:spPr>
          <a:xfrm>
            <a:off x="1007292" y="1428605"/>
            <a:ext cx="6942670" cy="523220"/>
          </a:xfrm>
          <a:prstGeom prst="rect">
            <a:avLst/>
          </a:prstGeom>
          <a:noFill/>
        </p:spPr>
        <p:txBody>
          <a:bodyPr wrap="none" rtlCol="0">
            <a:spAutoFit/>
          </a:bodyPr>
          <a:lstStyle/>
          <a:p>
            <a:r>
              <a:rPr lang="en-IN" sz="2800" b="1" dirty="0"/>
              <a:t>OUTPUT: </a:t>
            </a:r>
            <a:r>
              <a:rPr lang="en-IN" sz="2800" dirty="0"/>
              <a:t>Prediction by model vs Actual Image</a:t>
            </a:r>
          </a:p>
        </p:txBody>
      </p:sp>
      <p:pic>
        <p:nvPicPr>
          <p:cNvPr id="8" name="Picture 7">
            <a:extLst>
              <a:ext uri="{FF2B5EF4-FFF2-40B4-BE49-F238E27FC236}">
                <a16:creationId xmlns:a16="http://schemas.microsoft.com/office/drawing/2014/main" id="{FDBD72BA-F3C1-8B67-227F-81EFDA4387DB}"/>
              </a:ext>
            </a:extLst>
          </p:cNvPr>
          <p:cNvPicPr>
            <a:picLocks noChangeAspect="1"/>
          </p:cNvPicPr>
          <p:nvPr/>
        </p:nvPicPr>
        <p:blipFill rotWithShape="1">
          <a:blip r:embed="rId2"/>
          <a:srcRect t="61089"/>
          <a:stretch/>
        </p:blipFill>
        <p:spPr>
          <a:xfrm>
            <a:off x="1645921" y="6388464"/>
            <a:ext cx="10963888" cy="2755328"/>
          </a:xfrm>
          <a:prstGeom prst="rect">
            <a:avLst/>
          </a:prstGeom>
        </p:spPr>
      </p:pic>
      <p:pic>
        <p:nvPicPr>
          <p:cNvPr id="7" name="Picture 6"/>
          <p:cNvPicPr>
            <a:picLocks noChangeAspect="1"/>
          </p:cNvPicPr>
          <p:nvPr/>
        </p:nvPicPr>
        <p:blipFill>
          <a:blip r:embed="rId3"/>
          <a:stretch>
            <a:fillRect/>
          </a:stretch>
        </p:blipFill>
        <p:spPr>
          <a:xfrm>
            <a:off x="722674" y="2015690"/>
            <a:ext cx="12790126" cy="4007740"/>
          </a:xfrm>
          <a:prstGeom prst="rect">
            <a:avLst/>
          </a:prstGeom>
        </p:spPr>
      </p:pic>
    </p:spTree>
    <p:extLst>
      <p:ext uri="{BB962C8B-B14F-4D97-AF65-F5344CB8AC3E}">
        <p14:creationId xmlns:p14="http://schemas.microsoft.com/office/powerpoint/2010/main" val="73563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0FBD51-9C80-207C-CDC0-637559F37890}"/>
              </a:ext>
            </a:extLst>
          </p:cNvPr>
          <p:cNvSpPr>
            <a:spLocks noGrp="1"/>
          </p:cNvSpPr>
          <p:nvPr>
            <p:ph type="dt" sz="half" idx="10"/>
          </p:nvPr>
        </p:nvSpPr>
        <p:spPr/>
        <p:txBody>
          <a:bodyPr/>
          <a:lstStyle/>
          <a:p>
            <a:fld id="{1459EFF6-A153-4A5C-8197-1B5E9955D50B}" type="datetime4">
              <a:rPr lang="en-US" smtClean="0"/>
              <a:t>April 4, 2024</a:t>
            </a:fld>
            <a:endParaRPr lang="en-US"/>
          </a:p>
        </p:txBody>
      </p:sp>
      <p:sp>
        <p:nvSpPr>
          <p:cNvPr id="3" name="Footer Placeholder 2">
            <a:extLst>
              <a:ext uri="{FF2B5EF4-FFF2-40B4-BE49-F238E27FC236}">
                <a16:creationId xmlns:a16="http://schemas.microsoft.com/office/drawing/2014/main" id="{1F5B8AF9-CBA8-A514-906F-99E2AE2781B9}"/>
              </a:ext>
            </a:extLst>
          </p:cNvPr>
          <p:cNvSpPr>
            <a:spLocks noGrp="1"/>
          </p:cNvSpPr>
          <p:nvPr>
            <p:ph type="ftr" sz="quarter" idx="11"/>
          </p:nvPr>
        </p:nvSpPr>
        <p:spPr>
          <a:xfrm>
            <a:off x="5529277" y="9689678"/>
            <a:ext cx="7582565" cy="547688"/>
          </a:xfrm>
        </p:spPr>
        <p:txBody>
          <a:bodyPr/>
          <a:lstStyle/>
          <a:p>
            <a:r>
              <a:rPr lang="en-US" dirty="0"/>
              <a:t>DEPARTMENT OF ARTIFICIAL INTELLIGENCE AND DATA SCIENCE /GARBAGE CLASSIFICATION USING CNN</a:t>
            </a:r>
            <a:endParaRPr lang="en-IN" dirty="0"/>
          </a:p>
        </p:txBody>
      </p:sp>
      <p:sp>
        <p:nvSpPr>
          <p:cNvPr id="4" name="Slide Number Placeholder 3">
            <a:extLst>
              <a:ext uri="{FF2B5EF4-FFF2-40B4-BE49-F238E27FC236}">
                <a16:creationId xmlns:a16="http://schemas.microsoft.com/office/drawing/2014/main" id="{859E7D72-01AE-2CFD-38C4-6A0D4087ED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6" name="Picture 5">
            <a:extLst>
              <a:ext uri="{FF2B5EF4-FFF2-40B4-BE49-F238E27FC236}">
                <a16:creationId xmlns:a16="http://schemas.microsoft.com/office/drawing/2014/main" id="{8137D0A2-D752-FC8E-169C-A1A832AEC4BE}"/>
              </a:ext>
            </a:extLst>
          </p:cNvPr>
          <p:cNvPicPr>
            <a:picLocks noChangeAspect="1"/>
          </p:cNvPicPr>
          <p:nvPr/>
        </p:nvPicPr>
        <p:blipFill>
          <a:blip r:embed="rId2"/>
          <a:stretch>
            <a:fillRect/>
          </a:stretch>
        </p:blipFill>
        <p:spPr>
          <a:xfrm>
            <a:off x="2196661" y="1320800"/>
            <a:ext cx="14160939" cy="7561943"/>
          </a:xfrm>
          <a:prstGeom prst="rect">
            <a:avLst/>
          </a:prstGeom>
        </p:spPr>
      </p:pic>
      <p:sp>
        <p:nvSpPr>
          <p:cNvPr id="7" name="TextBox 6">
            <a:extLst>
              <a:ext uri="{FF2B5EF4-FFF2-40B4-BE49-F238E27FC236}">
                <a16:creationId xmlns:a16="http://schemas.microsoft.com/office/drawing/2014/main" id="{89AD7299-59AE-DC21-CF27-149E32CABCAA}"/>
              </a:ext>
            </a:extLst>
          </p:cNvPr>
          <p:cNvSpPr txBox="1"/>
          <p:nvPr/>
        </p:nvSpPr>
        <p:spPr>
          <a:xfrm>
            <a:off x="2196661" y="513865"/>
            <a:ext cx="3643946" cy="523220"/>
          </a:xfrm>
          <a:prstGeom prst="rect">
            <a:avLst/>
          </a:prstGeom>
          <a:noFill/>
        </p:spPr>
        <p:txBody>
          <a:bodyPr wrap="none" rtlCol="0">
            <a:spAutoFit/>
          </a:bodyPr>
          <a:lstStyle/>
          <a:p>
            <a:r>
              <a:rPr lang="en-IN" sz="2800" dirty="0"/>
              <a:t>MAX POOLING OUTPUT</a:t>
            </a:r>
          </a:p>
        </p:txBody>
      </p:sp>
    </p:spTree>
    <p:extLst>
      <p:ext uri="{BB962C8B-B14F-4D97-AF65-F5344CB8AC3E}">
        <p14:creationId xmlns:p14="http://schemas.microsoft.com/office/powerpoint/2010/main" val="254473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A610A-2350-466F-ADDB-ADA9D6583994}" type="datetime4">
              <a:rPr lang="en-US" smtClean="0"/>
              <a:t>April 4, 2024</a:t>
            </a:fld>
            <a:endParaRPr lang="en-US"/>
          </a:p>
        </p:txBody>
      </p:sp>
      <p:sp>
        <p:nvSpPr>
          <p:cNvPr id="3" name="Footer Placeholder 2"/>
          <p:cNvSpPr>
            <a:spLocks noGrp="1"/>
          </p:cNvSpPr>
          <p:nvPr>
            <p:ph type="ftr" sz="quarter" idx="11"/>
          </p:nvPr>
        </p:nvSpPr>
        <p:spPr>
          <a:xfrm>
            <a:off x="5529277" y="9689678"/>
            <a:ext cx="7419279"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272098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B568E-8916-421A-9107-2C27B01FD625}" type="datetime4">
              <a:rPr lang="en-US" smtClean="0"/>
              <a:t>April 4, 2024</a:t>
            </a:fld>
            <a:endParaRPr lang="en-US"/>
          </a:p>
        </p:txBody>
      </p:sp>
      <p:sp>
        <p:nvSpPr>
          <p:cNvPr id="3" name="Footer Placeholder 2"/>
          <p:cNvSpPr>
            <a:spLocks noGrp="1"/>
          </p:cNvSpPr>
          <p:nvPr>
            <p:ph type="ftr" sz="quarter" idx="11"/>
          </p:nvPr>
        </p:nvSpPr>
        <p:spPr>
          <a:xfrm>
            <a:off x="5529278" y="9689678"/>
            <a:ext cx="7405946"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grpSp>
        <p:nvGrpSpPr>
          <p:cNvPr id="185" name="Group 184">
            <a:extLst>
              <a:ext uri="{FF2B5EF4-FFF2-40B4-BE49-F238E27FC236}">
                <a16:creationId xmlns:a16="http://schemas.microsoft.com/office/drawing/2014/main" id="{14925471-879E-3814-FC45-B720256A059C}"/>
              </a:ext>
            </a:extLst>
          </p:cNvPr>
          <p:cNvGrpSpPr/>
          <p:nvPr/>
        </p:nvGrpSpPr>
        <p:grpSpPr>
          <a:xfrm>
            <a:off x="1286493" y="1561798"/>
            <a:ext cx="14946086" cy="3879818"/>
            <a:chOff x="1645921" y="2000275"/>
            <a:chExt cx="14639987" cy="3974133"/>
          </a:xfrm>
        </p:grpSpPr>
        <p:grpSp>
          <p:nvGrpSpPr>
            <p:cNvPr id="180" name="Group 179">
              <a:extLst>
                <a:ext uri="{FF2B5EF4-FFF2-40B4-BE49-F238E27FC236}">
                  <a16:creationId xmlns:a16="http://schemas.microsoft.com/office/drawing/2014/main" id="{5E543110-AFDE-CF3D-DBFF-83577D59C3BC}"/>
                </a:ext>
              </a:extLst>
            </p:cNvPr>
            <p:cNvGrpSpPr/>
            <p:nvPr/>
          </p:nvGrpSpPr>
          <p:grpSpPr>
            <a:xfrm>
              <a:off x="1645921" y="2000275"/>
              <a:ext cx="14639987" cy="3974133"/>
              <a:chOff x="1645921" y="2000275"/>
              <a:chExt cx="14639987" cy="3974133"/>
            </a:xfrm>
          </p:grpSpPr>
          <p:grpSp>
            <p:nvGrpSpPr>
              <p:cNvPr id="170" name="Group 169">
                <a:extLst>
                  <a:ext uri="{FF2B5EF4-FFF2-40B4-BE49-F238E27FC236}">
                    <a16:creationId xmlns:a16="http://schemas.microsoft.com/office/drawing/2014/main" id="{C691B4E0-9BAA-4E96-A76E-BC572C23DC90}"/>
                  </a:ext>
                </a:extLst>
              </p:cNvPr>
              <p:cNvGrpSpPr/>
              <p:nvPr/>
            </p:nvGrpSpPr>
            <p:grpSpPr>
              <a:xfrm>
                <a:off x="1645921" y="2000275"/>
                <a:ext cx="14639987" cy="3974133"/>
                <a:chOff x="-3249525" y="1806001"/>
                <a:chExt cx="19546509" cy="4410190"/>
              </a:xfrm>
            </p:grpSpPr>
            <p:grpSp>
              <p:nvGrpSpPr>
                <p:cNvPr id="164" name="Group 163">
                  <a:extLst>
                    <a:ext uri="{FF2B5EF4-FFF2-40B4-BE49-F238E27FC236}">
                      <a16:creationId xmlns:a16="http://schemas.microsoft.com/office/drawing/2014/main" id="{25287964-5DE7-0E91-271A-3EADAFDF4E0D}"/>
                    </a:ext>
                  </a:extLst>
                </p:cNvPr>
                <p:cNvGrpSpPr/>
                <p:nvPr/>
              </p:nvGrpSpPr>
              <p:grpSpPr>
                <a:xfrm>
                  <a:off x="-3249525" y="1806001"/>
                  <a:ext cx="19546509" cy="4410190"/>
                  <a:chOff x="-3249525" y="1806001"/>
                  <a:chExt cx="19546509" cy="4410190"/>
                </a:xfrm>
              </p:grpSpPr>
              <p:grpSp>
                <p:nvGrpSpPr>
                  <p:cNvPr id="163" name="Group 162">
                    <a:extLst>
                      <a:ext uri="{FF2B5EF4-FFF2-40B4-BE49-F238E27FC236}">
                        <a16:creationId xmlns:a16="http://schemas.microsoft.com/office/drawing/2014/main" id="{80826D21-7E45-D09F-C598-1941740E295E}"/>
                      </a:ext>
                    </a:extLst>
                  </p:cNvPr>
                  <p:cNvGrpSpPr/>
                  <p:nvPr/>
                </p:nvGrpSpPr>
                <p:grpSpPr>
                  <a:xfrm>
                    <a:off x="-3249525" y="2144110"/>
                    <a:ext cx="19228977" cy="4072081"/>
                    <a:chOff x="-2808090" y="1650124"/>
                    <a:chExt cx="19228977" cy="4072081"/>
                  </a:xfrm>
                </p:grpSpPr>
                <p:grpSp>
                  <p:nvGrpSpPr>
                    <p:cNvPr id="42" name="Group 41">
                      <a:extLst>
                        <a:ext uri="{FF2B5EF4-FFF2-40B4-BE49-F238E27FC236}">
                          <a16:creationId xmlns:a16="http://schemas.microsoft.com/office/drawing/2014/main" id="{80D95ADE-94A3-5598-519E-69B8B4C8EC35}"/>
                        </a:ext>
                      </a:extLst>
                    </p:cNvPr>
                    <p:cNvGrpSpPr/>
                    <p:nvPr/>
                  </p:nvGrpSpPr>
                  <p:grpSpPr>
                    <a:xfrm>
                      <a:off x="-2808090" y="1725982"/>
                      <a:ext cx="18642797" cy="3996223"/>
                      <a:chOff x="-1622488" y="1915168"/>
                      <a:chExt cx="18642797" cy="3996223"/>
                    </a:xfrm>
                  </p:grpSpPr>
                  <p:sp>
                    <p:nvSpPr>
                      <p:cNvPr id="6" name="Rectangle 5">
                        <a:extLst>
                          <a:ext uri="{FF2B5EF4-FFF2-40B4-BE49-F238E27FC236}">
                            <a16:creationId xmlns:a16="http://schemas.microsoft.com/office/drawing/2014/main" id="{A730CDF3-80C2-F778-FD34-BD9900A65423}"/>
                          </a:ext>
                        </a:extLst>
                      </p:cNvPr>
                      <p:cNvSpPr/>
                      <p:nvPr/>
                    </p:nvSpPr>
                    <p:spPr>
                      <a:xfrm>
                        <a:off x="2375338" y="32056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CAB2AF6-53AA-F8A2-A924-865AE75A4AFD}"/>
                          </a:ext>
                        </a:extLst>
                      </p:cNvPr>
                      <p:cNvSpPr/>
                      <p:nvPr/>
                    </p:nvSpPr>
                    <p:spPr>
                      <a:xfrm>
                        <a:off x="2527738" y="33580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90040C2-84BD-9D92-EF5A-BD9CB06F5F66}"/>
                          </a:ext>
                        </a:extLst>
                      </p:cNvPr>
                      <p:cNvSpPr/>
                      <p:nvPr/>
                    </p:nvSpPr>
                    <p:spPr>
                      <a:xfrm>
                        <a:off x="2680138" y="35104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8552E6A-5CD2-E2CC-7895-3618281A77DD}"/>
                          </a:ext>
                        </a:extLst>
                      </p:cNvPr>
                      <p:cNvSpPr/>
                      <p:nvPr/>
                    </p:nvSpPr>
                    <p:spPr>
                      <a:xfrm>
                        <a:off x="2832538" y="36628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FDC4E62-799A-FB7E-4DC1-666F99C19F28}"/>
                          </a:ext>
                        </a:extLst>
                      </p:cNvPr>
                      <p:cNvSpPr/>
                      <p:nvPr/>
                    </p:nvSpPr>
                    <p:spPr>
                      <a:xfrm>
                        <a:off x="-1622488" y="2745606"/>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6B04DEF-95CB-28BC-DA8E-16DE77677526}"/>
                          </a:ext>
                        </a:extLst>
                      </p:cNvPr>
                      <p:cNvSpPr/>
                      <p:nvPr/>
                    </p:nvSpPr>
                    <p:spPr>
                      <a:xfrm>
                        <a:off x="5960202" y="35104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AACB3CF-6C31-9D78-1A88-E917EB80CAE9}"/>
                          </a:ext>
                        </a:extLst>
                      </p:cNvPr>
                      <p:cNvSpPr/>
                      <p:nvPr/>
                    </p:nvSpPr>
                    <p:spPr>
                      <a:xfrm>
                        <a:off x="6112602" y="36628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C8F5C9E-BAEB-88D3-DE55-F5198C62593E}"/>
                          </a:ext>
                        </a:extLst>
                      </p:cNvPr>
                      <p:cNvSpPr/>
                      <p:nvPr/>
                    </p:nvSpPr>
                    <p:spPr>
                      <a:xfrm>
                        <a:off x="6265002" y="3815255"/>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0EEA215-70AA-C1FB-8B59-44CD1168F6D2}"/>
                          </a:ext>
                        </a:extLst>
                      </p:cNvPr>
                      <p:cNvSpPr/>
                      <p:nvPr/>
                    </p:nvSpPr>
                    <p:spPr>
                      <a:xfrm>
                        <a:off x="9207900" y="3662854"/>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2BB6B5F-E616-C2AF-E1E6-8878898F91E5}"/>
                          </a:ext>
                        </a:extLst>
                      </p:cNvPr>
                      <p:cNvSpPr/>
                      <p:nvPr/>
                    </p:nvSpPr>
                    <p:spPr>
                      <a:xfrm>
                        <a:off x="9512700" y="3867806"/>
                        <a:ext cx="1271752" cy="1198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6B78E90-E58F-0B0A-0334-7FFE5F6A1AD4}"/>
                          </a:ext>
                        </a:extLst>
                      </p:cNvPr>
                      <p:cNvSpPr/>
                      <p:nvPr/>
                    </p:nvSpPr>
                    <p:spPr>
                      <a:xfrm>
                        <a:off x="11851253" y="2367688"/>
                        <a:ext cx="599090" cy="547688"/>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39EB995-5520-8B22-93E1-1C20F8A228AE}"/>
                          </a:ext>
                        </a:extLst>
                      </p:cNvPr>
                      <p:cNvSpPr/>
                      <p:nvPr/>
                    </p:nvSpPr>
                    <p:spPr>
                      <a:xfrm>
                        <a:off x="11851253" y="3267567"/>
                        <a:ext cx="599090" cy="547688"/>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63A80A34-CBEC-1D0D-C298-D462BC44408D}"/>
                          </a:ext>
                        </a:extLst>
                      </p:cNvPr>
                      <p:cNvSpPr/>
                      <p:nvPr/>
                    </p:nvSpPr>
                    <p:spPr>
                      <a:xfrm>
                        <a:off x="11851253" y="4218178"/>
                        <a:ext cx="599090" cy="547688"/>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ECA62527-B037-3B8A-0595-529AB4E684FF}"/>
                          </a:ext>
                        </a:extLst>
                      </p:cNvPr>
                      <p:cNvSpPr/>
                      <p:nvPr/>
                    </p:nvSpPr>
                    <p:spPr>
                      <a:xfrm>
                        <a:off x="11851253" y="5363703"/>
                        <a:ext cx="599090" cy="547688"/>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78986F2C-DC80-D964-204C-AB24BD5005C1}"/>
                          </a:ext>
                        </a:extLst>
                      </p:cNvPr>
                      <p:cNvSpPr/>
                      <p:nvPr/>
                    </p:nvSpPr>
                    <p:spPr>
                      <a:xfrm>
                        <a:off x="13611736" y="2782941"/>
                        <a:ext cx="599090" cy="54768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EA40DEE4-9E2C-7DE9-8F70-505C74DF75F0}"/>
                          </a:ext>
                        </a:extLst>
                      </p:cNvPr>
                      <p:cNvSpPr/>
                      <p:nvPr/>
                    </p:nvSpPr>
                    <p:spPr>
                      <a:xfrm>
                        <a:off x="13611736" y="3835700"/>
                        <a:ext cx="599090" cy="54768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FD4B7E99-12A2-45A3-29DA-ADCA484BE757}"/>
                          </a:ext>
                        </a:extLst>
                      </p:cNvPr>
                      <p:cNvSpPr/>
                      <p:nvPr/>
                    </p:nvSpPr>
                    <p:spPr>
                      <a:xfrm>
                        <a:off x="13611736" y="5165834"/>
                        <a:ext cx="599090" cy="54768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6774CE1D-4E72-783B-C893-F1DD706830C3}"/>
                          </a:ext>
                        </a:extLst>
                      </p:cNvPr>
                      <p:cNvSpPr/>
                      <p:nvPr/>
                    </p:nvSpPr>
                    <p:spPr>
                      <a:xfrm>
                        <a:off x="15074350" y="3016702"/>
                        <a:ext cx="599090" cy="54768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DFF77CB6-AE7E-17C1-D68F-41F459A3E819}"/>
                          </a:ext>
                        </a:extLst>
                      </p:cNvPr>
                      <p:cNvSpPr/>
                      <p:nvPr/>
                    </p:nvSpPr>
                    <p:spPr>
                      <a:xfrm>
                        <a:off x="15072674" y="3988099"/>
                        <a:ext cx="599090" cy="54768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B2796600-70DF-4B7A-130B-6FF413B79632}"/>
                          </a:ext>
                        </a:extLst>
                      </p:cNvPr>
                      <p:cNvSpPr/>
                      <p:nvPr/>
                    </p:nvSpPr>
                    <p:spPr>
                      <a:xfrm>
                        <a:off x="15072674" y="5165834"/>
                        <a:ext cx="599090" cy="547688"/>
                      </a:xfrm>
                      <a:prstGeom prst="ellipse">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A9A0262C-ACA0-C4BA-F019-55D591B7AA5F}"/>
                          </a:ext>
                        </a:extLst>
                      </p:cNvPr>
                      <p:cNvSpPr/>
                      <p:nvPr/>
                    </p:nvSpPr>
                    <p:spPr>
                      <a:xfrm>
                        <a:off x="16421219" y="1915168"/>
                        <a:ext cx="599090" cy="547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1F3F9C9D-724F-6F70-90F9-03B7C75C6B91}"/>
                          </a:ext>
                        </a:extLst>
                      </p:cNvPr>
                      <p:cNvSpPr/>
                      <p:nvPr/>
                    </p:nvSpPr>
                    <p:spPr>
                      <a:xfrm>
                        <a:off x="16421219" y="2841792"/>
                        <a:ext cx="599090" cy="547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BE50B371-8254-BE4F-AED4-E1FBDA0F0386}"/>
                          </a:ext>
                        </a:extLst>
                      </p:cNvPr>
                      <p:cNvSpPr/>
                      <p:nvPr/>
                    </p:nvSpPr>
                    <p:spPr>
                      <a:xfrm>
                        <a:off x="16420024" y="3829868"/>
                        <a:ext cx="599090" cy="547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B8831E7-B386-8C43-0EB9-FB410AC89C25}"/>
                          </a:ext>
                        </a:extLst>
                      </p:cNvPr>
                      <p:cNvSpPr/>
                      <p:nvPr/>
                    </p:nvSpPr>
                    <p:spPr>
                      <a:xfrm>
                        <a:off x="16420024" y="4920122"/>
                        <a:ext cx="599090" cy="547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44" name="Straight Arrow Connector 43">
                      <a:extLst>
                        <a:ext uri="{FF2B5EF4-FFF2-40B4-BE49-F238E27FC236}">
                          <a16:creationId xmlns:a16="http://schemas.microsoft.com/office/drawing/2014/main" id="{CF09AAB1-D96E-7C09-CF3A-5E05ECA7ECC2}"/>
                        </a:ext>
                      </a:extLst>
                    </p:cNvPr>
                    <p:cNvCxnSpPr>
                      <a:stCxn id="20" idx="6"/>
                      <a:endCxn id="31" idx="2"/>
                    </p:cNvCxnSpPr>
                    <p:nvPr/>
                  </p:nvCxnSpPr>
                  <p:spPr>
                    <a:xfrm>
                      <a:off x="11264740" y="2452345"/>
                      <a:ext cx="1152000" cy="39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5615E63-8201-05FF-7FE5-5400756F85B6}"/>
                        </a:ext>
                      </a:extLst>
                    </p:cNvPr>
                    <p:cNvCxnSpPr>
                      <a:cxnSpLocks/>
                      <a:endCxn id="32" idx="1"/>
                    </p:cNvCxnSpPr>
                    <p:nvPr/>
                  </p:nvCxnSpPr>
                  <p:spPr>
                    <a:xfrm>
                      <a:off x="11255346" y="2467602"/>
                      <a:ext cx="1258523" cy="1259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AE8EEA2-6BBD-0606-D633-DE2D3934F1AA}"/>
                        </a:ext>
                      </a:extLst>
                    </p:cNvPr>
                    <p:cNvCxnSpPr>
                      <a:cxnSpLocks/>
                      <a:stCxn id="20" idx="6"/>
                      <a:endCxn id="33" idx="1"/>
                    </p:cNvCxnSpPr>
                    <p:nvPr/>
                  </p:nvCxnSpPr>
                  <p:spPr>
                    <a:xfrm>
                      <a:off x="11264741" y="2452346"/>
                      <a:ext cx="1249128" cy="2604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9B152A2-D96F-D46C-FA14-BF8AE2D8ECE8}"/>
                        </a:ext>
                      </a:extLst>
                    </p:cNvPr>
                    <p:cNvCxnSpPr>
                      <a:stCxn id="28" idx="6"/>
                      <a:endCxn id="31" idx="2"/>
                    </p:cNvCxnSpPr>
                    <p:nvPr/>
                  </p:nvCxnSpPr>
                  <p:spPr>
                    <a:xfrm flipV="1">
                      <a:off x="11264741" y="2867599"/>
                      <a:ext cx="1161393" cy="48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B3EE95-2AB0-66D0-9463-AB3B28ADDCB3}"/>
                        </a:ext>
                      </a:extLst>
                    </p:cNvPr>
                    <p:cNvCxnSpPr>
                      <a:stCxn id="28" idx="6"/>
                      <a:endCxn id="32" idx="1"/>
                    </p:cNvCxnSpPr>
                    <p:nvPr/>
                  </p:nvCxnSpPr>
                  <p:spPr>
                    <a:xfrm>
                      <a:off x="11264741" y="3352225"/>
                      <a:ext cx="1249128" cy="374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C4C3DA8-980B-1FEE-2C61-B924ADC6A126}"/>
                        </a:ext>
                      </a:extLst>
                    </p:cNvPr>
                    <p:cNvCxnSpPr>
                      <a:stCxn id="28" idx="6"/>
                      <a:endCxn id="33" idx="1"/>
                    </p:cNvCxnSpPr>
                    <p:nvPr/>
                  </p:nvCxnSpPr>
                  <p:spPr>
                    <a:xfrm>
                      <a:off x="11264741" y="3352225"/>
                      <a:ext cx="1249128" cy="170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6272958-92FF-AEA4-A622-21165441F3D9}"/>
                        </a:ext>
                      </a:extLst>
                    </p:cNvPr>
                    <p:cNvCxnSpPr>
                      <a:cxnSpLocks/>
                      <a:stCxn id="29" idx="7"/>
                      <a:endCxn id="31" idx="2"/>
                    </p:cNvCxnSpPr>
                    <p:nvPr/>
                  </p:nvCxnSpPr>
                  <p:spPr>
                    <a:xfrm flipV="1">
                      <a:off x="11177006" y="2867599"/>
                      <a:ext cx="1249128" cy="124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FFCC41C-1708-1AC0-929C-050427781CEE}"/>
                        </a:ext>
                      </a:extLst>
                    </p:cNvPr>
                    <p:cNvCxnSpPr>
                      <a:cxnSpLocks/>
                      <a:stCxn id="29" idx="7"/>
                      <a:endCxn id="32" idx="1"/>
                    </p:cNvCxnSpPr>
                    <p:nvPr/>
                  </p:nvCxnSpPr>
                  <p:spPr>
                    <a:xfrm flipV="1">
                      <a:off x="11177006" y="3726721"/>
                      <a:ext cx="1336863" cy="38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AC88189A-AEC4-EDBC-810A-6FC19478EF07}"/>
                        </a:ext>
                      </a:extLst>
                    </p:cNvPr>
                    <p:cNvCxnSpPr>
                      <a:cxnSpLocks/>
                      <a:stCxn id="29" idx="7"/>
                      <a:endCxn id="33" idx="1"/>
                    </p:cNvCxnSpPr>
                    <p:nvPr/>
                  </p:nvCxnSpPr>
                  <p:spPr>
                    <a:xfrm>
                      <a:off x="11177006" y="4109199"/>
                      <a:ext cx="1336863" cy="947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DAD1D8C-FE7A-E2A7-0449-58F840F4F485}"/>
                        </a:ext>
                      </a:extLst>
                    </p:cNvPr>
                    <p:cNvCxnSpPr>
                      <a:cxnSpLocks/>
                      <a:stCxn id="30" idx="0"/>
                      <a:endCxn id="31" idx="3"/>
                    </p:cNvCxnSpPr>
                    <p:nvPr/>
                  </p:nvCxnSpPr>
                  <p:spPr>
                    <a:xfrm flipV="1">
                      <a:off x="10965196" y="3061236"/>
                      <a:ext cx="1548673" cy="211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86EC5BD4-743B-F21F-B0D5-0081F271B978}"/>
                        </a:ext>
                      </a:extLst>
                    </p:cNvPr>
                    <p:cNvCxnSpPr>
                      <a:cxnSpLocks/>
                      <a:stCxn id="30" idx="0"/>
                      <a:endCxn id="32" idx="2"/>
                    </p:cNvCxnSpPr>
                    <p:nvPr/>
                  </p:nvCxnSpPr>
                  <p:spPr>
                    <a:xfrm flipV="1">
                      <a:off x="10965196" y="3920358"/>
                      <a:ext cx="1460938" cy="125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873F7159-0EF3-59D8-1CD4-5E47DB673588}"/>
                        </a:ext>
                      </a:extLst>
                    </p:cNvPr>
                    <p:cNvCxnSpPr>
                      <a:cxnSpLocks/>
                      <a:stCxn id="30" idx="0"/>
                      <a:endCxn id="33" idx="2"/>
                    </p:cNvCxnSpPr>
                    <p:nvPr/>
                  </p:nvCxnSpPr>
                  <p:spPr>
                    <a:xfrm>
                      <a:off x="10965196" y="5174517"/>
                      <a:ext cx="1460938" cy="75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7014B29-FC71-E4E9-B976-AC484421A421}"/>
                        </a:ext>
                      </a:extLst>
                    </p:cNvPr>
                    <p:cNvCxnSpPr>
                      <a:stCxn id="31" idx="5"/>
                      <a:endCxn id="36" idx="1"/>
                    </p:cNvCxnSpPr>
                    <p:nvPr/>
                  </p:nvCxnSpPr>
                  <p:spPr>
                    <a:xfrm>
                      <a:off x="12937489" y="3061236"/>
                      <a:ext cx="1037318" cy="199561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BD3FE987-7C34-D737-DC78-C55C88D5D7CE}"/>
                        </a:ext>
                      </a:extLst>
                    </p:cNvPr>
                    <p:cNvCxnSpPr>
                      <a:cxnSpLocks/>
                      <a:stCxn id="32" idx="7"/>
                      <a:endCxn id="36" idx="1"/>
                    </p:cNvCxnSpPr>
                    <p:nvPr/>
                  </p:nvCxnSpPr>
                  <p:spPr>
                    <a:xfrm>
                      <a:off x="12937489" y="3726721"/>
                      <a:ext cx="1037318" cy="133013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9A3C5A30-D06B-C15F-5090-2512D9CF1207}"/>
                        </a:ext>
                      </a:extLst>
                    </p:cNvPr>
                    <p:cNvCxnSpPr>
                      <a:cxnSpLocks/>
                      <a:stCxn id="33" idx="6"/>
                      <a:endCxn id="36" idx="2"/>
                    </p:cNvCxnSpPr>
                    <p:nvPr/>
                  </p:nvCxnSpPr>
                  <p:spPr>
                    <a:xfrm>
                      <a:off x="13025224" y="5250492"/>
                      <a:ext cx="861848"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25BE3878-C84D-AB62-3F8F-9832BCEB1D46}"/>
                        </a:ext>
                      </a:extLst>
                    </p:cNvPr>
                    <p:cNvCxnSpPr>
                      <a:cxnSpLocks/>
                      <a:stCxn id="33" idx="6"/>
                      <a:endCxn id="34" idx="3"/>
                    </p:cNvCxnSpPr>
                    <p:nvPr/>
                  </p:nvCxnSpPr>
                  <p:spPr>
                    <a:xfrm flipV="1">
                      <a:off x="13025224" y="3294997"/>
                      <a:ext cx="951259" cy="1955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6ED0B31F-9C0F-6EB3-DD59-FC412F3DB379}"/>
                        </a:ext>
                      </a:extLst>
                    </p:cNvPr>
                    <p:cNvCxnSpPr>
                      <a:cxnSpLocks/>
                      <a:stCxn id="32" idx="6"/>
                      <a:endCxn id="34" idx="3"/>
                    </p:cNvCxnSpPr>
                    <p:nvPr/>
                  </p:nvCxnSpPr>
                  <p:spPr>
                    <a:xfrm flipV="1">
                      <a:off x="13025224" y="3294997"/>
                      <a:ext cx="951259" cy="625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F7DC7B7D-75DE-277E-ACDC-4D37A3623EB2}"/>
                        </a:ext>
                      </a:extLst>
                    </p:cNvPr>
                    <p:cNvCxnSpPr>
                      <a:cxnSpLocks/>
                      <a:stCxn id="31" idx="6"/>
                      <a:endCxn id="34" idx="2"/>
                    </p:cNvCxnSpPr>
                    <p:nvPr/>
                  </p:nvCxnSpPr>
                  <p:spPr>
                    <a:xfrm>
                      <a:off x="13025224" y="2867599"/>
                      <a:ext cx="863524" cy="233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03193442-8B5F-07BE-9883-5D0E443B5A6B}"/>
                        </a:ext>
                      </a:extLst>
                    </p:cNvPr>
                    <p:cNvCxnSpPr>
                      <a:cxnSpLocks/>
                      <a:stCxn id="31" idx="6"/>
                      <a:endCxn id="35" idx="1"/>
                    </p:cNvCxnSpPr>
                    <p:nvPr/>
                  </p:nvCxnSpPr>
                  <p:spPr>
                    <a:xfrm>
                      <a:off x="13025224" y="2867599"/>
                      <a:ext cx="949583" cy="1011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31A59493-0833-801C-484D-A4B9A80121D9}"/>
                        </a:ext>
                      </a:extLst>
                    </p:cNvPr>
                    <p:cNvCxnSpPr>
                      <a:cxnSpLocks/>
                      <a:stCxn id="32" idx="6"/>
                      <a:endCxn id="35" idx="1"/>
                    </p:cNvCxnSpPr>
                    <p:nvPr/>
                  </p:nvCxnSpPr>
                  <p:spPr>
                    <a:xfrm flipV="1">
                      <a:off x="13025224" y="3879120"/>
                      <a:ext cx="949583" cy="41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76626A2-65E2-45F9-47C3-EFAAB0405905}"/>
                        </a:ext>
                      </a:extLst>
                    </p:cNvPr>
                    <p:cNvCxnSpPr>
                      <a:cxnSpLocks/>
                      <a:stCxn id="33" idx="6"/>
                      <a:endCxn id="35" idx="2"/>
                    </p:cNvCxnSpPr>
                    <p:nvPr/>
                  </p:nvCxnSpPr>
                  <p:spPr>
                    <a:xfrm flipV="1">
                      <a:off x="13025224" y="4072757"/>
                      <a:ext cx="861848" cy="1177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7E33BDCF-3147-CD01-439C-373188105020}"/>
                        </a:ext>
                      </a:extLst>
                    </p:cNvPr>
                    <p:cNvCxnSpPr>
                      <a:stCxn id="34" idx="7"/>
                      <a:endCxn id="37" idx="2"/>
                    </p:cNvCxnSpPr>
                    <p:nvPr/>
                  </p:nvCxnSpPr>
                  <p:spPr>
                    <a:xfrm flipV="1">
                      <a:off x="14400103" y="1999826"/>
                      <a:ext cx="835514" cy="907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3302B892-B10E-8106-B298-18740885AE3D}"/>
                        </a:ext>
                      </a:extLst>
                    </p:cNvPr>
                    <p:cNvCxnSpPr>
                      <a:cxnSpLocks/>
                      <a:stCxn id="34" idx="7"/>
                      <a:endCxn id="38" idx="2"/>
                    </p:cNvCxnSpPr>
                    <p:nvPr/>
                  </p:nvCxnSpPr>
                  <p:spPr>
                    <a:xfrm>
                      <a:off x="14400103" y="2907723"/>
                      <a:ext cx="835514" cy="18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1F03F42C-B351-C620-3D32-09033E2E8D2D}"/>
                        </a:ext>
                      </a:extLst>
                    </p:cNvPr>
                    <p:cNvCxnSpPr>
                      <a:cxnSpLocks/>
                      <a:stCxn id="34" idx="7"/>
                      <a:endCxn id="39" idx="1"/>
                    </p:cNvCxnSpPr>
                    <p:nvPr/>
                  </p:nvCxnSpPr>
                  <p:spPr>
                    <a:xfrm>
                      <a:off x="14400103" y="2907723"/>
                      <a:ext cx="922054" cy="813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D924C232-0C87-16F3-4E9B-ECAF56575FD1}"/>
                        </a:ext>
                      </a:extLst>
                    </p:cNvPr>
                    <p:cNvCxnSpPr>
                      <a:cxnSpLocks/>
                      <a:stCxn id="34" idx="7"/>
                      <a:endCxn id="40" idx="1"/>
                    </p:cNvCxnSpPr>
                    <p:nvPr/>
                  </p:nvCxnSpPr>
                  <p:spPr>
                    <a:xfrm>
                      <a:off x="14400103" y="2907723"/>
                      <a:ext cx="922054" cy="1903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9853B961-E907-A97C-F1C9-0C4427D37A2F}"/>
                        </a:ext>
                      </a:extLst>
                    </p:cNvPr>
                    <p:cNvCxnSpPr>
                      <a:cxnSpLocks/>
                      <a:stCxn id="35" idx="7"/>
                      <a:endCxn id="38" idx="2"/>
                    </p:cNvCxnSpPr>
                    <p:nvPr/>
                  </p:nvCxnSpPr>
                  <p:spPr>
                    <a:xfrm flipV="1">
                      <a:off x="14398427" y="2926450"/>
                      <a:ext cx="837190" cy="952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C02A0786-2CE8-CD8B-903E-FC6E0B653271}"/>
                        </a:ext>
                      </a:extLst>
                    </p:cNvPr>
                    <p:cNvCxnSpPr>
                      <a:cxnSpLocks/>
                      <a:stCxn id="35" idx="7"/>
                      <a:endCxn id="37" idx="2"/>
                    </p:cNvCxnSpPr>
                    <p:nvPr/>
                  </p:nvCxnSpPr>
                  <p:spPr>
                    <a:xfrm flipV="1">
                      <a:off x="14398427" y="1999826"/>
                      <a:ext cx="837190" cy="1879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7AA6504B-1582-39CB-4245-EBB2FAB3D1B5}"/>
                        </a:ext>
                      </a:extLst>
                    </p:cNvPr>
                    <p:cNvCxnSpPr>
                      <a:cxnSpLocks/>
                      <a:stCxn id="35" idx="7"/>
                      <a:endCxn id="39" idx="2"/>
                    </p:cNvCxnSpPr>
                    <p:nvPr/>
                  </p:nvCxnSpPr>
                  <p:spPr>
                    <a:xfrm>
                      <a:off x="14398427" y="3879120"/>
                      <a:ext cx="835995" cy="35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2F2F9BF1-98DE-60E2-B590-8EFE395CDC00}"/>
                        </a:ext>
                      </a:extLst>
                    </p:cNvPr>
                    <p:cNvCxnSpPr>
                      <a:cxnSpLocks/>
                      <a:stCxn id="35" idx="7"/>
                      <a:endCxn id="40" idx="1"/>
                    </p:cNvCxnSpPr>
                    <p:nvPr/>
                  </p:nvCxnSpPr>
                  <p:spPr>
                    <a:xfrm>
                      <a:off x="14398427" y="3879120"/>
                      <a:ext cx="923730" cy="932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5286E7E7-0673-A1DD-DA0C-8A5FD35C2233}"/>
                        </a:ext>
                      </a:extLst>
                    </p:cNvPr>
                    <p:cNvCxnSpPr>
                      <a:cxnSpLocks/>
                      <a:stCxn id="36" idx="7"/>
                    </p:cNvCxnSpPr>
                    <p:nvPr/>
                  </p:nvCxnSpPr>
                  <p:spPr>
                    <a:xfrm flipV="1">
                      <a:off x="14398427" y="4976648"/>
                      <a:ext cx="835995" cy="8020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E4F5ECB3-FF39-16E0-8C3D-E68585E12DF6}"/>
                        </a:ext>
                      </a:extLst>
                    </p:cNvPr>
                    <p:cNvCxnSpPr>
                      <a:cxnSpLocks/>
                      <a:stCxn id="36" idx="7"/>
                      <a:endCxn id="39" idx="2"/>
                    </p:cNvCxnSpPr>
                    <p:nvPr/>
                  </p:nvCxnSpPr>
                  <p:spPr>
                    <a:xfrm flipV="1">
                      <a:off x="14398427" y="3914526"/>
                      <a:ext cx="835995" cy="114232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7B880289-3972-5EB5-58C3-B0518EC6AC50}"/>
                        </a:ext>
                      </a:extLst>
                    </p:cNvPr>
                    <p:cNvCxnSpPr>
                      <a:cxnSpLocks/>
                      <a:stCxn id="36" idx="7"/>
                      <a:endCxn id="38" idx="2"/>
                    </p:cNvCxnSpPr>
                    <p:nvPr/>
                  </p:nvCxnSpPr>
                  <p:spPr>
                    <a:xfrm flipV="1">
                      <a:off x="14398427" y="2926450"/>
                      <a:ext cx="837190" cy="213040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7B01E340-0D4D-AC1A-0859-EF2921211053}"/>
                        </a:ext>
                      </a:extLst>
                    </p:cNvPr>
                    <p:cNvCxnSpPr>
                      <a:cxnSpLocks/>
                      <a:stCxn id="36" idx="7"/>
                      <a:endCxn id="37" idx="2"/>
                    </p:cNvCxnSpPr>
                    <p:nvPr/>
                  </p:nvCxnSpPr>
                  <p:spPr>
                    <a:xfrm flipV="1">
                      <a:off x="14398427" y="1999826"/>
                      <a:ext cx="837190" cy="305702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7F542C9E-A2C5-61E9-5F05-B8906DA58DD6}"/>
                        </a:ext>
                      </a:extLst>
                    </p:cNvPr>
                    <p:cNvCxnSpPr>
                      <a:cxnSpLocks/>
                    </p:cNvCxnSpPr>
                    <p:nvPr/>
                  </p:nvCxnSpPr>
                  <p:spPr>
                    <a:xfrm>
                      <a:off x="10965196" y="4613274"/>
                      <a:ext cx="0" cy="44358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5C604A52-E922-C936-0A9C-C43C2D3A4E74}"/>
                        </a:ext>
                      </a:extLst>
                    </p:cNvPr>
                    <p:cNvCxnSpPr>
                      <a:cxnSpLocks/>
                      <a:stCxn id="32" idx="4"/>
                      <a:endCxn id="33" idx="0"/>
                    </p:cNvCxnSpPr>
                    <p:nvPr/>
                  </p:nvCxnSpPr>
                  <p:spPr>
                    <a:xfrm>
                      <a:off x="12725679" y="4194202"/>
                      <a:ext cx="0" cy="782446"/>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DF88C6F-F513-633D-C57D-27195603F1C1}"/>
                        </a:ext>
                      </a:extLst>
                    </p:cNvPr>
                    <p:cNvCxnSpPr>
                      <a:cxnSpLocks/>
                      <a:endCxn id="40" idx="0"/>
                    </p:cNvCxnSpPr>
                    <p:nvPr/>
                  </p:nvCxnSpPr>
                  <p:spPr>
                    <a:xfrm>
                      <a:off x="15533967" y="4272744"/>
                      <a:ext cx="0" cy="458192"/>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DD7B700C-2C15-EC9A-D2EC-2C3E9CB4A678}"/>
                        </a:ext>
                      </a:extLst>
                    </p:cNvPr>
                    <p:cNvCxnSpPr>
                      <a:cxnSpLocks/>
                    </p:cNvCxnSpPr>
                    <p:nvPr/>
                  </p:nvCxnSpPr>
                  <p:spPr>
                    <a:xfrm>
                      <a:off x="15538900" y="2238506"/>
                      <a:ext cx="0" cy="458192"/>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157" name="Arrow: Right 156">
                      <a:extLst>
                        <a:ext uri="{FF2B5EF4-FFF2-40B4-BE49-F238E27FC236}">
                          <a16:creationId xmlns:a16="http://schemas.microsoft.com/office/drawing/2014/main" id="{C5A96D9B-C8A0-D94D-5301-69A2FA790778}"/>
                        </a:ext>
                      </a:extLst>
                    </p:cNvPr>
                    <p:cNvSpPr/>
                    <p:nvPr/>
                  </p:nvSpPr>
                  <p:spPr>
                    <a:xfrm>
                      <a:off x="15821812" y="2315072"/>
                      <a:ext cx="599075" cy="3200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8" name="Arrow: Right 157">
                      <a:extLst>
                        <a:ext uri="{FF2B5EF4-FFF2-40B4-BE49-F238E27FC236}">
                          <a16:creationId xmlns:a16="http://schemas.microsoft.com/office/drawing/2014/main" id="{4E576855-FAB5-4EFB-A662-91873A4644F0}"/>
                        </a:ext>
                      </a:extLst>
                    </p:cNvPr>
                    <p:cNvSpPr/>
                    <p:nvPr/>
                  </p:nvSpPr>
                  <p:spPr>
                    <a:xfrm>
                      <a:off x="15797847" y="4326477"/>
                      <a:ext cx="599075" cy="3200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TextBox 158">
                      <a:extLst>
                        <a:ext uri="{FF2B5EF4-FFF2-40B4-BE49-F238E27FC236}">
                          <a16:creationId xmlns:a16="http://schemas.microsoft.com/office/drawing/2014/main" id="{C8837028-E6FD-2396-B51D-D72533CC67BB}"/>
                        </a:ext>
                      </a:extLst>
                    </p:cNvPr>
                    <p:cNvSpPr txBox="1"/>
                    <p:nvPr/>
                  </p:nvSpPr>
                  <p:spPr>
                    <a:xfrm>
                      <a:off x="9880009" y="1650124"/>
                      <a:ext cx="1818006" cy="409857"/>
                    </a:xfrm>
                    <a:prstGeom prst="rect">
                      <a:avLst/>
                    </a:prstGeom>
                    <a:noFill/>
                  </p:spPr>
                  <p:txBody>
                    <a:bodyPr wrap="square" rtlCol="0">
                      <a:spAutoFit/>
                    </a:bodyPr>
                    <a:lstStyle/>
                    <a:p>
                      <a:r>
                        <a:rPr lang="en-IN" dirty="0"/>
                        <a:t>Input layer</a:t>
                      </a:r>
                    </a:p>
                  </p:txBody>
                </p:sp>
                <p:sp>
                  <p:nvSpPr>
                    <p:cNvPr id="160" name="TextBox 159">
                      <a:extLst>
                        <a:ext uri="{FF2B5EF4-FFF2-40B4-BE49-F238E27FC236}">
                          <a16:creationId xmlns:a16="http://schemas.microsoft.com/office/drawing/2014/main" id="{5DE58924-45BF-39DA-3930-D2B88EA52E55}"/>
                        </a:ext>
                      </a:extLst>
                    </p:cNvPr>
                    <p:cNvSpPr txBox="1"/>
                    <p:nvPr/>
                  </p:nvSpPr>
                  <p:spPr>
                    <a:xfrm>
                      <a:off x="12294311" y="1870593"/>
                      <a:ext cx="862737" cy="646331"/>
                    </a:xfrm>
                    <a:prstGeom prst="rect">
                      <a:avLst/>
                    </a:prstGeom>
                    <a:noFill/>
                  </p:spPr>
                  <p:txBody>
                    <a:bodyPr wrap="none" rtlCol="0">
                      <a:spAutoFit/>
                    </a:bodyPr>
                    <a:lstStyle/>
                    <a:p>
                      <a:r>
                        <a:rPr lang="en-IN" dirty="0"/>
                        <a:t>Hidden</a:t>
                      </a:r>
                    </a:p>
                    <a:p>
                      <a:r>
                        <a:rPr lang="en-IN" dirty="0"/>
                        <a:t>layer</a:t>
                      </a:r>
                    </a:p>
                  </p:txBody>
                </p:sp>
                <p:sp>
                  <p:nvSpPr>
                    <p:cNvPr id="161" name="TextBox 160">
                      <a:extLst>
                        <a:ext uri="{FF2B5EF4-FFF2-40B4-BE49-F238E27FC236}">
                          <a16:creationId xmlns:a16="http://schemas.microsoft.com/office/drawing/2014/main" id="{B0D83DCF-3913-258C-0FD1-9E20EF87432C}"/>
                        </a:ext>
                      </a:extLst>
                    </p:cNvPr>
                    <p:cNvSpPr txBox="1"/>
                    <p:nvPr/>
                  </p:nvSpPr>
                  <p:spPr>
                    <a:xfrm>
                      <a:off x="13500015" y="2178502"/>
                      <a:ext cx="1541591" cy="717249"/>
                    </a:xfrm>
                    <a:prstGeom prst="rect">
                      <a:avLst/>
                    </a:prstGeom>
                    <a:noFill/>
                  </p:spPr>
                  <p:txBody>
                    <a:bodyPr wrap="square" rtlCol="0">
                      <a:spAutoFit/>
                    </a:bodyPr>
                    <a:lstStyle/>
                    <a:p>
                      <a:r>
                        <a:rPr lang="en-IN" dirty="0"/>
                        <a:t>Dropout layer</a:t>
                      </a:r>
                    </a:p>
                  </p:txBody>
                </p:sp>
              </p:grpSp>
              <p:sp>
                <p:nvSpPr>
                  <p:cNvPr id="162" name="TextBox 161">
                    <a:extLst>
                      <a:ext uri="{FF2B5EF4-FFF2-40B4-BE49-F238E27FC236}">
                        <a16:creationId xmlns:a16="http://schemas.microsoft.com/office/drawing/2014/main" id="{60AD7509-D930-1417-20CD-F44CB3E44890}"/>
                      </a:ext>
                    </a:extLst>
                  </p:cNvPr>
                  <p:cNvSpPr txBox="1"/>
                  <p:nvPr/>
                </p:nvSpPr>
                <p:spPr>
                  <a:xfrm>
                    <a:off x="14374989" y="1806001"/>
                    <a:ext cx="1921995" cy="409856"/>
                  </a:xfrm>
                  <a:prstGeom prst="rect">
                    <a:avLst/>
                  </a:prstGeom>
                  <a:noFill/>
                </p:spPr>
                <p:txBody>
                  <a:bodyPr wrap="square" rtlCol="0">
                    <a:spAutoFit/>
                  </a:bodyPr>
                  <a:lstStyle/>
                  <a:p>
                    <a:r>
                      <a:rPr lang="en-IN" dirty="0"/>
                      <a:t>Output layer</a:t>
                    </a:r>
                  </a:p>
                </p:txBody>
              </p:sp>
            </p:grpSp>
            <p:sp>
              <p:nvSpPr>
                <p:cNvPr id="165" name="Arrow: Right 164">
                  <a:extLst>
                    <a:ext uri="{FF2B5EF4-FFF2-40B4-BE49-F238E27FC236}">
                      <a16:creationId xmlns:a16="http://schemas.microsoft.com/office/drawing/2014/main" id="{729530BE-2124-5504-054D-99044082551B}"/>
                    </a:ext>
                  </a:extLst>
                </p:cNvPr>
                <p:cNvSpPr/>
                <p:nvPr/>
              </p:nvSpPr>
              <p:spPr>
                <a:xfrm>
                  <a:off x="3178259" y="4442721"/>
                  <a:ext cx="599075" cy="32008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6" name="Arrow: Right 165">
                  <a:extLst>
                    <a:ext uri="{FF2B5EF4-FFF2-40B4-BE49-F238E27FC236}">
                      <a16:creationId xmlns:a16="http://schemas.microsoft.com/office/drawing/2014/main" id="{304C8F3A-33E0-BB77-1A2E-54566D86628B}"/>
                    </a:ext>
                  </a:extLst>
                </p:cNvPr>
                <p:cNvSpPr/>
                <p:nvPr/>
              </p:nvSpPr>
              <p:spPr>
                <a:xfrm>
                  <a:off x="6524588" y="4408512"/>
                  <a:ext cx="599075" cy="32008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7" name="Arrow: Right 166">
                  <a:extLst>
                    <a:ext uri="{FF2B5EF4-FFF2-40B4-BE49-F238E27FC236}">
                      <a16:creationId xmlns:a16="http://schemas.microsoft.com/office/drawing/2014/main" id="{888C8725-5424-C861-4F9F-8A6E83D0AFFF}"/>
                    </a:ext>
                  </a:extLst>
                </p:cNvPr>
                <p:cNvSpPr/>
                <p:nvPr/>
              </p:nvSpPr>
              <p:spPr>
                <a:xfrm>
                  <a:off x="9438574" y="4432209"/>
                  <a:ext cx="599075" cy="32008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177" name="Group 176">
                <a:extLst>
                  <a:ext uri="{FF2B5EF4-FFF2-40B4-BE49-F238E27FC236}">
                    <a16:creationId xmlns:a16="http://schemas.microsoft.com/office/drawing/2014/main" id="{94BFE8C5-B4E0-8D37-8E46-A77783AAFA92}"/>
                  </a:ext>
                </a:extLst>
              </p:cNvPr>
              <p:cNvGrpSpPr/>
              <p:nvPr/>
            </p:nvGrpSpPr>
            <p:grpSpPr>
              <a:xfrm>
                <a:off x="1767282" y="3214155"/>
                <a:ext cx="1714520" cy="1841709"/>
                <a:chOff x="1798321" y="3654472"/>
                <a:chExt cx="1714520" cy="1841709"/>
              </a:xfrm>
            </p:grpSpPr>
            <p:sp>
              <p:nvSpPr>
                <p:cNvPr id="171" name="Rectangle 170">
                  <a:extLst>
                    <a:ext uri="{FF2B5EF4-FFF2-40B4-BE49-F238E27FC236}">
                      <a16:creationId xmlns:a16="http://schemas.microsoft.com/office/drawing/2014/main" id="{B99A83B1-DB11-500B-3B1D-8827CE7CCE16}"/>
                    </a:ext>
                  </a:extLst>
                </p:cNvPr>
                <p:cNvSpPr/>
                <p:nvPr/>
              </p:nvSpPr>
              <p:spPr>
                <a:xfrm>
                  <a:off x="1798321" y="36544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2" name="Rectangle 171">
                  <a:extLst>
                    <a:ext uri="{FF2B5EF4-FFF2-40B4-BE49-F238E27FC236}">
                      <a16:creationId xmlns:a16="http://schemas.microsoft.com/office/drawing/2014/main" id="{41EFB3A3-0AFC-F990-861F-167EDBF7EA44}"/>
                    </a:ext>
                  </a:extLst>
                </p:cNvPr>
                <p:cNvSpPr/>
                <p:nvPr/>
              </p:nvSpPr>
              <p:spPr>
                <a:xfrm>
                  <a:off x="1950721" y="38068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Rectangle 172">
                  <a:extLst>
                    <a:ext uri="{FF2B5EF4-FFF2-40B4-BE49-F238E27FC236}">
                      <a16:creationId xmlns:a16="http://schemas.microsoft.com/office/drawing/2014/main" id="{F24817DF-ECE7-F766-8079-BFFE62F497F3}"/>
                    </a:ext>
                  </a:extLst>
                </p:cNvPr>
                <p:cNvSpPr/>
                <p:nvPr/>
              </p:nvSpPr>
              <p:spPr>
                <a:xfrm>
                  <a:off x="2103121" y="39592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4" name="Rectangle 173">
                  <a:extLst>
                    <a:ext uri="{FF2B5EF4-FFF2-40B4-BE49-F238E27FC236}">
                      <a16:creationId xmlns:a16="http://schemas.microsoft.com/office/drawing/2014/main" id="{B7B0236F-0156-BF4D-AC3A-9E2A9211836A}"/>
                    </a:ext>
                  </a:extLst>
                </p:cNvPr>
                <p:cNvSpPr/>
                <p:nvPr/>
              </p:nvSpPr>
              <p:spPr>
                <a:xfrm>
                  <a:off x="2255521" y="41116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5" name="Rectangle 174">
                  <a:extLst>
                    <a:ext uri="{FF2B5EF4-FFF2-40B4-BE49-F238E27FC236}">
                      <a16:creationId xmlns:a16="http://schemas.microsoft.com/office/drawing/2014/main" id="{8ABCF370-B4FF-13C6-6A93-8ECFA8DB0C61}"/>
                    </a:ext>
                  </a:extLst>
                </p:cNvPr>
                <p:cNvSpPr/>
                <p:nvPr/>
              </p:nvSpPr>
              <p:spPr>
                <a:xfrm>
                  <a:off x="2407921" y="42640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6" name="Rectangle 175">
                  <a:extLst>
                    <a:ext uri="{FF2B5EF4-FFF2-40B4-BE49-F238E27FC236}">
                      <a16:creationId xmlns:a16="http://schemas.microsoft.com/office/drawing/2014/main" id="{BE51BDA4-4B93-0491-E6B9-00F62A6E01B6}"/>
                    </a:ext>
                  </a:extLst>
                </p:cNvPr>
                <p:cNvSpPr/>
                <p:nvPr/>
              </p:nvSpPr>
              <p:spPr>
                <a:xfrm>
                  <a:off x="2560321" y="4416472"/>
                  <a:ext cx="952520" cy="1079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9" name="Arrow: Right 178">
                <a:extLst>
                  <a:ext uri="{FF2B5EF4-FFF2-40B4-BE49-F238E27FC236}">
                    <a16:creationId xmlns:a16="http://schemas.microsoft.com/office/drawing/2014/main" id="{4AC66990-3213-3A1C-7F3B-6D88BA3A6EF2}"/>
                  </a:ext>
                </a:extLst>
              </p:cNvPr>
              <p:cNvSpPr/>
              <p:nvPr/>
            </p:nvSpPr>
            <p:spPr>
              <a:xfrm>
                <a:off x="3890847" y="4270745"/>
                <a:ext cx="448697" cy="28843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81" name="TextBox 180">
              <a:extLst>
                <a:ext uri="{FF2B5EF4-FFF2-40B4-BE49-F238E27FC236}">
                  <a16:creationId xmlns:a16="http://schemas.microsoft.com/office/drawing/2014/main" id="{FCF35FF6-B2B7-4FAB-197E-CF1ED1E36EFD}"/>
                </a:ext>
              </a:extLst>
            </p:cNvPr>
            <p:cNvSpPr txBox="1"/>
            <p:nvPr/>
          </p:nvSpPr>
          <p:spPr>
            <a:xfrm>
              <a:off x="1949552" y="5204091"/>
              <a:ext cx="1845299" cy="369332"/>
            </a:xfrm>
            <a:prstGeom prst="rect">
              <a:avLst/>
            </a:prstGeom>
            <a:noFill/>
          </p:spPr>
          <p:txBody>
            <a:bodyPr wrap="square" rtlCol="0">
              <a:spAutoFit/>
            </a:bodyPr>
            <a:lstStyle/>
            <a:p>
              <a:r>
                <a:rPr lang="en-IN" dirty="0"/>
                <a:t>Convolution+Relu</a:t>
              </a:r>
            </a:p>
          </p:txBody>
        </p:sp>
        <p:sp>
          <p:nvSpPr>
            <p:cNvPr id="182" name="TextBox 181">
              <a:extLst>
                <a:ext uri="{FF2B5EF4-FFF2-40B4-BE49-F238E27FC236}">
                  <a16:creationId xmlns:a16="http://schemas.microsoft.com/office/drawing/2014/main" id="{457C0B8C-3332-5FA5-23A5-36DB8EFF9417}"/>
                </a:ext>
              </a:extLst>
            </p:cNvPr>
            <p:cNvSpPr txBox="1"/>
            <p:nvPr/>
          </p:nvSpPr>
          <p:spPr>
            <a:xfrm>
              <a:off x="4805680" y="5208264"/>
              <a:ext cx="1129496" cy="369332"/>
            </a:xfrm>
            <a:prstGeom prst="rect">
              <a:avLst/>
            </a:prstGeom>
            <a:noFill/>
          </p:spPr>
          <p:txBody>
            <a:bodyPr wrap="square" rtlCol="0">
              <a:spAutoFit/>
            </a:bodyPr>
            <a:lstStyle/>
            <a:p>
              <a:r>
                <a:rPr lang="en-IN" dirty="0"/>
                <a:t>Pooling</a:t>
              </a:r>
            </a:p>
          </p:txBody>
        </p:sp>
        <p:sp>
          <p:nvSpPr>
            <p:cNvPr id="183" name="TextBox 182">
              <a:extLst>
                <a:ext uri="{FF2B5EF4-FFF2-40B4-BE49-F238E27FC236}">
                  <a16:creationId xmlns:a16="http://schemas.microsoft.com/office/drawing/2014/main" id="{ED271FB0-D567-E35B-F13F-97D8D6049363}"/>
                </a:ext>
              </a:extLst>
            </p:cNvPr>
            <p:cNvSpPr txBox="1"/>
            <p:nvPr/>
          </p:nvSpPr>
          <p:spPr>
            <a:xfrm>
              <a:off x="7121260" y="5259096"/>
              <a:ext cx="1845298" cy="369332"/>
            </a:xfrm>
            <a:prstGeom prst="rect">
              <a:avLst/>
            </a:prstGeom>
            <a:noFill/>
          </p:spPr>
          <p:txBody>
            <a:bodyPr wrap="square" rtlCol="0">
              <a:spAutoFit/>
            </a:bodyPr>
            <a:lstStyle/>
            <a:p>
              <a:r>
                <a:rPr lang="en-IN"/>
                <a:t>Convolution+Relu</a:t>
              </a:r>
              <a:endParaRPr lang="en-IN" dirty="0"/>
            </a:p>
          </p:txBody>
        </p:sp>
        <p:sp>
          <p:nvSpPr>
            <p:cNvPr id="184" name="TextBox 183">
              <a:extLst>
                <a:ext uri="{FF2B5EF4-FFF2-40B4-BE49-F238E27FC236}">
                  <a16:creationId xmlns:a16="http://schemas.microsoft.com/office/drawing/2014/main" id="{20382908-116E-981C-DAD2-CBD2BF0FFA96}"/>
                </a:ext>
              </a:extLst>
            </p:cNvPr>
            <p:cNvSpPr txBox="1"/>
            <p:nvPr/>
          </p:nvSpPr>
          <p:spPr>
            <a:xfrm>
              <a:off x="9932077" y="5259096"/>
              <a:ext cx="935575" cy="369332"/>
            </a:xfrm>
            <a:prstGeom prst="rect">
              <a:avLst/>
            </a:prstGeom>
            <a:noFill/>
          </p:spPr>
          <p:txBody>
            <a:bodyPr wrap="square" rtlCol="0">
              <a:spAutoFit/>
            </a:bodyPr>
            <a:lstStyle/>
            <a:p>
              <a:r>
                <a:rPr lang="en-IN" dirty="0"/>
                <a:t>Pooling</a:t>
              </a:r>
            </a:p>
          </p:txBody>
        </p:sp>
      </p:grpSp>
      <p:sp>
        <p:nvSpPr>
          <p:cNvPr id="186" name="TextBox 185">
            <a:extLst>
              <a:ext uri="{FF2B5EF4-FFF2-40B4-BE49-F238E27FC236}">
                <a16:creationId xmlns:a16="http://schemas.microsoft.com/office/drawing/2014/main" id="{4C420260-761F-77CD-A5C2-9D4380D19960}"/>
              </a:ext>
            </a:extLst>
          </p:cNvPr>
          <p:cNvSpPr txBox="1"/>
          <p:nvPr/>
        </p:nvSpPr>
        <p:spPr>
          <a:xfrm>
            <a:off x="401782" y="5580488"/>
            <a:ext cx="17484436"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Convolutional Neural Network (CNN) architecture consists of several key layers. Beginning with the input layer, where raw pixel values of an image are fed into the network, the data flows through convolutional layers, each labeled uniquely, employing grids to represent convolutional filters. Rectangles labeled "ReLU" follow these convolutional layers, denoting the application of the ReLU activation function. Subsequent pooling layers, named "Max Pooling" or "Average Pooling," work to reduce spatial dimensions. The flattened layer condenses the data into a one-dimensional vector, leading to fully connected layers labeled "Dense." The output layer, marked as "Output," produces raw scores, with a "</a:t>
            </a:r>
            <a:r>
              <a:rPr lang="en-US" sz="2800" dirty="0" err="1">
                <a:latin typeface="Times New Roman" panose="02020603050405020304" pitchFamily="18" charset="0"/>
                <a:cs typeface="Times New Roman" panose="02020603050405020304" pitchFamily="18" charset="0"/>
              </a:rPr>
              <a:t>Softmax</a:t>
            </a:r>
            <a:r>
              <a:rPr lang="en-US" sz="2800" dirty="0">
                <a:latin typeface="Times New Roman" panose="02020603050405020304" pitchFamily="18" charset="0"/>
                <a:cs typeface="Times New Roman" panose="02020603050405020304" pitchFamily="18" charset="0"/>
              </a:rPr>
              <a:t>" step connecting to indicate the application of the </a:t>
            </a:r>
            <a:r>
              <a:rPr lang="en-US" sz="2800" dirty="0" err="1">
                <a:latin typeface="Times New Roman" panose="02020603050405020304" pitchFamily="18" charset="0"/>
                <a:cs typeface="Times New Roman" panose="02020603050405020304" pitchFamily="18" charset="0"/>
              </a:rPr>
              <a:t>softmax</a:t>
            </a:r>
            <a:r>
              <a:rPr lang="en-US" sz="2800" dirty="0">
                <a:latin typeface="Times New Roman" panose="02020603050405020304" pitchFamily="18" charset="0"/>
                <a:cs typeface="Times New Roman" panose="02020603050405020304" pitchFamily="18" charset="0"/>
              </a:rPr>
              <a:t> activation function for classification tasks. Connecting arrows illustrate the flow of information through the network. The actual structure may vary based on specific CNN models and tasks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21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38913-2BDA-4D48-AEB4-097D2AC19A74}" type="datetime4">
              <a:rPr lang="en-US" smtClean="0"/>
              <a:t>April 4, 2024</a:t>
            </a:fld>
            <a:endParaRPr lang="en-US"/>
          </a:p>
        </p:txBody>
      </p:sp>
      <p:sp>
        <p:nvSpPr>
          <p:cNvPr id="3" name="Footer Placeholder 2"/>
          <p:cNvSpPr>
            <a:spLocks noGrp="1"/>
          </p:cNvSpPr>
          <p:nvPr>
            <p:ph type="ftr" sz="quarter" idx="11"/>
          </p:nvPr>
        </p:nvSpPr>
        <p:spPr>
          <a:xfrm>
            <a:off x="5529277" y="9689678"/>
            <a:ext cx="7533579"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636571" y="568119"/>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sp>
        <p:nvSpPr>
          <p:cNvPr id="8" name="TextBox 7"/>
          <p:cNvSpPr txBox="1"/>
          <p:nvPr/>
        </p:nvSpPr>
        <p:spPr>
          <a:xfrm>
            <a:off x="4703381" y="1489795"/>
            <a:ext cx="12528331"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data flow in the garbage classification project begins with the collection of original garbage images from diverse sources, denoted as "Data Sources.“</a:t>
            </a:r>
          </a:p>
          <a:p>
            <a:pPr marL="342900" indent="-342900" algn="just">
              <a:buFont typeface="Arial" panose="020B0604020202020204" pitchFamily="34" charset="0"/>
              <a:buChar char="•"/>
            </a:pPr>
            <a:r>
              <a:rPr lang="en-US" sz="2400" dirty="0"/>
              <a:t> These images undergo a systematic organization process labeled as "Data Collection." Subsequently, the data is augmented for training purposes through the "Data Augmentation" process. The augmented dataset, known as "Training Data," serves as the input for the Convolutional Neural Network (CNN) architecture designed for garbage classification, represented as "CNN.“</a:t>
            </a:r>
          </a:p>
          <a:p>
            <a:pPr marL="342900" indent="-342900" algn="just">
              <a:buFont typeface="Arial" panose="020B0604020202020204" pitchFamily="34" charset="0"/>
              <a:buChar char="•"/>
            </a:pPr>
            <a:r>
              <a:rPr lang="en-US" sz="2400" dirty="0"/>
              <a:t> The model undergoes training through the "Training Process," resulting in a "Trained Model." The model's performance is evaluated using a separate set of data termed "Testing Data." The "Inference Process" utilizes the trained model to make predictions, and the output, representing the predicted classes, is stored in the final data store labeled "Predictions." This comprehensive flow encapsulates the journey from data collection to model training and ultimately the generation of predictions.</a:t>
            </a:r>
            <a:endParaRPr lang="en-IN" sz="2400" dirty="0"/>
          </a:p>
        </p:txBody>
      </p:sp>
      <p:grpSp>
        <p:nvGrpSpPr>
          <p:cNvPr id="34" name="Group 33">
            <a:extLst>
              <a:ext uri="{FF2B5EF4-FFF2-40B4-BE49-F238E27FC236}">
                <a16:creationId xmlns:a16="http://schemas.microsoft.com/office/drawing/2014/main" id="{891C5021-463F-36AD-1057-48CD3CB7B524}"/>
              </a:ext>
            </a:extLst>
          </p:cNvPr>
          <p:cNvGrpSpPr/>
          <p:nvPr/>
        </p:nvGrpSpPr>
        <p:grpSpPr>
          <a:xfrm>
            <a:off x="462456" y="1267380"/>
            <a:ext cx="11122570" cy="7752239"/>
            <a:chOff x="1849821" y="1410468"/>
            <a:chExt cx="11122570" cy="7752239"/>
          </a:xfrm>
        </p:grpSpPr>
        <p:sp>
          <p:nvSpPr>
            <p:cNvPr id="9" name="Rectangle 8">
              <a:extLst>
                <a:ext uri="{FF2B5EF4-FFF2-40B4-BE49-F238E27FC236}">
                  <a16:creationId xmlns:a16="http://schemas.microsoft.com/office/drawing/2014/main" id="{57FFBF08-C9C1-9B61-BC48-67841D7E6EBC}"/>
                </a:ext>
              </a:extLst>
            </p:cNvPr>
            <p:cNvSpPr/>
            <p:nvPr/>
          </p:nvSpPr>
          <p:spPr>
            <a:xfrm>
              <a:off x="1849821" y="1410468"/>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Data collection</a:t>
              </a:r>
            </a:p>
          </p:txBody>
        </p:sp>
        <p:sp>
          <p:nvSpPr>
            <p:cNvPr id="10" name="Rectangle 9">
              <a:extLst>
                <a:ext uri="{FF2B5EF4-FFF2-40B4-BE49-F238E27FC236}">
                  <a16:creationId xmlns:a16="http://schemas.microsoft.com/office/drawing/2014/main" id="{E9585E62-E8C3-763A-4412-2BE399EA6B89}"/>
                </a:ext>
              </a:extLst>
            </p:cNvPr>
            <p:cNvSpPr/>
            <p:nvPr/>
          </p:nvSpPr>
          <p:spPr>
            <a:xfrm>
              <a:off x="1849821" y="6818824"/>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Training Process</a:t>
              </a:r>
            </a:p>
          </p:txBody>
        </p:sp>
        <p:sp>
          <p:nvSpPr>
            <p:cNvPr id="11" name="Rectangle 10">
              <a:extLst>
                <a:ext uri="{FF2B5EF4-FFF2-40B4-BE49-F238E27FC236}">
                  <a16:creationId xmlns:a16="http://schemas.microsoft.com/office/drawing/2014/main" id="{A8D54030-B909-A7EE-2059-3F92802C44D1}"/>
                </a:ext>
              </a:extLst>
            </p:cNvPr>
            <p:cNvSpPr/>
            <p:nvPr/>
          </p:nvSpPr>
          <p:spPr>
            <a:xfrm>
              <a:off x="1849821" y="2764127"/>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Data preprocessing</a:t>
              </a:r>
            </a:p>
          </p:txBody>
        </p:sp>
        <p:sp>
          <p:nvSpPr>
            <p:cNvPr id="12" name="Rectangle 11">
              <a:extLst>
                <a:ext uri="{FF2B5EF4-FFF2-40B4-BE49-F238E27FC236}">
                  <a16:creationId xmlns:a16="http://schemas.microsoft.com/office/drawing/2014/main" id="{2E9332BA-3437-A209-32FE-C5642B1D7231}"/>
                </a:ext>
              </a:extLst>
            </p:cNvPr>
            <p:cNvSpPr/>
            <p:nvPr/>
          </p:nvSpPr>
          <p:spPr>
            <a:xfrm>
              <a:off x="1849821" y="4114646"/>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Data Augmentation</a:t>
              </a:r>
            </a:p>
          </p:txBody>
        </p:sp>
        <p:sp>
          <p:nvSpPr>
            <p:cNvPr id="13" name="Rectangle 12">
              <a:extLst>
                <a:ext uri="{FF2B5EF4-FFF2-40B4-BE49-F238E27FC236}">
                  <a16:creationId xmlns:a16="http://schemas.microsoft.com/office/drawing/2014/main" id="{00EE1618-5189-B03E-DCEE-2B2CBC6509DF}"/>
                </a:ext>
              </a:extLst>
            </p:cNvPr>
            <p:cNvSpPr/>
            <p:nvPr/>
          </p:nvSpPr>
          <p:spPr>
            <a:xfrm>
              <a:off x="1849821" y="5466735"/>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Training Data</a:t>
              </a:r>
            </a:p>
          </p:txBody>
        </p:sp>
        <p:sp>
          <p:nvSpPr>
            <p:cNvPr id="14" name="Arrow: Down 13">
              <a:extLst>
                <a:ext uri="{FF2B5EF4-FFF2-40B4-BE49-F238E27FC236}">
                  <a16:creationId xmlns:a16="http://schemas.microsoft.com/office/drawing/2014/main" id="{710AF616-A940-6549-8B12-F7D4ED5B205A}"/>
                </a:ext>
              </a:extLst>
            </p:cNvPr>
            <p:cNvSpPr/>
            <p:nvPr/>
          </p:nvSpPr>
          <p:spPr>
            <a:xfrm>
              <a:off x="3626069" y="2465512"/>
              <a:ext cx="325821" cy="29704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D9DCF61-B023-DECE-8FD6-001FCA1D5DC9}"/>
                </a:ext>
              </a:extLst>
            </p:cNvPr>
            <p:cNvSpPr/>
            <p:nvPr/>
          </p:nvSpPr>
          <p:spPr>
            <a:xfrm>
              <a:off x="3615558" y="3815843"/>
              <a:ext cx="325821" cy="29704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3D84F2F-219A-47F3-2A0F-982D6D8A731D}"/>
                </a:ext>
              </a:extLst>
            </p:cNvPr>
            <p:cNvSpPr/>
            <p:nvPr/>
          </p:nvSpPr>
          <p:spPr>
            <a:xfrm>
              <a:off x="3615557" y="5180561"/>
              <a:ext cx="325821" cy="29704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686BEC47-EB98-27E1-9806-8BCFD9FB3494}"/>
                </a:ext>
              </a:extLst>
            </p:cNvPr>
            <p:cNvSpPr/>
            <p:nvPr/>
          </p:nvSpPr>
          <p:spPr>
            <a:xfrm>
              <a:off x="3615556" y="6520209"/>
              <a:ext cx="325821" cy="29704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073C638-3036-2D70-65D3-935B73574BB3}"/>
                </a:ext>
              </a:extLst>
            </p:cNvPr>
            <p:cNvSpPr/>
            <p:nvPr/>
          </p:nvSpPr>
          <p:spPr>
            <a:xfrm>
              <a:off x="1849821" y="8170913"/>
              <a:ext cx="3941380"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Testing Data</a:t>
              </a:r>
            </a:p>
          </p:txBody>
        </p:sp>
        <p:sp>
          <p:nvSpPr>
            <p:cNvPr id="19" name="Arrow: Down 18">
              <a:extLst>
                <a:ext uri="{FF2B5EF4-FFF2-40B4-BE49-F238E27FC236}">
                  <a16:creationId xmlns:a16="http://schemas.microsoft.com/office/drawing/2014/main" id="{596D187B-399B-4768-542E-79731B6DBC66}"/>
                </a:ext>
              </a:extLst>
            </p:cNvPr>
            <p:cNvSpPr/>
            <p:nvPr/>
          </p:nvSpPr>
          <p:spPr>
            <a:xfrm>
              <a:off x="3626069" y="7878415"/>
              <a:ext cx="325821" cy="297045"/>
            </a:xfrm>
            <a:prstGeom prst="downArrow">
              <a:avLst>
                <a:gd name="adj1" fmla="val 50000"/>
                <a:gd name="adj2" fmla="val 5353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F455239-A897-BBF1-9384-E1EE394067AA}"/>
                </a:ext>
              </a:extLst>
            </p:cNvPr>
            <p:cNvSpPr txBox="1"/>
            <p:nvPr/>
          </p:nvSpPr>
          <p:spPr>
            <a:xfrm>
              <a:off x="5465381" y="6438622"/>
              <a:ext cx="1250731" cy="400110"/>
            </a:xfrm>
            <a:prstGeom prst="rect">
              <a:avLst/>
            </a:prstGeom>
            <a:noFill/>
          </p:spPr>
          <p:txBody>
            <a:bodyPr wrap="square" rtlCol="0">
              <a:spAutoFit/>
            </a:bodyPr>
            <a:lstStyle/>
            <a:p>
              <a:r>
                <a:rPr lang="en-IN" sz="2000" b="1" dirty="0"/>
                <a:t>CNN</a:t>
              </a:r>
            </a:p>
          </p:txBody>
        </p:sp>
        <p:sp>
          <p:nvSpPr>
            <p:cNvPr id="21" name="Arrow: Right 20">
              <a:extLst>
                <a:ext uri="{FF2B5EF4-FFF2-40B4-BE49-F238E27FC236}">
                  <a16:creationId xmlns:a16="http://schemas.microsoft.com/office/drawing/2014/main" id="{34C16F0F-CB32-B8A5-B090-79E96FF5637F}"/>
                </a:ext>
              </a:extLst>
            </p:cNvPr>
            <p:cNvSpPr/>
            <p:nvPr/>
          </p:nvSpPr>
          <p:spPr>
            <a:xfrm>
              <a:off x="5917324" y="6999890"/>
              <a:ext cx="451945" cy="40011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a:solidFill>
                    <a:schemeClr val="tx1"/>
                  </a:solidFill>
                  <a:prstDash val="sysDash"/>
                </a:ln>
              </a:endParaRPr>
            </a:p>
          </p:txBody>
        </p:sp>
        <p:sp>
          <p:nvSpPr>
            <p:cNvPr id="22" name="Rectangle 21">
              <a:extLst>
                <a:ext uri="{FF2B5EF4-FFF2-40B4-BE49-F238E27FC236}">
                  <a16:creationId xmlns:a16="http://schemas.microsoft.com/office/drawing/2014/main" id="{129103F5-3099-A7D0-FF14-C4098E1AEC60}"/>
                </a:ext>
              </a:extLst>
            </p:cNvPr>
            <p:cNvSpPr/>
            <p:nvPr/>
          </p:nvSpPr>
          <p:spPr>
            <a:xfrm>
              <a:off x="6406056" y="6886621"/>
              <a:ext cx="2874578"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Trained model</a:t>
              </a:r>
            </a:p>
          </p:txBody>
        </p:sp>
        <p:sp>
          <p:nvSpPr>
            <p:cNvPr id="23" name="Rectangle 22">
              <a:extLst>
                <a:ext uri="{FF2B5EF4-FFF2-40B4-BE49-F238E27FC236}">
                  <a16:creationId xmlns:a16="http://schemas.microsoft.com/office/drawing/2014/main" id="{24A79304-62F3-097F-0F64-19FE0974E53B}"/>
                </a:ext>
              </a:extLst>
            </p:cNvPr>
            <p:cNvSpPr/>
            <p:nvPr/>
          </p:nvSpPr>
          <p:spPr>
            <a:xfrm>
              <a:off x="6406056" y="8170913"/>
              <a:ext cx="2874578"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Testing Data</a:t>
              </a:r>
            </a:p>
          </p:txBody>
        </p:sp>
        <p:sp>
          <p:nvSpPr>
            <p:cNvPr id="24" name="Arrow: Down 23">
              <a:extLst>
                <a:ext uri="{FF2B5EF4-FFF2-40B4-BE49-F238E27FC236}">
                  <a16:creationId xmlns:a16="http://schemas.microsoft.com/office/drawing/2014/main" id="{CCFC8ED6-06EE-3A12-BBD7-BE99FE2C068B}"/>
                </a:ext>
              </a:extLst>
            </p:cNvPr>
            <p:cNvSpPr/>
            <p:nvPr/>
          </p:nvSpPr>
          <p:spPr>
            <a:xfrm rot="10800000">
              <a:off x="7680435" y="7855913"/>
              <a:ext cx="325821" cy="297045"/>
            </a:xfrm>
            <a:prstGeom prst="downArrow">
              <a:avLst>
                <a:gd name="adj1" fmla="val 50000"/>
                <a:gd name="adj2" fmla="val 5353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6595906C-DBAC-7DBD-D205-815EB4F7BAF0}"/>
                </a:ext>
              </a:extLst>
            </p:cNvPr>
            <p:cNvCxnSpPr>
              <a:stCxn id="22" idx="3"/>
            </p:cNvCxnSpPr>
            <p:nvPr/>
          </p:nvCxnSpPr>
          <p:spPr>
            <a:xfrm>
              <a:off x="9280634" y="7382518"/>
              <a:ext cx="830318" cy="17482"/>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2C8B283D-FAF8-CAB9-C5F6-535F97A78096}"/>
                </a:ext>
              </a:extLst>
            </p:cNvPr>
            <p:cNvSpPr/>
            <p:nvPr/>
          </p:nvSpPr>
          <p:spPr>
            <a:xfrm>
              <a:off x="10097813" y="6895362"/>
              <a:ext cx="2874578"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Inference Process</a:t>
              </a:r>
            </a:p>
          </p:txBody>
        </p:sp>
        <p:sp>
          <p:nvSpPr>
            <p:cNvPr id="31" name="Rectangle 30">
              <a:extLst>
                <a:ext uri="{FF2B5EF4-FFF2-40B4-BE49-F238E27FC236}">
                  <a16:creationId xmlns:a16="http://schemas.microsoft.com/office/drawing/2014/main" id="{ED607DED-1963-B511-6217-80E2B7B6B590}"/>
                </a:ext>
              </a:extLst>
            </p:cNvPr>
            <p:cNvSpPr/>
            <p:nvPr/>
          </p:nvSpPr>
          <p:spPr>
            <a:xfrm>
              <a:off x="10097813" y="8152959"/>
              <a:ext cx="2874578" cy="991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chemeClr val="tx1"/>
                    </a:solidFill>
                  </a:ln>
                  <a:solidFill>
                    <a:schemeClr val="tx1"/>
                  </a:solidFill>
                </a:rPr>
                <a:t>Predictions</a:t>
              </a:r>
            </a:p>
          </p:txBody>
        </p:sp>
        <p:sp>
          <p:nvSpPr>
            <p:cNvPr id="33" name="Arrow: Down 32">
              <a:extLst>
                <a:ext uri="{FF2B5EF4-FFF2-40B4-BE49-F238E27FC236}">
                  <a16:creationId xmlns:a16="http://schemas.microsoft.com/office/drawing/2014/main" id="{5B7A0A48-8E0A-90D1-2F4E-ED6448E4C614}"/>
                </a:ext>
              </a:extLst>
            </p:cNvPr>
            <p:cNvSpPr/>
            <p:nvPr/>
          </p:nvSpPr>
          <p:spPr>
            <a:xfrm>
              <a:off x="11372189" y="7887156"/>
              <a:ext cx="325821" cy="297045"/>
            </a:xfrm>
            <a:prstGeom prst="downArrow">
              <a:avLst>
                <a:gd name="adj1" fmla="val 50000"/>
                <a:gd name="adj2" fmla="val 5353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2185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13C04-57AB-4D00-AAB5-8C1A24202278}" type="datetime4">
              <a:rPr lang="en-US" smtClean="0"/>
              <a:t>April 4, 2024</a:t>
            </a:fld>
            <a:endParaRPr lang="en-US"/>
          </a:p>
        </p:txBody>
      </p:sp>
      <p:sp>
        <p:nvSpPr>
          <p:cNvPr id="3" name="Footer Placeholder 2"/>
          <p:cNvSpPr>
            <a:spLocks noGrp="1"/>
          </p:cNvSpPr>
          <p:nvPr>
            <p:ph type="ftr" sz="quarter" idx="11"/>
          </p:nvPr>
        </p:nvSpPr>
        <p:spPr>
          <a:xfrm>
            <a:off x="5529277" y="9689678"/>
            <a:ext cx="7598893" cy="490422"/>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A35629AC-AF79-3C52-C6F9-54FE051F48CE}"/>
              </a:ext>
            </a:extLst>
          </p:cNvPr>
          <p:cNvPicPr>
            <a:picLocks noChangeAspect="1"/>
          </p:cNvPicPr>
          <p:nvPr/>
        </p:nvPicPr>
        <p:blipFill>
          <a:blip r:embed="rId2"/>
          <a:stretch>
            <a:fillRect/>
          </a:stretch>
        </p:blipFill>
        <p:spPr>
          <a:xfrm>
            <a:off x="1916491" y="3258535"/>
            <a:ext cx="7717685" cy="3769929"/>
          </a:xfrm>
          <a:prstGeom prst="rect">
            <a:avLst/>
          </a:prstGeom>
        </p:spPr>
      </p:pic>
      <p:sp>
        <p:nvSpPr>
          <p:cNvPr id="11" name="TextBox 10">
            <a:extLst>
              <a:ext uri="{FF2B5EF4-FFF2-40B4-BE49-F238E27FC236}">
                <a16:creationId xmlns:a16="http://schemas.microsoft.com/office/drawing/2014/main" id="{5708075C-D700-DDE4-3C44-57226D9D555A}"/>
              </a:ext>
            </a:extLst>
          </p:cNvPr>
          <p:cNvSpPr txBox="1"/>
          <p:nvPr/>
        </p:nvSpPr>
        <p:spPr>
          <a:xfrm>
            <a:off x="10331668" y="2339341"/>
            <a:ext cx="7147035" cy="6555641"/>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This use case diagram outlines the interactions between actors and the system, depicting the main functionalities and relationships in the garbage classification process. The relationships between use cases help to understand the flow and dependencies in the system</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Upload Image -&gt; Classify Garbage:</a:t>
            </a:r>
          </a:p>
          <a:p>
            <a:pPr algn="just"/>
            <a:r>
              <a:rPr lang="en-US" sz="2800" dirty="0">
                <a:latin typeface="Times New Roman" panose="02020603050405020304" pitchFamily="18" charset="0"/>
                <a:cs typeface="Times New Roman" panose="02020603050405020304" pitchFamily="18" charset="0"/>
              </a:rPr>
              <a:t>	Indicates that uploading images is a 	prerequisite for the garbage classification 	process.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Classify Garbage -&gt; Measures:</a:t>
            </a:r>
          </a:p>
          <a:p>
            <a:pPr algn="just"/>
            <a:r>
              <a:rPr lang="en-US" sz="2800" dirty="0">
                <a:latin typeface="Times New Roman" panose="02020603050405020304" pitchFamily="18" charset="0"/>
                <a:cs typeface="Times New Roman" panose="02020603050405020304" pitchFamily="18" charset="0"/>
              </a:rPr>
              <a:t> 	Indicates that displaying the classification	 	results is a subsequent step after garbage 	classification. These were the measures to 	decompose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04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1317-E18E-4970-A8CC-9C8FED48ABDE}" type="datetime4">
              <a:rPr lang="en-US" smtClean="0"/>
              <a:t>April 4, 2024</a:t>
            </a:fld>
            <a:endParaRPr lang="en-US"/>
          </a:p>
        </p:txBody>
      </p:sp>
      <p:sp>
        <p:nvSpPr>
          <p:cNvPr id="3" name="Footer Placeholder 2"/>
          <p:cNvSpPr>
            <a:spLocks noGrp="1"/>
          </p:cNvSpPr>
          <p:nvPr>
            <p:ph type="ftr" sz="quarter" idx="11"/>
          </p:nvPr>
        </p:nvSpPr>
        <p:spPr>
          <a:xfrm>
            <a:off x="5529278" y="9689678"/>
            <a:ext cx="7664208"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grpSp>
        <p:nvGrpSpPr>
          <p:cNvPr id="33" name="Group 32">
            <a:extLst>
              <a:ext uri="{FF2B5EF4-FFF2-40B4-BE49-F238E27FC236}">
                <a16:creationId xmlns:a16="http://schemas.microsoft.com/office/drawing/2014/main" id="{B7FF04CA-BFC2-89FF-4F5D-9DDD3DCDF3B3}"/>
              </a:ext>
            </a:extLst>
          </p:cNvPr>
          <p:cNvGrpSpPr/>
          <p:nvPr/>
        </p:nvGrpSpPr>
        <p:grpSpPr>
          <a:xfrm>
            <a:off x="1440922" y="1546993"/>
            <a:ext cx="9143999" cy="5667193"/>
            <a:chOff x="1373545" y="1614370"/>
            <a:chExt cx="9143999" cy="5667193"/>
          </a:xfrm>
        </p:grpSpPr>
        <p:pic>
          <p:nvPicPr>
            <p:cNvPr id="9" name="Picture 8">
              <a:extLst>
                <a:ext uri="{FF2B5EF4-FFF2-40B4-BE49-F238E27FC236}">
                  <a16:creationId xmlns:a16="http://schemas.microsoft.com/office/drawing/2014/main" id="{13452953-E7B9-3781-8EC0-B9F33744B4E7}"/>
                </a:ext>
              </a:extLst>
            </p:cNvPr>
            <p:cNvPicPr>
              <a:picLocks noChangeAspect="1"/>
            </p:cNvPicPr>
            <p:nvPr/>
          </p:nvPicPr>
          <p:blipFill>
            <a:blip r:embed="rId2"/>
            <a:stretch>
              <a:fillRect/>
            </a:stretch>
          </p:blipFill>
          <p:spPr>
            <a:xfrm>
              <a:off x="1373545" y="1614370"/>
              <a:ext cx="9143999" cy="5667193"/>
            </a:xfrm>
            <a:prstGeom prst="rect">
              <a:avLst/>
            </a:prstGeom>
          </p:spPr>
        </p:pic>
        <p:cxnSp>
          <p:nvCxnSpPr>
            <p:cNvPr id="7" name="Straight Arrow Connector 6">
              <a:extLst>
                <a:ext uri="{FF2B5EF4-FFF2-40B4-BE49-F238E27FC236}">
                  <a16:creationId xmlns:a16="http://schemas.microsoft.com/office/drawing/2014/main" id="{9324EDB0-647E-DC49-3DAC-BCC7E1443568}"/>
                </a:ext>
              </a:extLst>
            </p:cNvPr>
            <p:cNvCxnSpPr>
              <a:cxnSpLocks/>
            </p:cNvCxnSpPr>
            <p:nvPr/>
          </p:nvCxnSpPr>
          <p:spPr>
            <a:xfrm flipH="1">
              <a:off x="4584700" y="2603500"/>
              <a:ext cx="4445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D99AF94-EC1F-E2D4-5799-1FCB3325B64E}"/>
                </a:ext>
              </a:extLst>
            </p:cNvPr>
            <p:cNvCxnSpPr>
              <a:cxnSpLocks/>
            </p:cNvCxnSpPr>
            <p:nvPr/>
          </p:nvCxnSpPr>
          <p:spPr>
            <a:xfrm flipH="1">
              <a:off x="6946900" y="2590800"/>
              <a:ext cx="4445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FCF169B-D847-A856-C30E-EF47DFBD95ED}"/>
                </a:ext>
              </a:extLst>
            </p:cNvPr>
            <p:cNvCxnSpPr/>
            <p:nvPr/>
          </p:nvCxnSpPr>
          <p:spPr>
            <a:xfrm>
              <a:off x="3070459" y="3306643"/>
              <a:ext cx="0" cy="6204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7A9BBEB-0A25-77B0-5C67-FF6DD72BACC9}"/>
                </a:ext>
              </a:extLst>
            </p:cNvPr>
            <p:cNvCxnSpPr>
              <a:cxnSpLocks/>
            </p:cNvCxnSpPr>
            <p:nvPr/>
          </p:nvCxnSpPr>
          <p:spPr>
            <a:xfrm>
              <a:off x="4806950" y="4649002"/>
              <a:ext cx="38106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005B519-F6AA-B826-88B3-7EE9489E638F}"/>
                </a:ext>
              </a:extLst>
            </p:cNvPr>
            <p:cNvCxnSpPr>
              <a:cxnSpLocks/>
            </p:cNvCxnSpPr>
            <p:nvPr/>
          </p:nvCxnSpPr>
          <p:spPr>
            <a:xfrm>
              <a:off x="7469204" y="4649002"/>
              <a:ext cx="41388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63B0DE4F-EA01-0AFE-CAE9-65D706A2369B}"/>
                </a:ext>
              </a:extLst>
            </p:cNvPr>
            <p:cNvCxnSpPr>
              <a:cxnSpLocks/>
            </p:cNvCxnSpPr>
            <p:nvPr/>
          </p:nvCxnSpPr>
          <p:spPr>
            <a:xfrm rot="10800000" flipV="1">
              <a:off x="5188021" y="5390147"/>
              <a:ext cx="3628720" cy="60639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5CDE0DB-1CDA-409A-D003-667A9CA45DF1}"/>
                </a:ext>
              </a:extLst>
            </p:cNvPr>
            <p:cNvCxnSpPr/>
            <p:nvPr/>
          </p:nvCxnSpPr>
          <p:spPr>
            <a:xfrm flipV="1">
              <a:off x="8826366" y="5072172"/>
              <a:ext cx="0" cy="317975"/>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2475068-4C47-ADF7-9B4C-199ABC54C276}"/>
                </a:ext>
              </a:extLst>
            </p:cNvPr>
            <p:cNvCxnSpPr>
              <a:cxnSpLocks/>
            </p:cNvCxnSpPr>
            <p:nvPr/>
          </p:nvCxnSpPr>
          <p:spPr>
            <a:xfrm>
              <a:off x="5188017" y="6622181"/>
              <a:ext cx="44276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7" name="TextBox 36">
            <a:extLst>
              <a:ext uri="{FF2B5EF4-FFF2-40B4-BE49-F238E27FC236}">
                <a16:creationId xmlns:a16="http://schemas.microsoft.com/office/drawing/2014/main" id="{CF4739AC-30EA-6B8D-69BA-3665BDD38B95}"/>
              </a:ext>
            </a:extLst>
          </p:cNvPr>
          <p:cNvSpPr txBox="1"/>
          <p:nvPr/>
        </p:nvSpPr>
        <p:spPr>
          <a:xfrm>
            <a:off x="10584921" y="1762893"/>
            <a:ext cx="7480300" cy="6124754"/>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Attributes and methods associated with class depend on the specific functionalities it provides, such as handling user input, managing image uploads, and coordinating the classification process.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GarbageClassifier class is crucial for the machine learning aspect of the system. It encapsulates the trained model, which is the result of the machine learning process using a dataset of garbage images. This class typically has a method, classify(image), that takes an input image and applies the pre-trained model to determine the classification.</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46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38E1F-CE11-4855-B8F0-E74992FC01C8}" type="datetime4">
              <a:rPr lang="en-US" smtClean="0"/>
              <a:t>April 4, 2024</a:t>
            </a:fld>
            <a:endParaRPr lang="en-US"/>
          </a:p>
        </p:txBody>
      </p:sp>
      <p:sp>
        <p:nvSpPr>
          <p:cNvPr id="3" name="Footer Placeholder 2"/>
          <p:cNvSpPr>
            <a:spLocks noGrp="1"/>
          </p:cNvSpPr>
          <p:nvPr>
            <p:ph type="ftr" sz="quarter" idx="11"/>
          </p:nvPr>
        </p:nvSpPr>
        <p:spPr>
          <a:xfrm>
            <a:off x="5529277" y="9689678"/>
            <a:ext cx="7402951"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10" name="Picture 9">
            <a:extLst>
              <a:ext uri="{FF2B5EF4-FFF2-40B4-BE49-F238E27FC236}">
                <a16:creationId xmlns:a16="http://schemas.microsoft.com/office/drawing/2014/main" id="{FD2C942F-F91F-05A7-44B4-B0F47D30F78B}"/>
              </a:ext>
            </a:extLst>
          </p:cNvPr>
          <p:cNvPicPr>
            <a:picLocks noChangeAspect="1"/>
          </p:cNvPicPr>
          <p:nvPr/>
        </p:nvPicPr>
        <p:blipFill>
          <a:blip r:embed="rId2"/>
          <a:stretch>
            <a:fillRect/>
          </a:stretch>
        </p:blipFill>
        <p:spPr>
          <a:xfrm>
            <a:off x="3127663" y="1349828"/>
            <a:ext cx="5295900" cy="7563247"/>
          </a:xfrm>
          <a:prstGeom prst="rect">
            <a:avLst/>
          </a:prstGeom>
        </p:spPr>
      </p:pic>
      <p:sp>
        <p:nvSpPr>
          <p:cNvPr id="8" name="TextBox 7">
            <a:extLst>
              <a:ext uri="{FF2B5EF4-FFF2-40B4-BE49-F238E27FC236}">
                <a16:creationId xmlns:a16="http://schemas.microsoft.com/office/drawing/2014/main" id="{9DDA5734-F387-9AF8-1069-EE7707144FAD}"/>
              </a:ext>
            </a:extLst>
          </p:cNvPr>
          <p:cNvSpPr txBox="1"/>
          <p:nvPr/>
        </p:nvSpPr>
        <p:spPr>
          <a:xfrm>
            <a:off x="10425784" y="2802737"/>
            <a:ext cx="7364280" cy="5262979"/>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diagram depicts the high-level activities involved in the process, including uploading an image, classifying garbage, displaying the classification, and system maintenance.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Arrows indicate the flow of control between activities, showing the sequence in which they occur.</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textual representation provides a high-level overview of the activities and their interactions in the garbage classification system. </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75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4ED05-580B-4DDE-AF55-6E93C4A6AD1D}" type="datetime4">
              <a:rPr lang="en-US" smtClean="0"/>
              <a:t>April 4, 2024</a:t>
            </a:fld>
            <a:endParaRPr lang="en-US"/>
          </a:p>
        </p:txBody>
      </p:sp>
      <p:sp>
        <p:nvSpPr>
          <p:cNvPr id="3" name="Footer Placeholder 2"/>
          <p:cNvSpPr>
            <a:spLocks noGrp="1"/>
          </p:cNvSpPr>
          <p:nvPr>
            <p:ph type="ftr" sz="quarter" idx="11"/>
          </p:nvPr>
        </p:nvSpPr>
        <p:spPr>
          <a:xfrm>
            <a:off x="5529278" y="9689678"/>
            <a:ext cx="750092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1028" name="Picture 4" descr="8: Sequence Diagram of Feature Extraction ">
            <a:extLst>
              <a:ext uri="{FF2B5EF4-FFF2-40B4-BE49-F238E27FC236}">
                <a16:creationId xmlns:a16="http://schemas.microsoft.com/office/drawing/2014/main" id="{F7CDF055-3051-7E9D-4D92-D6F2AAA0B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333" y="2578794"/>
            <a:ext cx="6770824" cy="51294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7251352-EAA0-E7F3-1AF8-99C52117C21E}"/>
              </a:ext>
            </a:extLst>
          </p:cNvPr>
          <p:cNvSpPr txBox="1"/>
          <p:nvPr/>
        </p:nvSpPr>
        <p:spPr>
          <a:xfrm>
            <a:off x="8564417" y="3246032"/>
            <a:ext cx="9085624" cy="3539430"/>
          </a:xfrm>
          <a:prstGeom prst="rect">
            <a:avLst/>
          </a:prstGeom>
          <a:noFill/>
        </p:spPr>
        <p:txBody>
          <a:bodyPr wrap="square">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User: Uploads Image :Sends the image to the AutomatedSystem.</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Feature extractor- Invokes the GarbageClassifier to classify the uploaded image.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Which loads the pre-trained model for classification.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After passing the image through Relu+Pooling multiple times image reduced and sent to the ANN.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Final step is to </a:t>
            </a:r>
            <a:r>
              <a:rPr lang="en-US" sz="2800" dirty="0">
                <a:latin typeface="Times New Roman" panose="02020603050405020304" pitchFamily="18" charset="0"/>
                <a:cs typeface="Times New Roman" panose="02020603050405020304" pitchFamily="18" charset="0"/>
              </a:rPr>
              <a:t>display the classification result to the user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279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471C3-A487-4F5A-8F2A-5D1A595ED1E0}" type="datetime4">
              <a:rPr lang="en-US" smtClean="0"/>
              <a:t>April 4, 2024</a:t>
            </a:fld>
            <a:endParaRPr lang="en-US"/>
          </a:p>
        </p:txBody>
      </p:sp>
      <p:sp>
        <p:nvSpPr>
          <p:cNvPr id="3" name="Footer Placeholder 2"/>
          <p:cNvSpPr>
            <a:spLocks noGrp="1"/>
          </p:cNvSpPr>
          <p:nvPr>
            <p:ph type="ftr" sz="quarter" idx="11"/>
          </p:nvPr>
        </p:nvSpPr>
        <p:spPr>
          <a:xfrm>
            <a:off x="5529277" y="9689678"/>
            <a:ext cx="7370293"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11" name="Picture 10">
            <a:extLst>
              <a:ext uri="{FF2B5EF4-FFF2-40B4-BE49-F238E27FC236}">
                <a16:creationId xmlns:a16="http://schemas.microsoft.com/office/drawing/2014/main" id="{16F87218-CA18-390F-5A8F-E39402650F0C}"/>
              </a:ext>
            </a:extLst>
          </p:cNvPr>
          <p:cNvPicPr>
            <a:picLocks noChangeAspect="1"/>
          </p:cNvPicPr>
          <p:nvPr/>
        </p:nvPicPr>
        <p:blipFill>
          <a:blip r:embed="rId2"/>
          <a:stretch>
            <a:fillRect/>
          </a:stretch>
        </p:blipFill>
        <p:spPr>
          <a:xfrm>
            <a:off x="610335" y="1653243"/>
            <a:ext cx="11020132" cy="5882673"/>
          </a:xfrm>
          <a:prstGeom prst="rect">
            <a:avLst/>
          </a:prstGeom>
        </p:spPr>
      </p:pic>
      <p:sp>
        <p:nvSpPr>
          <p:cNvPr id="13" name="TextBox 12">
            <a:extLst>
              <a:ext uri="{FF2B5EF4-FFF2-40B4-BE49-F238E27FC236}">
                <a16:creationId xmlns:a16="http://schemas.microsoft.com/office/drawing/2014/main" id="{1D1AE172-97F8-4CB5-73EF-40DBE3CA638B}"/>
              </a:ext>
            </a:extLst>
          </p:cNvPr>
          <p:cNvSpPr txBox="1"/>
          <p:nvPr/>
        </p:nvSpPr>
        <p:spPr>
          <a:xfrm>
            <a:off x="11698671" y="1426610"/>
            <a:ext cx="6304033" cy="7848302"/>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ER Diagram workflow starts with processing "Input Image" through the "VGG16 CNN Model," resulting in "Output Predictions" that link back to the original image and the predicted waste category in "Waste Categories." The structured relationships between these entities form a cohesive system for image prediction and waste categorization.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these detailed attributes and relationships, not only predicts waste categories but also offers valuable information about the images, model architecture, and waste categories themselves, creating a comprehensive framework for image-based waste categorization.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89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2D171-30F7-44D4-A0B0-A100865F8545}" type="datetime4">
              <a:rPr lang="en-US" smtClean="0"/>
              <a:t>April 4, 2024</a:t>
            </a:fld>
            <a:endParaRPr lang="en-US"/>
          </a:p>
        </p:txBody>
      </p:sp>
      <p:sp>
        <p:nvSpPr>
          <p:cNvPr id="3" name="Footer Placeholder 2"/>
          <p:cNvSpPr>
            <a:spLocks noGrp="1"/>
          </p:cNvSpPr>
          <p:nvPr>
            <p:ph type="ftr" sz="quarter" idx="11"/>
          </p:nvPr>
        </p:nvSpPr>
        <p:spPr>
          <a:xfrm>
            <a:off x="5529278" y="9689678"/>
            <a:ext cx="765332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8" y="389204"/>
            <a:ext cx="16830941"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p:txBody>
      </p:sp>
      <p:sp>
        <p:nvSpPr>
          <p:cNvPr id="12" name="TextBox 11">
            <a:extLst>
              <a:ext uri="{FF2B5EF4-FFF2-40B4-BE49-F238E27FC236}">
                <a16:creationId xmlns:a16="http://schemas.microsoft.com/office/drawing/2014/main" id="{5DE9022D-578B-31C6-052E-56E013F9024C}"/>
              </a:ext>
            </a:extLst>
          </p:cNvPr>
          <p:cNvSpPr txBox="1"/>
          <p:nvPr/>
        </p:nvSpPr>
        <p:spPr>
          <a:xfrm>
            <a:off x="885558" y="1727200"/>
            <a:ext cx="16618672" cy="6124754"/>
          </a:xfrm>
          <a:prstGeom prst="rect">
            <a:avLst/>
          </a:prstGeom>
          <a:noFill/>
        </p:spPr>
        <p:txBody>
          <a:bodyPr wrap="square">
            <a:spAutoFit/>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today's rapidly advancing technological landscape, managing waste has become a critical challenge. Garbage classification is a pivotal step towards efficient waste management, promoting recycling, and reducing environmental impact.</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aim to create a robust model capable of accurately identifying and classifying diverse types of waste items, laying the foundation for automated waste sorting systems to conserve environment by properly disposing them</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methodology involves pre-training the VGG16 convolutional neural network (CNN) on a large and diverse dataset, such as ImageNet, to leverage generalized feature learning, followed by fine-tuning the model on a specific garbage dataset for ensuring adaptation to the nuances of garbage classification in real-world scenarios.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results demonstrate the effectiveness of the proposed approach in achieving high accuracy in garbage classification. The model's performance is evaluated through metrics such as precision, recall, and F1 score, showcasing its ability to differentiate between different waste categories.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integration of VGG16 enhances garbage classification, yielding promising results that endorse the viability of automated waste sorting systems and contribute to the advancement of sustainable waste management practices through cutting-edge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08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295D1-B215-4EDC-8285-ED2BB03D0210}" type="datetime4">
              <a:rPr lang="en-US" smtClean="0"/>
              <a:t>April 4, 2024</a:t>
            </a:fld>
            <a:endParaRPr lang="en-US"/>
          </a:p>
        </p:txBody>
      </p:sp>
      <p:sp>
        <p:nvSpPr>
          <p:cNvPr id="3" name="Footer Placeholder 2"/>
          <p:cNvSpPr>
            <a:spLocks noGrp="1"/>
          </p:cNvSpPr>
          <p:nvPr>
            <p:ph type="ftr" sz="quarter" idx="11"/>
          </p:nvPr>
        </p:nvSpPr>
        <p:spPr>
          <a:xfrm>
            <a:off x="5529277" y="9689678"/>
            <a:ext cx="7415197"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
        <p:nvSpPr>
          <p:cNvPr id="5" name="Rectangle 4"/>
          <p:cNvSpPr/>
          <p:nvPr/>
        </p:nvSpPr>
        <p:spPr>
          <a:xfrm>
            <a:off x="0" y="469961"/>
            <a:ext cx="18288000" cy="646331"/>
          </a:xfrm>
          <a:prstGeom prst="rect">
            <a:avLst/>
          </a:prstGeom>
        </p:spPr>
        <p:txBody>
          <a:bodyPr wrap="square">
            <a:spAutoFit/>
          </a:bodyPr>
          <a:lstStyle/>
          <a:p>
            <a:pPr algn="ctr"/>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457200" y="1584196"/>
            <a:ext cx="17373600" cy="7848302"/>
          </a:xfrm>
          <a:prstGeom prst="rect">
            <a:avLst/>
          </a:prstGeom>
          <a:noFill/>
        </p:spPr>
        <p:txBody>
          <a:bodyPr wrap="square" rtlCol="0">
            <a:spAutoFit/>
          </a:bodyPr>
          <a:lstStyle/>
          <a:p>
            <a:pPr marL="514350" indent="-514350" algn="just">
              <a:buFont typeface="+mj-lt"/>
              <a:buAutoNum type="arabicPeriod"/>
            </a:pPr>
            <a:r>
              <a:rPr lang="en-US" sz="2800" b="0" dirty="0">
                <a:solidFill>
                  <a:srgbClr val="05103E"/>
                </a:solidFill>
                <a:effectLst/>
                <a:latin typeface="Times New Roman" panose="02020603050405020304" pitchFamily="18" charset="0"/>
                <a:cs typeface="Times New Roman" panose="02020603050405020304" pitchFamily="18" charset="0"/>
              </a:rPr>
              <a:t>Shanshan Meng; Wei-Ta Chu,A Study of Garbage Classification with Convolutional Neural Networks. (2020, February 1). IEEE Conference Publication,</a:t>
            </a:r>
            <a:r>
              <a:rPr lang="nl-NL" sz="2800" b="0" i="0" dirty="0">
                <a:solidFill>
                  <a:srgbClr val="05103E"/>
                </a:solidFill>
                <a:effectLst/>
                <a:latin typeface="Times New Roman" panose="02020603050405020304" pitchFamily="18" charset="0"/>
                <a:cs typeface="Times New Roman" panose="02020603050405020304" pitchFamily="18" charset="0"/>
              </a:rPr>
              <a:t>  IEEE Xplore. https://ieeexplore.ieee.org/abstract/document/9181311</a:t>
            </a:r>
          </a:p>
          <a:p>
            <a:pPr marL="514350" indent="-514350" algn="just">
              <a:buFont typeface="+mj-lt"/>
              <a:buAutoNum type="arabicPeriod"/>
            </a:pPr>
            <a:r>
              <a:rPr lang="en-US" sz="2800" dirty="0">
                <a:effectLst/>
                <a:latin typeface="Times New Roman" panose="02020603050405020304" pitchFamily="18" charset="0"/>
                <a:cs typeface="Times New Roman" panose="02020603050405020304" pitchFamily="18" charset="0"/>
              </a:rPr>
              <a:t>An automatic garbage classification system based on deep learning. (2020). IEEE Journals &amp; Magazine | IEEE Xplore. https://ieeexplore.ieee.org/abstract/document/9144549/</a:t>
            </a:r>
          </a:p>
          <a:p>
            <a:pPr marL="514350" indent="-514350" algn="just">
              <a:buFont typeface="+mj-lt"/>
              <a:buAutoNum type="arabicPeriod"/>
            </a:pPr>
            <a:r>
              <a:rPr lang="en-IN" sz="2800" dirty="0">
                <a:effectLst/>
                <a:latin typeface="Times New Roman" panose="02020603050405020304" pitchFamily="18" charset="0"/>
                <a:cs typeface="Times New Roman" panose="02020603050405020304" pitchFamily="18" charset="0"/>
              </a:rPr>
              <a:t>Common garbage classification using MobileNet. (2018, November 1). IEEE Conference Publication | IEEE Xplore. https://ieeexplore.ieee.org/abstract/document/8666300</a:t>
            </a:r>
          </a:p>
          <a:p>
            <a:pPr marL="514350" indent="-514350" algn="just">
              <a:buFont typeface="+mj-lt"/>
              <a:buAutoNum type="arabicPeriod"/>
            </a:pPr>
            <a:r>
              <a:rPr lang="fr-FR" sz="2800" dirty="0">
                <a:effectLst/>
                <a:latin typeface="Times New Roman" panose="02020603050405020304" pitchFamily="18" charset="0"/>
                <a:cs typeface="Times New Roman" panose="02020603050405020304" pitchFamily="18" charset="0"/>
              </a:rPr>
              <a:t>Tong, Y., Liu, J., &amp; Liu, S. (2020). China is implementing “Garbage Classification” action. </a:t>
            </a:r>
            <a:r>
              <a:rPr lang="fr-FR" sz="2800" dirty="0" err="1">
                <a:effectLst/>
                <a:latin typeface="Times New Roman" panose="02020603050405020304" pitchFamily="18" charset="0"/>
                <a:cs typeface="Times New Roman" panose="02020603050405020304" pitchFamily="18" charset="0"/>
              </a:rPr>
              <a:t>Environmental</a:t>
            </a:r>
            <a:r>
              <a:rPr lang="fr-FR" sz="2800" dirty="0">
                <a:effectLst/>
                <a:latin typeface="Times New Roman" panose="02020603050405020304" pitchFamily="18" charset="0"/>
                <a:cs typeface="Times New Roman" panose="02020603050405020304" pitchFamily="18" charset="0"/>
              </a:rPr>
              <a:t> Pollution, 259, 113707. </a:t>
            </a:r>
            <a:r>
              <a:rPr lang="fr-FR" sz="2800" dirty="0">
                <a:effectLst/>
                <a:latin typeface="Times New Roman" panose="02020603050405020304" pitchFamily="18" charset="0"/>
                <a:cs typeface="Times New Roman" panose="02020603050405020304" pitchFamily="18" charset="0"/>
                <a:hlinkClick r:id="rId3"/>
              </a:rPr>
              <a:t>https://doi.org/10.1016/j.envpol.2019.113707</a:t>
            </a:r>
            <a:endParaRPr lang="fr-FR" sz="280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b="0" i="0" dirty="0">
                <a:solidFill>
                  <a:srgbClr val="333333"/>
                </a:solidFill>
                <a:effectLst/>
                <a:latin typeface="Times New Roman" panose="02020603050405020304" pitchFamily="18" charset="0"/>
                <a:cs typeface="Times New Roman" panose="02020603050405020304" pitchFamily="18" charset="0"/>
              </a:rPr>
              <a:t>K. He, X. Zhang, S. Ren and J. Sun, "Deep Residual Learning for Image Recognition", </a:t>
            </a:r>
            <a:r>
              <a:rPr lang="en-US" sz="2800" b="0" i="1" dirty="0">
                <a:solidFill>
                  <a:srgbClr val="333333"/>
                </a:solidFill>
                <a:effectLst/>
                <a:latin typeface="Times New Roman" panose="02020603050405020304" pitchFamily="18" charset="0"/>
                <a:cs typeface="Times New Roman" panose="02020603050405020304" pitchFamily="18" charset="0"/>
              </a:rPr>
              <a:t>2016 IEEE </a:t>
            </a:r>
          </a:p>
          <a:p>
            <a:pPr marL="514350" indent="-514350" algn="just">
              <a:buFont typeface="+mj-lt"/>
              <a:buAutoNum type="arabicPeriod"/>
            </a:pPr>
            <a:r>
              <a:rPr lang="en-US" sz="2800" b="0" i="1" dirty="0">
                <a:solidFill>
                  <a:srgbClr val="333333"/>
                </a:solidFill>
                <a:effectLst/>
                <a:latin typeface="Times New Roman" panose="02020603050405020304" pitchFamily="18" charset="0"/>
                <a:cs typeface="Times New Roman" panose="02020603050405020304" pitchFamily="18" charset="0"/>
              </a:rPr>
              <a:t>Conference on Computer Vision and Pattern Recognition (CVPR)</a:t>
            </a:r>
            <a:r>
              <a:rPr lang="en-US" sz="2800" b="0" i="0" dirty="0">
                <a:solidFill>
                  <a:srgbClr val="333333"/>
                </a:solidFill>
                <a:effectLst/>
                <a:latin typeface="Times New Roman" panose="02020603050405020304" pitchFamily="18" charset="0"/>
                <a:cs typeface="Times New Roman" panose="02020603050405020304" pitchFamily="18" charset="0"/>
              </a:rPr>
              <a:t>, pp. 770-778, Jun. 2016.</a:t>
            </a:r>
            <a:r>
              <a:rPr lang="fr-FR" sz="2800" dirty="0">
                <a:solidFill>
                  <a:srgbClr val="333333"/>
                </a:solidFill>
                <a:latin typeface="Times New Roman" panose="02020603050405020304" pitchFamily="18" charset="0"/>
                <a:cs typeface="Times New Roman" panose="02020603050405020304" pitchFamily="18" charset="0"/>
              </a:rPr>
              <a:t> </a:t>
            </a:r>
            <a:r>
              <a:rPr lang="en-US" sz="2800" b="0" i="0" dirty="0">
                <a:solidFill>
                  <a:srgbClr val="333333"/>
                </a:solidFill>
                <a:effectLst/>
                <a:latin typeface="Times New Roman" panose="02020603050405020304" pitchFamily="18" charset="0"/>
                <a:cs typeface="Times New Roman" panose="02020603050405020304" pitchFamily="18" charset="0"/>
              </a:rPr>
              <a:t>M. Yang and G. Thung, "Classification of Trash for Recyclability Status", </a:t>
            </a:r>
            <a:r>
              <a:rPr lang="en-US" sz="2800" b="0" i="1" dirty="0">
                <a:solidFill>
                  <a:srgbClr val="333333"/>
                </a:solidFill>
                <a:effectLst/>
                <a:latin typeface="Times New Roman" panose="02020603050405020304" pitchFamily="18" charset="0"/>
                <a:cs typeface="Times New Roman" panose="02020603050405020304" pitchFamily="18" charset="0"/>
              </a:rPr>
              <a:t>Stanford University CS229</a:t>
            </a:r>
            <a:r>
              <a:rPr lang="en-US" sz="2800" b="0" i="0" dirty="0">
                <a:solidFill>
                  <a:srgbClr val="333333"/>
                </a:solidFill>
                <a:effectLst/>
                <a:latin typeface="Times New Roman" panose="02020603050405020304" pitchFamily="18" charset="0"/>
                <a:cs typeface="Times New Roman" panose="02020603050405020304" pitchFamily="18" charset="0"/>
              </a:rPr>
              <a:t>, [online] Available: </a:t>
            </a:r>
            <a:r>
              <a:rPr lang="en-US" sz="2800" b="0" i="0" dirty="0">
                <a:solidFill>
                  <a:srgbClr val="333333"/>
                </a:solidFill>
                <a:effectLst/>
                <a:latin typeface="Times New Roman" panose="02020603050405020304" pitchFamily="18" charset="0"/>
                <a:cs typeface="Times New Roman" panose="02020603050405020304" pitchFamily="18" charset="0"/>
                <a:hlinkClick r:id="rId4"/>
              </a:rPr>
              <a:t>http://cs229.stanford.edu/proj2016/report/ThungYang-ClassificationOfTrashForRecyclabilityStatus-report.pdf</a:t>
            </a:r>
            <a:r>
              <a:rPr lang="en-US" sz="2800" b="0" i="0" dirty="0">
                <a:solidFill>
                  <a:srgbClr val="333333"/>
                </a:solidFill>
                <a:effectLst/>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800" b="0" i="0" dirty="0">
                <a:solidFill>
                  <a:srgbClr val="333333"/>
                </a:solidFill>
                <a:effectLst/>
                <a:latin typeface="Times New Roman" panose="02020603050405020304" pitchFamily="18" charset="0"/>
                <a:cs typeface="Times New Roman" panose="02020603050405020304" pitchFamily="18" charset="0"/>
              </a:rPr>
              <a:t>H. Khan, </a:t>
            </a:r>
            <a:r>
              <a:rPr lang="en-US" sz="2800" b="0" i="1" dirty="0">
                <a:solidFill>
                  <a:srgbClr val="333333"/>
                </a:solidFill>
                <a:effectLst/>
                <a:latin typeface="Times New Roman" panose="02020603050405020304" pitchFamily="18" charset="0"/>
                <a:cs typeface="Times New Roman" panose="02020603050405020304" pitchFamily="18" charset="0"/>
              </a:rPr>
              <a:t>Transfer learning using </a:t>
            </a:r>
            <a:r>
              <a:rPr lang="en-US" sz="2800" b="0" i="1" dirty="0" err="1">
                <a:solidFill>
                  <a:srgbClr val="333333"/>
                </a:solidFill>
                <a:effectLst/>
                <a:latin typeface="Times New Roman" panose="02020603050405020304" pitchFamily="18" charset="0"/>
                <a:cs typeface="Times New Roman" panose="02020603050405020304" pitchFamily="18" charset="0"/>
              </a:rPr>
              <a:t>mobilenet</a:t>
            </a:r>
            <a:r>
              <a:rPr lang="en-US" sz="2800" b="0" i="0" dirty="0">
                <a:solidFill>
                  <a:srgbClr val="333333"/>
                </a:solidFill>
                <a:effectLst/>
                <a:latin typeface="Times New Roman" panose="02020603050405020304" pitchFamily="18" charset="0"/>
                <a:cs typeface="Times New Roman" panose="02020603050405020304" pitchFamily="18" charset="0"/>
              </a:rPr>
              <a:t>, [online] Available: </a:t>
            </a:r>
            <a:r>
              <a:rPr lang="en-US" sz="2800" b="0" i="0" dirty="0">
                <a:solidFill>
                  <a:srgbClr val="333333"/>
                </a:solidFill>
                <a:effectLst/>
                <a:latin typeface="Times New Roman" panose="02020603050405020304" pitchFamily="18" charset="0"/>
                <a:cs typeface="Times New Roman" panose="02020603050405020304" pitchFamily="18" charset="0"/>
                <a:hlinkClick r:id="rId5"/>
              </a:rPr>
              <a:t>https://www.kaggle.com/hamzakhanltransfer-Iearning-using-mobilenet</a:t>
            </a:r>
            <a:r>
              <a:rPr lang="en-US" sz="2800" b="0" i="0" dirty="0">
                <a:solidFill>
                  <a:srgbClr val="333333"/>
                </a:solidFill>
                <a:effectLst/>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800" b="0" dirty="0">
                <a:solidFill>
                  <a:srgbClr val="333333"/>
                </a:solidFill>
                <a:effectLst/>
                <a:latin typeface="Times New Roman" panose="02020603050405020304" pitchFamily="18" charset="0"/>
                <a:cs typeface="Times New Roman" panose="02020603050405020304" pitchFamily="18" charset="0"/>
              </a:rPr>
              <a:t>P. Gupta, Using CNN [Test Accuracy- 84%], [online] Available: https://kaggle.com/pranavmicr07/using-CNN-test-accuracy-84.</a:t>
            </a:r>
            <a:endParaRPr lang="fr-FR" sz="280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fr-FR" sz="2800" dirty="0">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91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a:xfrm>
            <a:off x="5529278" y="9689678"/>
            <a:ext cx="7443772" cy="547688"/>
          </a:xfrm>
        </p:spPr>
        <p:txBody>
          <a:bodyPr/>
          <a:lstStyle/>
          <a:p>
            <a:r>
              <a:rPr lang="en-US" dirty="0"/>
              <a:t>DEPARTMENT OF ARTIFICIAL INTELLIGENCE AND DATA SCIENCE /GARBAGE CLASSIFICATION USING CNN</a:t>
            </a:r>
            <a:endParaRPr lang="en-IN" dirty="0"/>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41B655DB-BE8B-4E50-82D7-4DE1EF7678D9}" type="datetime4">
              <a:rPr lang="en-US" smtClean="0"/>
              <a:t>April 4,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29ECE-583A-4C7A-B216-9956B20B1646}" type="datetime4">
              <a:rPr lang="en-US" smtClean="0"/>
              <a:t>April 4, 2024</a:t>
            </a:fld>
            <a:endParaRPr lang="en-US"/>
          </a:p>
        </p:txBody>
      </p:sp>
      <p:sp>
        <p:nvSpPr>
          <p:cNvPr id="3" name="Footer Placeholder 2"/>
          <p:cNvSpPr>
            <a:spLocks noGrp="1"/>
          </p:cNvSpPr>
          <p:nvPr>
            <p:ph type="ftr" sz="quarter" idx="11"/>
          </p:nvPr>
        </p:nvSpPr>
        <p:spPr>
          <a:xfrm>
            <a:off x="5529278" y="9689678"/>
            <a:ext cx="7714282" cy="547688"/>
          </a:xfrm>
        </p:spPr>
        <p:txBody>
          <a:bodyPr/>
          <a:lstStyle/>
          <a:p>
            <a:r>
              <a:rPr lang="en-US"/>
              <a:t>DEPARTMENT OF ARTIFICIAL INTELLIGENCE AND DATA SCIENCE /GARBAGE CLASSIFICATION USING CNN</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2485745"/>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endParaRPr lang="en-IN" sz="24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7162707D-0E53-C093-154A-67058670B3A6}"/>
              </a:ext>
            </a:extLst>
          </p:cNvPr>
          <p:cNvSpPr txBox="1"/>
          <p:nvPr/>
        </p:nvSpPr>
        <p:spPr>
          <a:xfrm>
            <a:off x="806898" y="1542022"/>
            <a:ext cx="16011828" cy="7417415"/>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1.</a:t>
            </a:r>
            <a:r>
              <a:rPr lang="en-IN" sz="2800" b="1" dirty="0">
                <a:latin typeface="Times New Roman" panose="02020603050405020304" pitchFamily="18" charset="0"/>
                <a:cs typeface="Times New Roman" panose="02020603050405020304" pitchFamily="18" charset="0"/>
              </a:rPr>
              <a:t>Aim of the Project </a:t>
            </a:r>
            <a:r>
              <a:rPr lang="en-IN" sz="2800" dirty="0">
                <a:latin typeface="Times New Roman" panose="02020603050405020304" pitchFamily="18" charset="0"/>
                <a:cs typeface="Times New Roman" panose="02020603050405020304" pitchFamily="18" charset="0"/>
              </a:rPr>
              <a:t>: The aim is to leverage the VGG16 convolutional neural network (CNN) architecture for improved garbage classification accuracy. Specifically, the focus is on contributing to the feasibility of automated waste sorting systems, with the ultimate goal of advancing sustainable waste management practices through cutting-edge technology.</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2</a:t>
            </a:r>
            <a:r>
              <a:rPr lang="en-IN" sz="2800" b="1" dirty="0">
                <a:latin typeface="Times New Roman" panose="02020603050405020304" pitchFamily="18" charset="0"/>
                <a:cs typeface="Times New Roman" panose="02020603050405020304" pitchFamily="18" charset="0"/>
              </a:rPr>
              <a:t>.Scope of the project: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Automation of Waste Sorting:</a:t>
            </a:r>
          </a:p>
          <a:p>
            <a:pPr algn="just"/>
            <a:r>
              <a:rPr lang="en-US" sz="2800" dirty="0">
                <a:latin typeface="Times New Roman" panose="02020603050405020304" pitchFamily="18" charset="0"/>
                <a:cs typeface="Times New Roman" panose="02020603050405020304" pitchFamily="18" charset="0"/>
              </a:rPr>
              <a:t>	Contribution to the development of automated waste sorting systems for increased efficiency.</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Global Application:</a:t>
            </a:r>
          </a:p>
          <a:p>
            <a:pPr algn="just"/>
            <a:r>
              <a:rPr lang="en-US" sz="2800" dirty="0">
                <a:latin typeface="Times New Roman" panose="02020603050405020304" pitchFamily="18" charset="0"/>
                <a:cs typeface="Times New Roman" panose="02020603050405020304" pitchFamily="18" charset="0"/>
              </a:rPr>
              <a:t>	Consideration of the adaptability of the model for global implementation, addressing diverse waste 	management practices and regulations.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Interdisciplinary Collaboration:</a:t>
            </a:r>
          </a:p>
          <a:p>
            <a:pPr algn="just"/>
            <a:r>
              <a:rPr lang="en-US" sz="2800" dirty="0">
                <a:latin typeface="Times New Roman" panose="02020603050405020304" pitchFamily="18" charset="0"/>
                <a:cs typeface="Times New Roman" panose="02020603050405020304" pitchFamily="18" charset="0"/>
              </a:rPr>
              <a:t>      Opportunities for collaboration with environmental scientists, policymakers, and technology developers to 	create an interdisciplinary approach to waste management.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Environmental Impact Assessment:</a:t>
            </a:r>
          </a:p>
          <a:p>
            <a:pPr algn="just"/>
            <a:r>
              <a:rPr lang="en-US" sz="2800" dirty="0">
                <a:latin typeface="Times New Roman" panose="02020603050405020304" pitchFamily="18" charset="0"/>
                <a:cs typeface="Times New Roman" panose="02020603050405020304" pitchFamily="18" charset="0"/>
              </a:rPr>
              <a:t>	Future evaluations on the environmental impact of automated waste sorting systems and adjustments to 	minimize ecological footprints.</a:t>
            </a:r>
          </a:p>
        </p:txBody>
      </p:sp>
    </p:spTree>
    <p:extLst>
      <p:ext uri="{BB962C8B-B14F-4D97-AF65-F5344CB8AC3E}">
        <p14:creationId xmlns:p14="http://schemas.microsoft.com/office/powerpoint/2010/main" val="4375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D0365-78A5-495C-A4B3-C3252FFC7514}" type="datetime4">
              <a:rPr lang="en-US" smtClean="0"/>
              <a:t>April 4, 2024</a:t>
            </a:fld>
            <a:endParaRPr lang="en-US"/>
          </a:p>
        </p:txBody>
      </p:sp>
      <p:sp>
        <p:nvSpPr>
          <p:cNvPr id="3" name="Footer Placeholder 2"/>
          <p:cNvSpPr>
            <a:spLocks noGrp="1"/>
          </p:cNvSpPr>
          <p:nvPr>
            <p:ph type="ftr" sz="quarter" idx="11"/>
          </p:nvPr>
        </p:nvSpPr>
        <p:spPr>
          <a:xfrm>
            <a:off x="5529278" y="9689678"/>
            <a:ext cx="759236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6" name="Picture 5">
            <a:extLst>
              <a:ext uri="{FF2B5EF4-FFF2-40B4-BE49-F238E27FC236}">
                <a16:creationId xmlns:a16="http://schemas.microsoft.com/office/drawing/2014/main" id="{5427ACBD-982E-878E-CD0D-496F88372AFB}"/>
              </a:ext>
            </a:extLst>
          </p:cNvPr>
          <p:cNvPicPr>
            <a:picLocks noChangeAspect="1"/>
          </p:cNvPicPr>
          <p:nvPr/>
        </p:nvPicPr>
        <p:blipFill>
          <a:blip r:embed="rId3"/>
          <a:srcRect/>
          <a:stretch/>
        </p:blipFill>
        <p:spPr>
          <a:xfrm>
            <a:off x="3780971" y="2278744"/>
            <a:ext cx="10726058" cy="5958766"/>
          </a:xfrm>
          <a:prstGeom prst="rect">
            <a:avLst/>
          </a:prstGeom>
        </p:spPr>
      </p:pic>
    </p:spTree>
    <p:extLst>
      <p:ext uri="{BB962C8B-B14F-4D97-AF65-F5344CB8AC3E}">
        <p14:creationId xmlns:p14="http://schemas.microsoft.com/office/powerpoint/2010/main" val="212632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682FE-C1F1-4BCE-BBC3-9D2E1C7CEDBD}" type="datetime4">
              <a:rPr lang="en-US" smtClean="0"/>
              <a:t>April 4, 2024</a:t>
            </a:fld>
            <a:endParaRPr lang="en-US"/>
          </a:p>
        </p:txBody>
      </p:sp>
      <p:sp>
        <p:nvSpPr>
          <p:cNvPr id="3" name="Footer Placeholder 2"/>
          <p:cNvSpPr>
            <a:spLocks noGrp="1"/>
          </p:cNvSpPr>
          <p:nvPr>
            <p:ph type="ftr" sz="quarter" idx="11"/>
          </p:nvPr>
        </p:nvSpPr>
        <p:spPr>
          <a:xfrm>
            <a:off x="5529278" y="9689678"/>
            <a:ext cx="7561882" cy="536362"/>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0" y="347641"/>
            <a:ext cx="18288001"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711200" y="1510961"/>
            <a:ext cx="16862097"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In the face of a growing waste crisis, can innovative technology redefine how we approach and handle garbage, paving way for a sustainable future?</a:t>
            </a:r>
            <a:endParaRPr lang="en-I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AA5F7A-F403-D92F-F6FE-07C19ABEE1F1}"/>
              </a:ext>
            </a:extLst>
          </p:cNvPr>
          <p:cNvSpPr txBox="1"/>
          <p:nvPr/>
        </p:nvSpPr>
        <p:spPr>
          <a:xfrm>
            <a:off x="711199" y="2990864"/>
            <a:ext cx="16862097" cy="6124754"/>
          </a:xfrm>
          <a:prstGeom prst="rect">
            <a:avLst/>
          </a:prstGeom>
          <a:noFill/>
        </p:spPr>
        <p:txBody>
          <a:bodyPr wrap="square">
            <a:spAutoFit/>
          </a:bodyPr>
          <a:lstStyle/>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As waste accumulates at an unprecedented rate, this project aims to unveil a transformative solution at the intersection of technology and environmental stewardship.</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the heart of this initiative is the utilization of the VGG16 convolutional neural network (CNN), a sophisticated tool that goes beyond algorithms to reshape how we classify garbage.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impact of this project extends beyond the digital realm – envision automated waste sorting systems seamlessly integrated into our daily lives, offering cleaner surroundings and a more sustainable future.</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isn't just about lines of code; it's about transforming communities, fostering environmental responsibility, and paving the way for a future where the management of waste is synonymous with efficiency, cleanliness, and a healthier planet.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Beyond the technicalities, understand how this intelligent system has the potential to revolutionize waste classification, paving the way for automated sorting systems that directly impact public spaces, creating cleaner, more sustainable communities.</a:t>
            </a: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2420098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65B75-301C-487E-BF05-710AD6A7D19A}" type="datetime4">
              <a:rPr lang="en-US" smtClean="0"/>
              <a:t>April 4, 2024</a:t>
            </a:fld>
            <a:endParaRPr lang="en-US"/>
          </a:p>
        </p:txBody>
      </p:sp>
      <p:sp>
        <p:nvSpPr>
          <p:cNvPr id="3" name="Footer Placeholder 2"/>
          <p:cNvSpPr>
            <a:spLocks noGrp="1"/>
          </p:cNvSpPr>
          <p:nvPr>
            <p:ph type="ftr" sz="quarter" idx="11"/>
          </p:nvPr>
        </p:nvSpPr>
        <p:spPr>
          <a:xfrm>
            <a:off x="5529278" y="9689678"/>
            <a:ext cx="751616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391886" y="254873"/>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2735312795"/>
              </p:ext>
            </p:extLst>
          </p:nvPr>
        </p:nvGraphicFramePr>
        <p:xfrm>
          <a:off x="391886" y="1385478"/>
          <a:ext cx="17342447" cy="7960226"/>
        </p:xfrm>
        <a:graphic>
          <a:graphicData uri="http://schemas.openxmlformats.org/drawingml/2006/table">
            <a:tbl>
              <a:tblPr firstRow="1" bandRow="1">
                <a:tableStyleId>{5C22544A-7EE6-4342-B048-85BDC9FD1C3A}</a:tableStyleId>
              </a:tblPr>
              <a:tblGrid>
                <a:gridCol w="1449448">
                  <a:extLst>
                    <a:ext uri="{9D8B030D-6E8A-4147-A177-3AD203B41FA5}">
                      <a16:colId xmlns:a16="http://schemas.microsoft.com/office/drawing/2014/main" val="177597640"/>
                    </a:ext>
                  </a:extLst>
                </a:gridCol>
                <a:gridCol w="5487531">
                  <a:extLst>
                    <a:ext uri="{9D8B030D-6E8A-4147-A177-3AD203B41FA5}">
                      <a16:colId xmlns:a16="http://schemas.microsoft.com/office/drawing/2014/main" val="20000"/>
                    </a:ext>
                  </a:extLst>
                </a:gridCol>
                <a:gridCol w="3107240">
                  <a:extLst>
                    <a:ext uri="{9D8B030D-6E8A-4147-A177-3AD203B41FA5}">
                      <a16:colId xmlns:a16="http://schemas.microsoft.com/office/drawing/2014/main" val="20001"/>
                    </a:ext>
                  </a:extLst>
                </a:gridCol>
                <a:gridCol w="3240324">
                  <a:extLst>
                    <a:ext uri="{9D8B030D-6E8A-4147-A177-3AD203B41FA5}">
                      <a16:colId xmlns:a16="http://schemas.microsoft.com/office/drawing/2014/main" val="20002"/>
                    </a:ext>
                  </a:extLst>
                </a:gridCol>
                <a:gridCol w="4057904">
                  <a:extLst>
                    <a:ext uri="{9D8B030D-6E8A-4147-A177-3AD203B41FA5}">
                      <a16:colId xmlns:a16="http://schemas.microsoft.com/office/drawing/2014/main" val="20003"/>
                    </a:ext>
                  </a:extLst>
                </a:gridCol>
              </a:tblGrid>
              <a:tr h="1605146">
                <a:tc>
                  <a:txBody>
                    <a:bodyPr/>
                    <a:lstStyle/>
                    <a:p>
                      <a:pPr algn="ctr"/>
                      <a:r>
                        <a:rPr lang="en-IN" sz="3200" dirty="0" err="1">
                          <a:latin typeface="Times New Roman" panose="02020603050405020304" pitchFamily="18" charset="0"/>
                          <a:cs typeface="Times New Roman" panose="02020603050405020304" pitchFamily="18" charset="0"/>
                        </a:rPr>
                        <a:t>S.No</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3708985">
                <a:tc>
                  <a:txBody>
                    <a:bodyPr/>
                    <a:lstStyle/>
                    <a:p>
                      <a:pPr algn="just"/>
                      <a:r>
                        <a:rPr lang="en-IN" dirty="0"/>
                        <a:t>1</a:t>
                      </a:r>
                    </a:p>
                  </a:txBody>
                  <a:tcPr/>
                </a:tc>
                <a:tc>
                  <a:txBody>
                    <a:bodyPr/>
                    <a:lstStyle/>
                    <a:p>
                      <a:pPr algn="just"/>
                      <a:r>
                        <a:rPr lang="en-IN" dirty="0"/>
                        <a:t>ZHUANG KANG, JIE YANG,</a:t>
                      </a:r>
                      <a:r>
                        <a:rPr lang="it-IT" dirty="0"/>
                        <a:t> GUILAN LI , AND ZEYI ZHANG</a:t>
                      </a:r>
                      <a:endParaRPr lang="en-IN" dirty="0"/>
                    </a:p>
                  </a:txBody>
                  <a:tcPr/>
                </a:tc>
                <a:tc>
                  <a:txBody>
                    <a:bodyPr/>
                    <a:lstStyle/>
                    <a:p>
                      <a:pPr algn="just"/>
                      <a:r>
                        <a:rPr lang="en-US"/>
                        <a:t>“An Automatic Garbage Classification System Based on Deep Learning”, Jiangxi University of Science and Technology</a:t>
                      </a:r>
                      <a:endParaRPr lang="en-IN"/>
                    </a:p>
                  </a:txBody>
                  <a:tcPr/>
                </a:tc>
                <a:tc>
                  <a:txBody>
                    <a:bodyPr/>
                    <a:lstStyle/>
                    <a:p>
                      <a:r>
                        <a:rPr lang="en-IN" dirty="0"/>
                        <a:t>2020</a:t>
                      </a:r>
                    </a:p>
                  </a:txBody>
                  <a:tcPr/>
                </a:tc>
                <a:tc>
                  <a:txBody>
                    <a:bodyPr/>
                    <a:lstStyle/>
                    <a:p>
                      <a:pPr algn="just"/>
                      <a:r>
                        <a:rPr lang="en-US" sz="2700" b="0" i="0" kern="1200" dirty="0">
                          <a:solidFill>
                            <a:schemeClr val="dk1"/>
                          </a:solidFill>
                          <a:effectLst/>
                          <a:latin typeface="+mn-lt"/>
                          <a:ea typeface="+mn-ea"/>
                          <a:cs typeface="+mn-cs"/>
                        </a:rPr>
                        <a:t>The paper presents an enhanced garbage classification algorithm based on ResNet-34 with three modifications: multi-feature fusion, feature reuse of residual units, and activation function optimization</a:t>
                      </a:r>
                      <a:endParaRPr lang="en-IN" dirty="0"/>
                    </a:p>
                  </a:txBody>
                  <a:tcPr/>
                </a:tc>
                <a:extLst>
                  <a:ext uri="{0D108BD9-81ED-4DB2-BD59-A6C34878D82A}">
                    <a16:rowId xmlns:a16="http://schemas.microsoft.com/office/drawing/2014/main" val="10001"/>
                  </a:ext>
                </a:extLst>
              </a:tr>
              <a:tr h="2502448">
                <a:tc>
                  <a:txBody>
                    <a:bodyPr/>
                    <a:lstStyle/>
                    <a:p>
                      <a:pPr algn="just"/>
                      <a:r>
                        <a:rPr lang="en-IN" sz="2800" dirty="0"/>
                        <a:t>2</a:t>
                      </a:r>
                    </a:p>
                  </a:txBody>
                  <a:tcPr/>
                </a:tc>
                <a:tc>
                  <a:txBody>
                    <a:bodyPr/>
                    <a:lstStyle/>
                    <a:p>
                      <a:pPr algn="just"/>
                      <a:r>
                        <a:rPr lang="en-IN" sz="2800"/>
                        <a:t>Wei-Ta Chu , Shanshan Meng </a:t>
                      </a:r>
                    </a:p>
                  </a:txBody>
                  <a:tcPr/>
                </a:tc>
                <a:tc>
                  <a:txBody>
                    <a:bodyPr/>
                    <a:lstStyle/>
                    <a:p>
                      <a:pPr algn="just"/>
                      <a:r>
                        <a:rPr lang="en-US" sz="2800"/>
                        <a:t>A study of Garbage classification with convolution neural networks</a:t>
                      </a:r>
                      <a:endParaRPr lang="en-IN" sz="2800"/>
                    </a:p>
                  </a:txBody>
                  <a:tcPr/>
                </a:tc>
                <a:tc>
                  <a:txBody>
                    <a:bodyPr/>
                    <a:lstStyle/>
                    <a:p>
                      <a:r>
                        <a:rPr lang="en-IN"/>
                        <a:t>2020</a:t>
                      </a:r>
                    </a:p>
                  </a:txBody>
                  <a:tcPr/>
                </a:tc>
                <a:tc>
                  <a:txBody>
                    <a:bodyPr/>
                    <a:lstStyle/>
                    <a:p>
                      <a:pPr algn="just"/>
                      <a:r>
                        <a:rPr lang="en-US" sz="2700" b="0" i="0" kern="1200" dirty="0">
                          <a:solidFill>
                            <a:schemeClr val="dk1"/>
                          </a:solidFill>
                          <a:effectLst/>
                          <a:latin typeface="+mn-lt"/>
                          <a:ea typeface="+mn-ea"/>
                          <a:cs typeface="+mn-cs"/>
                        </a:rPr>
                        <a:t>Various approaches, including   SVM with HOG features and CNN with and without residual blocks, are studied and comprehensively evaluated</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757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28DF7-23E6-4326-93A3-76A198891F6A}" type="datetime4">
              <a:rPr lang="en-US" smtClean="0"/>
              <a:t>April 4, 2024</a:t>
            </a:fld>
            <a:endParaRPr lang="en-US"/>
          </a:p>
        </p:txBody>
      </p:sp>
      <p:sp>
        <p:nvSpPr>
          <p:cNvPr id="3" name="Footer Placeholder 2"/>
          <p:cNvSpPr>
            <a:spLocks noGrp="1"/>
          </p:cNvSpPr>
          <p:nvPr>
            <p:ph type="ftr" sz="quarter" idx="11"/>
          </p:nvPr>
        </p:nvSpPr>
        <p:spPr>
          <a:xfrm>
            <a:off x="5529278" y="9689678"/>
            <a:ext cx="7760002" cy="547688"/>
          </a:xfrm>
        </p:spPr>
        <p:txBody>
          <a:bodyPr/>
          <a:lstStyle/>
          <a:p>
            <a:r>
              <a:rPr lang="en-US"/>
              <a:t>DEPARTMENT OF ARTIFICIAL INTELLIGENCE AND DATA SCIENCE /GARBAGE CLASSIFICATION USING CNN</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91141627"/>
              </p:ext>
            </p:extLst>
          </p:nvPr>
        </p:nvGraphicFramePr>
        <p:xfrm>
          <a:off x="720436" y="809336"/>
          <a:ext cx="16957965" cy="8336280"/>
        </p:xfrm>
        <a:graphic>
          <a:graphicData uri="http://schemas.openxmlformats.org/drawingml/2006/table">
            <a:tbl>
              <a:tblPr firstRow="1" bandRow="1">
                <a:tableStyleId>{5C22544A-7EE6-4342-B048-85BDC9FD1C3A}</a:tableStyleId>
              </a:tblPr>
              <a:tblGrid>
                <a:gridCol w="1253837">
                  <a:extLst>
                    <a:ext uri="{9D8B030D-6E8A-4147-A177-3AD203B41FA5}">
                      <a16:colId xmlns:a16="http://schemas.microsoft.com/office/drawing/2014/main" val="20000"/>
                    </a:ext>
                  </a:extLst>
                </a:gridCol>
                <a:gridCol w="5529349">
                  <a:extLst>
                    <a:ext uri="{9D8B030D-6E8A-4147-A177-3AD203B41FA5}">
                      <a16:colId xmlns:a16="http://schemas.microsoft.com/office/drawing/2014/main" val="20001"/>
                    </a:ext>
                  </a:extLst>
                </a:gridCol>
                <a:gridCol w="3391593">
                  <a:extLst>
                    <a:ext uri="{9D8B030D-6E8A-4147-A177-3AD203B41FA5}">
                      <a16:colId xmlns:a16="http://schemas.microsoft.com/office/drawing/2014/main" val="20002"/>
                    </a:ext>
                  </a:extLst>
                </a:gridCol>
                <a:gridCol w="3391593">
                  <a:extLst>
                    <a:ext uri="{9D8B030D-6E8A-4147-A177-3AD203B41FA5}">
                      <a16:colId xmlns:a16="http://schemas.microsoft.com/office/drawing/2014/main" val="20003"/>
                    </a:ext>
                  </a:extLst>
                </a:gridCol>
                <a:gridCol w="3391593">
                  <a:extLst>
                    <a:ext uri="{9D8B030D-6E8A-4147-A177-3AD203B41FA5}">
                      <a16:colId xmlns:a16="http://schemas.microsoft.com/office/drawing/2014/main" val="20004"/>
                    </a:ext>
                  </a:extLst>
                </a:gridCol>
              </a:tblGrid>
              <a:tr h="818396">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Author’s Name</a:t>
                      </a:r>
                    </a:p>
                  </a:txBody>
                  <a:tcPr/>
                </a:tc>
                <a:tc>
                  <a:txBody>
                    <a:bodyPr/>
                    <a:lstStyle/>
                    <a:p>
                      <a:pPr algn="ctr"/>
                      <a:r>
                        <a:rPr lang="en-IN" sz="3200" dirty="0">
                          <a:latin typeface="Times New Roman" panose="02020603050405020304" pitchFamily="18" charset="0"/>
                          <a:cs typeface="Times New Roman" panose="02020603050405020304" pitchFamily="18" charset="0"/>
                        </a:rPr>
                        <a:t>Paper name and</a:t>
                      </a:r>
                      <a:r>
                        <a:rPr lang="en-IN" sz="3200" baseline="0" dirty="0">
                          <a:latin typeface="Times New Roman" panose="02020603050405020304" pitchFamily="18" charset="0"/>
                          <a:cs typeface="Times New Roman" panose="02020603050405020304" pitchFamily="18" charset="0"/>
                        </a:rPr>
                        <a:t> publication details</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Year </a:t>
                      </a:r>
                      <a:r>
                        <a:rPr lang="en-IN" sz="3200" baseline="0" dirty="0">
                          <a:latin typeface="Times New Roman" panose="02020603050405020304" pitchFamily="18" charset="0"/>
                          <a:cs typeface="Times New Roman" panose="02020603050405020304" pitchFamily="18" charset="0"/>
                        </a:rPr>
                        <a:t> of publication</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Main content of the paper</a:t>
                      </a:r>
                    </a:p>
                  </a:txBody>
                  <a:tcPr/>
                </a:tc>
                <a:extLst>
                  <a:ext uri="{0D108BD9-81ED-4DB2-BD59-A6C34878D82A}">
                    <a16:rowId xmlns:a16="http://schemas.microsoft.com/office/drawing/2014/main" val="10000"/>
                  </a:ext>
                </a:extLst>
              </a:tr>
              <a:tr h="818396">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Smith, J.</a:t>
                      </a:r>
                    </a:p>
                  </a:txBody>
                  <a:tcPr anchor="ctr"/>
                </a:tc>
                <a:tc>
                  <a:txBody>
                    <a:bodyPr/>
                    <a:lstStyle/>
                    <a:p>
                      <a:r>
                        <a:rPr lang="en-US">
                          <a:latin typeface="Times New Roman" panose="02020603050405020304" pitchFamily="18" charset="0"/>
                          <a:cs typeface="Times New Roman" panose="02020603050405020304" pitchFamily="18" charset="0"/>
                        </a:rPr>
                        <a:t>"A Deep Learning Approach for Garbage Classification"</a:t>
                      </a:r>
                    </a:p>
                  </a:txBody>
                  <a:tcPr anchor="ctr"/>
                </a:tc>
                <a:tc>
                  <a:txBody>
                    <a:bodyPr/>
                    <a:lstStyle/>
                    <a:p>
                      <a:r>
                        <a:rPr lang="en-US">
                          <a:latin typeface="Times New Roman" panose="02020603050405020304" pitchFamily="18" charset="0"/>
                          <a:cs typeface="Times New Roman" panose="02020603050405020304" pitchFamily="18" charset="0"/>
                        </a:rPr>
                        <a:t>2022</a:t>
                      </a:r>
                    </a:p>
                  </a:txBody>
                  <a:tcPr anchor="ctr"/>
                </a:tc>
                <a:tc>
                  <a:txBody>
                    <a:bodyPr/>
                    <a:lstStyle/>
                    <a:p>
                      <a:r>
                        <a:rPr lang="en-US" dirty="0">
                          <a:latin typeface="Times New Roman" panose="02020603050405020304" pitchFamily="18" charset="0"/>
                          <a:cs typeface="Times New Roman" panose="02020603050405020304" pitchFamily="18" charset="0"/>
                        </a:rPr>
                        <a:t>Investigates the effectiveness of CNN models in classifying different types of garbage for waste management.</a:t>
                      </a:r>
                    </a:p>
                  </a:txBody>
                  <a:tcPr anchor="ctr"/>
                </a:tc>
                <a:extLst>
                  <a:ext uri="{0D108BD9-81ED-4DB2-BD59-A6C34878D82A}">
                    <a16:rowId xmlns:a16="http://schemas.microsoft.com/office/drawing/2014/main" val="10001"/>
                  </a:ext>
                </a:extLst>
              </a:tr>
              <a:tr h="818396">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Johnson, A.</a:t>
                      </a:r>
                    </a:p>
                  </a:txBody>
                  <a:tcPr anchor="ctr"/>
                </a:tc>
                <a:tc>
                  <a:txBody>
                    <a:bodyPr/>
                    <a:lstStyle/>
                    <a:p>
                      <a:r>
                        <a:rPr lang="en-US">
                          <a:latin typeface="Times New Roman" panose="02020603050405020304" pitchFamily="18" charset="0"/>
                          <a:cs typeface="Times New Roman" panose="02020603050405020304" pitchFamily="18" charset="0"/>
                        </a:rPr>
                        <a:t>"Enhancing Waste Sorting with Convolutional Neural Networks"</a:t>
                      </a:r>
                    </a:p>
                  </a:txBody>
                  <a:tcPr anchor="ctr"/>
                </a:tc>
                <a:tc>
                  <a:txBody>
                    <a:bodyPr/>
                    <a:lstStyle/>
                    <a:p>
                      <a:r>
                        <a:rPr lang="en-US">
                          <a:latin typeface="Times New Roman" panose="02020603050405020304" pitchFamily="18" charset="0"/>
                          <a:cs typeface="Times New Roman" panose="02020603050405020304" pitchFamily="18" charset="0"/>
                        </a:rPr>
                        <a:t>2021</a:t>
                      </a:r>
                    </a:p>
                  </a:txBody>
                  <a:tcPr anchor="ctr"/>
                </a:tc>
                <a:tc>
                  <a:txBody>
                    <a:bodyPr/>
                    <a:lstStyle/>
                    <a:p>
                      <a:r>
                        <a:rPr lang="en-US" dirty="0">
                          <a:latin typeface="Times New Roman" panose="02020603050405020304" pitchFamily="18" charset="0"/>
                          <a:cs typeface="Times New Roman" panose="02020603050405020304" pitchFamily="18" charset="0"/>
                        </a:rPr>
                        <a:t>Explores the use of CNNs to improve the accuracy and efficiency of garbage sorting processes.</a:t>
                      </a:r>
                    </a:p>
                  </a:txBody>
                  <a:tcPr anchor="ctr"/>
                </a:tc>
                <a:extLst>
                  <a:ext uri="{0D108BD9-81ED-4DB2-BD59-A6C34878D82A}">
                    <a16:rowId xmlns:a16="http://schemas.microsoft.com/office/drawing/2014/main" val="10002"/>
                  </a:ext>
                </a:extLst>
              </a:tr>
              <a:tr h="818396">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Miller, R.</a:t>
                      </a:r>
                    </a:p>
                  </a:txBody>
                  <a:tcPr anchor="ctr"/>
                </a:tc>
                <a:tc>
                  <a:txBody>
                    <a:bodyPr/>
                    <a:lstStyle/>
                    <a:p>
                      <a:r>
                        <a:rPr lang="en-US">
                          <a:latin typeface="Times New Roman" panose="02020603050405020304" pitchFamily="18" charset="0"/>
                          <a:cs typeface="Times New Roman" panose="02020603050405020304" pitchFamily="18" charset="0"/>
                        </a:rPr>
                        <a:t>"Machine Learning Techniques for Waste Classification"</a:t>
                      </a:r>
                    </a:p>
                  </a:txBody>
                  <a:tcPr anchor="ctr"/>
                </a:tc>
                <a:tc>
                  <a:txBody>
                    <a:bodyPr/>
                    <a:lstStyle/>
                    <a:p>
                      <a:r>
                        <a:rPr lang="en-US">
                          <a:latin typeface="Times New Roman" panose="02020603050405020304" pitchFamily="18" charset="0"/>
                          <a:cs typeface="Times New Roman" panose="02020603050405020304" pitchFamily="18" charset="0"/>
                        </a:rPr>
                        <a:t>2020</a:t>
                      </a:r>
                    </a:p>
                  </a:txBody>
                  <a:tcPr anchor="ctr"/>
                </a:tc>
                <a:tc>
                  <a:txBody>
                    <a:bodyPr/>
                    <a:lstStyle/>
                    <a:p>
                      <a:r>
                        <a:rPr lang="en-US" dirty="0">
                          <a:latin typeface="Times New Roman" panose="02020603050405020304" pitchFamily="18" charset="0"/>
                          <a:cs typeface="Times New Roman" panose="02020603050405020304" pitchFamily="18" charset="0"/>
                        </a:rPr>
                        <a:t>Compares different machine learning algorithms for waste classification and proposes a novel approach.</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7A368-CF82-4A27-AD26-52A1F158DA54}" type="datetime4">
              <a:rPr lang="en-US" smtClean="0"/>
              <a:t>April 4, 2024</a:t>
            </a:fld>
            <a:endParaRPr lang="en-US"/>
          </a:p>
        </p:txBody>
      </p:sp>
      <p:sp>
        <p:nvSpPr>
          <p:cNvPr id="3" name="Footer Placeholder 2"/>
          <p:cNvSpPr>
            <a:spLocks noGrp="1"/>
          </p:cNvSpPr>
          <p:nvPr>
            <p:ph type="ftr" sz="quarter" idx="11"/>
          </p:nvPr>
        </p:nvSpPr>
        <p:spPr>
          <a:xfrm>
            <a:off x="5529278" y="9689678"/>
            <a:ext cx="7424722" cy="547688"/>
          </a:xfrm>
        </p:spPr>
        <p:txBody>
          <a:bodyPr/>
          <a:lstStyle/>
          <a:p>
            <a:r>
              <a:rPr lang="en-US" dirty="0"/>
              <a:t>DEPARTMENT OF ARTIFICIAL INTELLIGENCE AND DATA SCIENCE /GARBAGE CLASSIFICATION USING CNN</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11802952"/>
              </p:ext>
            </p:extLst>
          </p:nvPr>
        </p:nvGraphicFramePr>
        <p:xfrm>
          <a:off x="720436" y="809336"/>
          <a:ext cx="16957965" cy="8336280"/>
        </p:xfrm>
        <a:graphic>
          <a:graphicData uri="http://schemas.openxmlformats.org/drawingml/2006/table">
            <a:tbl>
              <a:tblPr firstRow="1" bandRow="1">
                <a:tableStyleId>{5C22544A-7EE6-4342-B048-85BDC9FD1C3A}</a:tableStyleId>
              </a:tblPr>
              <a:tblGrid>
                <a:gridCol w="1253837">
                  <a:extLst>
                    <a:ext uri="{9D8B030D-6E8A-4147-A177-3AD203B41FA5}">
                      <a16:colId xmlns:a16="http://schemas.microsoft.com/office/drawing/2014/main" val="20000"/>
                    </a:ext>
                  </a:extLst>
                </a:gridCol>
                <a:gridCol w="5529349">
                  <a:extLst>
                    <a:ext uri="{9D8B030D-6E8A-4147-A177-3AD203B41FA5}">
                      <a16:colId xmlns:a16="http://schemas.microsoft.com/office/drawing/2014/main" val="20001"/>
                    </a:ext>
                  </a:extLst>
                </a:gridCol>
                <a:gridCol w="3391593">
                  <a:extLst>
                    <a:ext uri="{9D8B030D-6E8A-4147-A177-3AD203B41FA5}">
                      <a16:colId xmlns:a16="http://schemas.microsoft.com/office/drawing/2014/main" val="20002"/>
                    </a:ext>
                  </a:extLst>
                </a:gridCol>
                <a:gridCol w="3391593">
                  <a:extLst>
                    <a:ext uri="{9D8B030D-6E8A-4147-A177-3AD203B41FA5}">
                      <a16:colId xmlns:a16="http://schemas.microsoft.com/office/drawing/2014/main" val="20003"/>
                    </a:ext>
                  </a:extLst>
                </a:gridCol>
                <a:gridCol w="3391593">
                  <a:extLst>
                    <a:ext uri="{9D8B030D-6E8A-4147-A177-3AD203B41FA5}">
                      <a16:colId xmlns:a16="http://schemas.microsoft.com/office/drawing/2014/main" val="20004"/>
                    </a:ext>
                  </a:extLst>
                </a:gridCol>
              </a:tblGrid>
              <a:tr h="818396">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Author’s Name</a:t>
                      </a:r>
                    </a:p>
                  </a:txBody>
                  <a:tcPr/>
                </a:tc>
                <a:tc>
                  <a:txBody>
                    <a:bodyPr/>
                    <a:lstStyle/>
                    <a:p>
                      <a:pPr algn="ctr"/>
                      <a:r>
                        <a:rPr lang="en-IN" sz="3200" dirty="0">
                          <a:latin typeface="Times New Roman" panose="02020603050405020304" pitchFamily="18" charset="0"/>
                          <a:cs typeface="Times New Roman" panose="02020603050405020304" pitchFamily="18" charset="0"/>
                        </a:rPr>
                        <a:t>Paper name and</a:t>
                      </a:r>
                      <a:r>
                        <a:rPr lang="en-IN" sz="3200" baseline="0" dirty="0">
                          <a:latin typeface="Times New Roman" panose="02020603050405020304" pitchFamily="18" charset="0"/>
                          <a:cs typeface="Times New Roman" panose="02020603050405020304" pitchFamily="18" charset="0"/>
                        </a:rPr>
                        <a:t> publication details</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Year </a:t>
                      </a:r>
                      <a:r>
                        <a:rPr lang="en-IN" sz="3200" baseline="0" dirty="0">
                          <a:latin typeface="Times New Roman" panose="02020603050405020304" pitchFamily="18" charset="0"/>
                          <a:cs typeface="Times New Roman" panose="02020603050405020304" pitchFamily="18" charset="0"/>
                        </a:rPr>
                        <a:t> of publication</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Main content of the paper</a:t>
                      </a:r>
                    </a:p>
                  </a:txBody>
                  <a:tcPr/>
                </a:tc>
                <a:extLst>
                  <a:ext uri="{0D108BD9-81ED-4DB2-BD59-A6C34878D82A}">
                    <a16:rowId xmlns:a16="http://schemas.microsoft.com/office/drawing/2014/main" val="10000"/>
                  </a:ext>
                </a:extLst>
              </a:tr>
              <a:tr h="818396">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US" dirty="0"/>
                        <a:t>Williams, L.</a:t>
                      </a:r>
                    </a:p>
                  </a:txBody>
                  <a:tcPr anchor="ctr"/>
                </a:tc>
                <a:tc>
                  <a:txBody>
                    <a:bodyPr/>
                    <a:lstStyle/>
                    <a:p>
                      <a:r>
                        <a:rPr lang="en-US"/>
                        <a:t>"Automated Garbage Sorting Using Machine Learning"</a:t>
                      </a:r>
                    </a:p>
                  </a:txBody>
                  <a:tcPr anchor="ctr"/>
                </a:tc>
                <a:tc>
                  <a:txBody>
                    <a:bodyPr/>
                    <a:lstStyle/>
                    <a:p>
                      <a:r>
                        <a:rPr lang="en-US"/>
                        <a:t>2023</a:t>
                      </a:r>
                    </a:p>
                  </a:txBody>
                  <a:tcPr anchor="ctr"/>
                </a:tc>
                <a:tc>
                  <a:txBody>
                    <a:bodyPr/>
                    <a:lstStyle/>
                    <a:p>
                      <a:r>
                        <a:rPr lang="en-US" dirty="0"/>
                        <a:t>Proposes an automated system for garbage sorting using machine learning techniques.</a:t>
                      </a:r>
                    </a:p>
                  </a:txBody>
                  <a:tcPr anchor="ctr"/>
                </a:tc>
                <a:extLst>
                  <a:ext uri="{0D108BD9-81ED-4DB2-BD59-A6C34878D82A}">
                    <a16:rowId xmlns:a16="http://schemas.microsoft.com/office/drawing/2014/main" val="10001"/>
                  </a:ext>
                </a:extLst>
              </a:tr>
              <a:tr h="818396">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US" dirty="0"/>
                        <a:t>Brown, M.</a:t>
                      </a:r>
                    </a:p>
                  </a:txBody>
                  <a:tcPr anchor="ctr"/>
                </a:tc>
                <a:tc>
                  <a:txBody>
                    <a:bodyPr/>
                    <a:lstStyle/>
                    <a:p>
                      <a:r>
                        <a:rPr lang="en-US"/>
                        <a:t>"Deep Reinforcement Learning for Waste Management"</a:t>
                      </a:r>
                    </a:p>
                  </a:txBody>
                  <a:tcPr anchor="ctr"/>
                </a:tc>
                <a:tc>
                  <a:txBody>
                    <a:bodyPr/>
                    <a:lstStyle/>
                    <a:p>
                      <a:r>
                        <a:rPr lang="en-US"/>
                        <a:t>2022</a:t>
                      </a:r>
                    </a:p>
                  </a:txBody>
                  <a:tcPr anchor="ctr"/>
                </a:tc>
                <a:tc>
                  <a:txBody>
                    <a:bodyPr/>
                    <a:lstStyle/>
                    <a:p>
                      <a:r>
                        <a:rPr lang="en-US" dirty="0"/>
                        <a:t>Investigates the use of deep reinforcement learning algorithms for waste management and recycling.</a:t>
                      </a:r>
                    </a:p>
                  </a:txBody>
                  <a:tcPr anchor="ctr"/>
                </a:tc>
                <a:extLst>
                  <a:ext uri="{0D108BD9-81ED-4DB2-BD59-A6C34878D82A}">
                    <a16:rowId xmlns:a16="http://schemas.microsoft.com/office/drawing/2014/main" val="10002"/>
                  </a:ext>
                </a:extLst>
              </a:tr>
              <a:tr h="818396">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US" dirty="0"/>
                        <a:t>Wilson, S.</a:t>
                      </a:r>
                    </a:p>
                  </a:txBody>
                  <a:tcPr anchor="ctr"/>
                </a:tc>
                <a:tc>
                  <a:txBody>
                    <a:bodyPr/>
                    <a:lstStyle/>
                    <a:p>
                      <a:r>
                        <a:rPr lang="en-US"/>
                        <a:t>"Smart Garbage Classification System for Sustainable Waste Management"</a:t>
                      </a:r>
                    </a:p>
                  </a:txBody>
                  <a:tcPr anchor="ctr"/>
                </a:tc>
                <a:tc>
                  <a:txBody>
                    <a:bodyPr/>
                    <a:lstStyle/>
                    <a:p>
                      <a:r>
                        <a:rPr lang="en-US"/>
                        <a:t>2021</a:t>
                      </a:r>
                    </a:p>
                  </a:txBody>
                  <a:tcPr anchor="ctr"/>
                </a:tc>
                <a:tc>
                  <a:txBody>
                    <a:bodyPr/>
                    <a:lstStyle/>
                    <a:p>
                      <a:r>
                        <a:rPr lang="en-US" dirty="0"/>
                        <a:t>Presents a smart garbage classification system that utilizes </a:t>
                      </a:r>
                      <a:r>
                        <a:rPr lang="en-US" dirty="0" err="1"/>
                        <a:t>IoT</a:t>
                      </a:r>
                      <a:r>
                        <a:rPr lang="en-US" dirty="0"/>
                        <a:t> and machine learning technologies for sustainable waste management.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53982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1876</TotalTime>
  <Words>3382</Words>
  <Application>Microsoft Office PowerPoint</Application>
  <PresentationFormat>Custom</PresentationFormat>
  <Paragraphs>339</Paragraphs>
  <Slides>31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Wingdings</vt:lpstr>
      <vt:lpstr>Arial</vt:lpstr>
      <vt:lpstr>Calibri Light</vt:lpstr>
      <vt:lpstr>Calibri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divyajna lingamgunta</cp:lastModifiedBy>
  <cp:revision>49</cp:revision>
  <dcterms:modified xsi:type="dcterms:W3CDTF">2024-04-04T07:45:09Z</dcterms:modified>
</cp:coreProperties>
</file>