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21"/>
  </p:notesMasterIdLst>
  <p:sldIdLst>
    <p:sldId id="266" r:id="rId2"/>
    <p:sldId id="256" r:id="rId3"/>
    <p:sldId id="257" r:id="rId4"/>
    <p:sldId id="258" r:id="rId5"/>
    <p:sldId id="259" r:id="rId6"/>
    <p:sldId id="260" r:id="rId7"/>
    <p:sldId id="278" r:id="rId8"/>
    <p:sldId id="263" r:id="rId9"/>
    <p:sldId id="279" r:id="rId10"/>
    <p:sldId id="280" r:id="rId11"/>
    <p:sldId id="281" r:id="rId12"/>
    <p:sldId id="282" r:id="rId13"/>
    <p:sldId id="283" r:id="rId14"/>
    <p:sldId id="284" r:id="rId15"/>
    <p:sldId id="285" r:id="rId16"/>
    <p:sldId id="269" r:id="rId17"/>
    <p:sldId id="270" r:id="rId18"/>
    <p:sldId id="286" r:id="rId19"/>
    <p:sldId id="268" r:id="rId20"/>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5033" autoAdjust="0"/>
  </p:normalViewPr>
  <p:slideViewPr>
    <p:cSldViewPr snapToGrid="0" snapToObjects="1">
      <p:cViewPr varScale="1">
        <p:scale>
          <a:sx n="104" d="100"/>
          <a:sy n="104" d="100"/>
        </p:scale>
        <p:origin x="63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286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7873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21571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25821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5134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1738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122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4484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70280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79167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STER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66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98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26506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7769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31477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56480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69258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07665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7964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0372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5/5/2024</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68861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29911E-5D98-6B68-8972-F8C71ADECCDC}"/>
              </a:ext>
            </a:extLst>
          </p:cNvPr>
          <p:cNvPicPr>
            <a:picLocks noChangeAspect="1"/>
          </p:cNvPicPr>
          <p:nvPr/>
        </p:nvPicPr>
        <p:blipFill>
          <a:blip r:embed="rId2"/>
          <a:stretch>
            <a:fillRect/>
          </a:stretch>
        </p:blipFill>
        <p:spPr>
          <a:xfrm>
            <a:off x="3507812" y="502368"/>
            <a:ext cx="1831104" cy="1831104"/>
          </a:xfrm>
          <a:prstGeom prst="rect">
            <a:avLst/>
          </a:prstGeom>
        </p:spPr>
      </p:pic>
      <p:sp>
        <p:nvSpPr>
          <p:cNvPr id="6" name="TextBox 5">
            <a:extLst>
              <a:ext uri="{FF2B5EF4-FFF2-40B4-BE49-F238E27FC236}">
                <a16:creationId xmlns:a16="http://schemas.microsoft.com/office/drawing/2014/main" id="{2886F431-39A6-9ABE-7B05-9562C2EC87AB}"/>
              </a:ext>
            </a:extLst>
          </p:cNvPr>
          <p:cNvSpPr txBox="1"/>
          <p:nvPr/>
        </p:nvSpPr>
        <p:spPr>
          <a:xfrm>
            <a:off x="1230922" y="2571750"/>
            <a:ext cx="6585723" cy="2062103"/>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MBSA Project</a:t>
            </a:r>
            <a:endParaRPr lang="en-IN" sz="2000" b="1" dirty="0">
              <a:latin typeface="Times New Roman" panose="02020603050405020304" pitchFamily="18" charset="0"/>
              <a:cs typeface="Times New Roman" panose="02020603050405020304" pitchFamily="18" charset="0"/>
            </a:endParaRPr>
          </a:p>
          <a:p>
            <a:pPr algn="ctr"/>
            <a:r>
              <a:rPr lang="en-IN" b="1" i="1" dirty="0">
                <a:latin typeface="Times New Roman" panose="02020603050405020304" pitchFamily="18" charset="0"/>
                <a:cs typeface="Times New Roman" panose="02020603050405020304" pitchFamily="18" charset="0"/>
              </a:rPr>
              <a:t>Group No: 15</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Members:</a:t>
            </a:r>
          </a:p>
          <a:p>
            <a:pPr algn="r"/>
            <a:r>
              <a:rPr lang="en-IN" i="1" dirty="0" err="1">
                <a:latin typeface="Times New Roman" panose="02020603050405020304" pitchFamily="18" charset="0"/>
                <a:cs typeface="Times New Roman" panose="02020603050405020304" pitchFamily="18" charset="0"/>
              </a:rPr>
              <a:t>Abhinay</a:t>
            </a:r>
            <a:r>
              <a:rPr lang="en-IN" i="1" dirty="0">
                <a:latin typeface="Times New Roman" panose="02020603050405020304" pitchFamily="18" charset="0"/>
                <a:cs typeface="Times New Roman" panose="02020603050405020304" pitchFamily="18" charset="0"/>
              </a:rPr>
              <a:t> Tej G – S20210020272</a:t>
            </a:r>
          </a:p>
          <a:p>
            <a:pPr algn="r"/>
            <a:r>
              <a:rPr lang="en-IN" i="1" dirty="0">
                <a:latin typeface="Times New Roman" panose="02020603050405020304" pitchFamily="18" charset="0"/>
                <a:cs typeface="Times New Roman" panose="02020603050405020304" pitchFamily="18" charset="0"/>
              </a:rPr>
              <a:t>Gowtham N – S20210020277</a:t>
            </a:r>
          </a:p>
          <a:p>
            <a:pPr algn="r"/>
            <a:r>
              <a:rPr lang="en-IN" i="1" dirty="0">
                <a:latin typeface="Times New Roman" panose="02020603050405020304" pitchFamily="18" charset="0"/>
                <a:cs typeface="Times New Roman" panose="02020603050405020304" pitchFamily="18" charset="0"/>
              </a:rPr>
              <a:t>Shashwat Gupta – S20210020320</a:t>
            </a:r>
          </a:p>
        </p:txBody>
      </p:sp>
    </p:spTree>
    <p:extLst>
      <p:ext uri="{BB962C8B-B14F-4D97-AF65-F5344CB8AC3E}">
        <p14:creationId xmlns:p14="http://schemas.microsoft.com/office/powerpoint/2010/main" val="24777565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A14C89-8F17-CEF0-A5C3-31420003FCC9}"/>
              </a:ext>
            </a:extLst>
          </p:cNvPr>
          <p:cNvSpPr txBox="1"/>
          <p:nvPr/>
        </p:nvSpPr>
        <p:spPr>
          <a:xfrm>
            <a:off x="759542" y="560439"/>
            <a:ext cx="7617542" cy="4339650"/>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a:t>
            </a:r>
            <a:endParaRPr lang="en-US" sz="2400" b="0" i="0" dirty="0">
              <a:solidFill>
                <a:srgbClr val="0D0D0D"/>
              </a:solidFill>
              <a:effectLst/>
              <a:highlight>
                <a:srgbClr val="FFFFFF"/>
              </a:highlight>
            </a:endParaRPr>
          </a:p>
          <a:p>
            <a:endParaRPr lang="en-US" dirty="0">
              <a:solidFill>
                <a:srgbClr val="0D0D0D"/>
              </a:solidFill>
              <a:highlight>
                <a:srgbClr val="FFFFFF"/>
              </a:highlight>
            </a:endParaRPr>
          </a:p>
          <a:p>
            <a:endParaRPr lang="en-US" b="0" i="0" dirty="0">
              <a:solidFill>
                <a:srgbClr val="0D0D0D"/>
              </a:solidFill>
              <a:effectLst/>
              <a:highlight>
                <a:srgbClr val="FFFFFF"/>
              </a:highlight>
            </a:endParaRPr>
          </a:p>
          <a:p>
            <a:pPr marL="285750" indent="-285750">
              <a:buFont typeface="Arial" panose="020B0604020202020204" pitchFamily="34" charset="0"/>
              <a:buChar char="•"/>
            </a:pPr>
            <a:r>
              <a:rPr lang="en-US" b="0" i="0" dirty="0">
                <a:solidFill>
                  <a:srgbClr val="0D0D0D"/>
                </a:solidFill>
                <a:effectLst/>
                <a:highlight>
                  <a:srgbClr val="FFFFFF"/>
                </a:highlight>
              </a:rPr>
              <a:t>To compute the MSE, you take the squared difference between each true channel gain value and its corresponding estimated value, sum up these squared differences across all samples, and then divide by the total number of samples 𝑁.</a:t>
            </a:r>
          </a:p>
          <a:p>
            <a:pPr marL="285750" indent="-285750">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1" dirty="0">
                <a:solidFill>
                  <a:srgbClr val="0D0D0D"/>
                </a:solidFill>
                <a:effectLst/>
                <a:highlight>
                  <a:srgbClr val="FFFFFF"/>
                </a:highlight>
              </a:rPr>
              <a:t>N</a:t>
            </a:r>
            <a:r>
              <a:rPr lang="en-US" b="0" i="0" dirty="0">
                <a:solidFill>
                  <a:srgbClr val="0D0D0D"/>
                </a:solidFill>
                <a:effectLst/>
                <a:highlight>
                  <a:srgbClr val="FFFFFF"/>
                </a:highlight>
              </a:rPr>
              <a:t> is the total number of samples or observations.</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ℎ𝑖 represents the true channel gain at the 𝑖</a:t>
            </a:r>
            <a:r>
              <a:rPr lang="en-US" b="0" i="0" dirty="0" err="1">
                <a:solidFill>
                  <a:srgbClr val="0D0D0D"/>
                </a:solidFill>
                <a:effectLst/>
                <a:highlight>
                  <a:srgbClr val="FFFFFF"/>
                </a:highlight>
              </a:rPr>
              <a:t>th</a:t>
            </a:r>
            <a:r>
              <a:rPr lang="en-US" b="0" i="0" dirty="0">
                <a:solidFill>
                  <a:srgbClr val="0D0D0D"/>
                </a:solidFill>
                <a:effectLst/>
                <a:highlight>
                  <a:srgbClr val="FFFFFF"/>
                </a:highlight>
              </a:rPr>
              <a:t> sample.</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ℎ𝑖^​ represents the estimated channel gain at the 𝑖</a:t>
            </a:r>
            <a:r>
              <a:rPr lang="en-US" b="0" i="0" dirty="0" err="1">
                <a:solidFill>
                  <a:srgbClr val="0D0D0D"/>
                </a:solidFill>
                <a:effectLst/>
                <a:highlight>
                  <a:srgbClr val="FFFFFF"/>
                </a:highlight>
              </a:rPr>
              <a:t>th</a:t>
            </a:r>
            <a:r>
              <a:rPr lang="en-US" b="0" i="0" dirty="0">
                <a:solidFill>
                  <a:srgbClr val="0D0D0D"/>
                </a:solidFill>
                <a:effectLst/>
                <a:highlight>
                  <a:srgbClr val="FFFFFF"/>
                </a:highlight>
              </a:rPr>
              <a:t> sample.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0429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F5C2A-488F-189C-7242-E5AD3F6F61B6}"/>
              </a:ext>
            </a:extLst>
          </p:cNvPr>
          <p:cNvSpPr txBox="1"/>
          <p:nvPr/>
        </p:nvSpPr>
        <p:spPr>
          <a:xfrm>
            <a:off x="833284" y="1489587"/>
            <a:ext cx="7455310"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rPr>
              <a:t>The Mean Squared Error (MSE) for noise variance estimation quantifies the average squared difference between the estimated noise variance and the true noise variance.</a:t>
            </a:r>
          </a:p>
          <a:p>
            <a:pPr marL="285750" indent="-285750">
              <a:buFont typeface="Arial" panose="020B0604020202020204" pitchFamily="34" charset="0"/>
              <a:buChar char="•"/>
            </a:pPr>
            <a:endParaRPr lang="en-US" b="0" i="0" dirty="0">
              <a:solidFill>
                <a:srgbClr val="0D0D0D"/>
              </a:solidFill>
              <a:effectLst/>
              <a:highlight>
                <a:srgbClr val="FFFFFF"/>
              </a:highlight>
            </a:endParaRPr>
          </a:p>
          <a:p>
            <a:pPr marL="285750" indent="-285750">
              <a:buFont typeface="Arial" panose="020B0604020202020204" pitchFamily="34" charset="0"/>
              <a:buChar char="•"/>
            </a:pPr>
            <a:r>
              <a:rPr lang="en-US" b="0" i="0" dirty="0">
                <a:solidFill>
                  <a:srgbClr val="0D0D0D"/>
                </a:solidFill>
                <a:effectLst/>
                <a:highlight>
                  <a:srgbClr val="FFFFFF"/>
                </a:highlight>
              </a:rPr>
              <a:t>Mathematically, the MSE for noise variance estimation can be expressed as:</a:t>
            </a:r>
          </a:p>
          <a:p>
            <a:pPr marL="285750" indent="-285750">
              <a:buFont typeface="Arial" panose="020B0604020202020204" pitchFamily="34" charset="0"/>
              <a:buChar char="•"/>
            </a:pPr>
            <a:endParaRPr lang="en-US" b="0" i="0" dirty="0">
              <a:solidFill>
                <a:srgbClr val="0D0D0D"/>
              </a:solidFill>
              <a:effectLst/>
              <a:highlight>
                <a:srgbClr val="FFFFFF"/>
              </a:highlight>
            </a:endParaRPr>
          </a:p>
          <a:p>
            <a:endParaRPr lang="en-IN" dirty="0"/>
          </a:p>
        </p:txBody>
      </p:sp>
      <p:pic>
        <p:nvPicPr>
          <p:cNvPr id="3" name="Picture 2">
            <a:extLst>
              <a:ext uri="{FF2B5EF4-FFF2-40B4-BE49-F238E27FC236}">
                <a16:creationId xmlns:a16="http://schemas.microsoft.com/office/drawing/2014/main" id="{0B416E8D-6E1C-85F4-8C06-8F5F4C1E7615}"/>
              </a:ext>
            </a:extLst>
          </p:cNvPr>
          <p:cNvPicPr>
            <a:picLocks noChangeAspect="1"/>
          </p:cNvPicPr>
          <p:nvPr/>
        </p:nvPicPr>
        <p:blipFill>
          <a:blip r:embed="rId2"/>
          <a:stretch>
            <a:fillRect/>
          </a:stretch>
        </p:blipFill>
        <p:spPr>
          <a:xfrm>
            <a:off x="2410672" y="3349612"/>
            <a:ext cx="3858154" cy="830502"/>
          </a:xfrm>
          <a:prstGeom prst="rect">
            <a:avLst/>
          </a:prstGeom>
        </p:spPr>
      </p:pic>
      <p:sp>
        <p:nvSpPr>
          <p:cNvPr id="7" name="TextBox 6">
            <a:extLst>
              <a:ext uri="{FF2B5EF4-FFF2-40B4-BE49-F238E27FC236}">
                <a16:creationId xmlns:a16="http://schemas.microsoft.com/office/drawing/2014/main" id="{8E994417-6DC3-5AA0-40FA-194236069AE3}"/>
              </a:ext>
            </a:extLst>
          </p:cNvPr>
          <p:cNvSpPr txBox="1"/>
          <p:nvPr/>
        </p:nvSpPr>
        <p:spPr>
          <a:xfrm>
            <a:off x="833284" y="604684"/>
            <a:ext cx="745531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MSE computation for noise variance:</a:t>
            </a:r>
            <a:endParaRPr lang="en-IN" sz="2400" dirty="0"/>
          </a:p>
        </p:txBody>
      </p:sp>
    </p:spTree>
    <p:extLst>
      <p:ext uri="{BB962C8B-B14F-4D97-AF65-F5344CB8AC3E}">
        <p14:creationId xmlns:p14="http://schemas.microsoft.com/office/powerpoint/2010/main" val="103854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A1CD39-EAF2-93CD-7695-144AA3223AAA}"/>
              </a:ext>
            </a:extLst>
          </p:cNvPr>
          <p:cNvSpPr txBox="1"/>
          <p:nvPr/>
        </p:nvSpPr>
        <p:spPr>
          <a:xfrm>
            <a:off x="781665" y="641555"/>
            <a:ext cx="7551174" cy="461665"/>
          </a:xfrm>
          <a:prstGeom prst="rect">
            <a:avLst/>
          </a:prstGeom>
          <a:noFill/>
        </p:spPr>
        <p:txBody>
          <a:bodyPr wrap="square" rtlCol="0">
            <a:spAutoFit/>
          </a:bodyPr>
          <a:lstStyle/>
          <a:p>
            <a:r>
              <a:rPr lang="en-IN" sz="2400" b="1" dirty="0" err="1">
                <a:latin typeface="Times New Roman" panose="02020603050405020304" pitchFamily="18" charset="0"/>
                <a:cs typeface="Times New Roman" panose="02020603050405020304" pitchFamily="18" charset="0"/>
              </a:rPr>
              <a:t>Cont</a:t>
            </a:r>
            <a:r>
              <a:rPr lang="en-IN" sz="2400" b="1" dirty="0">
                <a:latin typeface="Times New Roman" panose="02020603050405020304" pitchFamily="18" charset="0"/>
                <a:cs typeface="Times New Roman" panose="02020603050405020304" pitchFamily="18" charset="0"/>
              </a:rPr>
              <a:t>…</a:t>
            </a:r>
            <a:endParaRPr lang="en-IN" sz="2400" dirty="0"/>
          </a:p>
        </p:txBody>
      </p:sp>
      <p:sp>
        <p:nvSpPr>
          <p:cNvPr id="4" name="TextBox 3">
            <a:extLst>
              <a:ext uri="{FF2B5EF4-FFF2-40B4-BE49-F238E27FC236}">
                <a16:creationId xmlns:a16="http://schemas.microsoft.com/office/drawing/2014/main" id="{C3D539F6-FB58-7CB4-F835-4E573B71E7E7}"/>
              </a:ext>
            </a:extLst>
          </p:cNvPr>
          <p:cNvSpPr txBox="1"/>
          <p:nvPr/>
        </p:nvSpPr>
        <p:spPr>
          <a:xfrm>
            <a:off x="877529" y="1260987"/>
            <a:ext cx="745531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rPr>
              <a:t>To compute the MSE, you take the squared difference between each true noise variance value and its corresponding estimated value, sum up these squared differences across all samples, and then divide by the total number of samples 𝑁.</a:t>
            </a:r>
          </a:p>
          <a:p>
            <a:pPr marL="285750" indent="-285750">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1" dirty="0">
                <a:solidFill>
                  <a:srgbClr val="0D0D0D"/>
                </a:solidFill>
                <a:effectLst/>
                <a:highlight>
                  <a:srgbClr val="FFFFFF"/>
                </a:highlight>
              </a:rPr>
              <a:t>N</a:t>
            </a:r>
            <a:r>
              <a:rPr lang="en-US" b="0" i="0" dirty="0">
                <a:solidFill>
                  <a:srgbClr val="0D0D0D"/>
                </a:solidFill>
                <a:effectLst/>
                <a:highlight>
                  <a:srgbClr val="FFFFFF"/>
                </a:highlight>
              </a:rPr>
              <a:t> is the total number of samples or observations.</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𝜎𝑖2​ represents the true noise variance at the 𝑖</a:t>
            </a:r>
            <a:r>
              <a:rPr lang="en-US" b="0" i="0" dirty="0" err="1">
                <a:solidFill>
                  <a:srgbClr val="0D0D0D"/>
                </a:solidFill>
                <a:effectLst/>
                <a:highlight>
                  <a:srgbClr val="FFFFFF"/>
                </a:highlight>
              </a:rPr>
              <a:t>th</a:t>
            </a:r>
            <a:r>
              <a:rPr lang="en-US" b="0" i="0" dirty="0">
                <a:solidFill>
                  <a:srgbClr val="0D0D0D"/>
                </a:solidFill>
                <a:effectLst/>
                <a:highlight>
                  <a:srgbClr val="FFFFFF"/>
                </a:highlight>
              </a:rPr>
              <a:t> sample.</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𝜎𝑖^2 represents the estimated noise variance at the 𝑖</a:t>
            </a:r>
            <a:r>
              <a:rPr lang="en-US" b="0" i="0" dirty="0" err="1">
                <a:solidFill>
                  <a:srgbClr val="0D0D0D"/>
                </a:solidFill>
                <a:effectLst/>
                <a:highlight>
                  <a:srgbClr val="FFFFFF"/>
                </a:highlight>
              </a:rPr>
              <a:t>th</a:t>
            </a:r>
            <a:r>
              <a:rPr lang="en-US" b="0" i="0" dirty="0">
                <a:solidFill>
                  <a:srgbClr val="0D0D0D"/>
                </a:solidFill>
                <a:effectLst/>
                <a:highlight>
                  <a:srgbClr val="FFFFFF"/>
                </a:highlight>
              </a:rPr>
              <a:t> sample</a:t>
            </a:r>
            <a:r>
              <a:rPr lang="en-US" b="0" i="0" dirty="0">
                <a:solidFill>
                  <a:srgbClr val="0D0D0D"/>
                </a:solidFill>
                <a:effectLst/>
                <a:highlight>
                  <a:srgbClr val="FFFFFF"/>
                </a:highlight>
                <a:latin typeface="Söhne"/>
              </a:rPr>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681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95066A-4490-4FC1-BE23-3F8DC0F32FDE}"/>
              </a:ext>
            </a:extLst>
          </p:cNvPr>
          <p:cNvSpPr txBox="1"/>
          <p:nvPr/>
        </p:nvSpPr>
        <p:spPr>
          <a:xfrm>
            <a:off x="840658" y="597310"/>
            <a:ext cx="7462684" cy="323165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Beta distribution:</a:t>
            </a:r>
          </a:p>
          <a:p>
            <a:pPr marL="285750" indent="-285750">
              <a:buFont typeface="Arial" panose="020B0604020202020204" pitchFamily="34" charset="0"/>
              <a:buChar char="•"/>
            </a:pPr>
            <a:endPar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D0D0D"/>
                </a:solidFill>
                <a:effectLst/>
                <a:highlight>
                  <a:srgbClr val="FFFFFF"/>
                </a:highlight>
              </a:rPr>
              <a:t>The alpha and beta distribution, also known as the Beta distribution, is a continuous probability distribution defined on the interval [0, 1]. It is characterized by two shape parameters, usually denoted by 𝛼 and 𝛽, which control the shape and behavior of the distribution.</a:t>
            </a:r>
          </a:p>
          <a:p>
            <a:pPr marL="285750" indent="-285750">
              <a:buFont typeface="Arial" panose="020B0604020202020204" pitchFamily="34" charset="0"/>
              <a:buChar char="•"/>
            </a:pPr>
            <a:endParaRPr lang="en-US" b="0" i="0" dirty="0">
              <a:solidFill>
                <a:srgbClr val="0D0D0D"/>
              </a:solidFill>
              <a:effectLst/>
              <a:highlight>
                <a:srgbClr val="FFFFFF"/>
              </a:highlight>
            </a:endParaRPr>
          </a:p>
          <a:p>
            <a:pPr marL="285750" indent="-285750">
              <a:buFont typeface="Arial" panose="020B0604020202020204" pitchFamily="34" charset="0"/>
              <a:buChar char="•"/>
            </a:pPr>
            <a:r>
              <a:rPr lang="en-US" b="0" i="0" dirty="0">
                <a:solidFill>
                  <a:srgbClr val="0D0D0D"/>
                </a:solidFill>
                <a:effectLst/>
                <a:highlight>
                  <a:srgbClr val="FFFFFF"/>
                </a:highlight>
              </a:rPr>
              <a:t>The probability density function (PDF) of the Beta distribution is given by:</a:t>
            </a:r>
          </a:p>
          <a:p>
            <a:pPr marL="285750" indent="-285750">
              <a:buFont typeface="Arial" panose="020B0604020202020204" pitchFamily="34" charset="0"/>
              <a:buChar char="•"/>
            </a:pPr>
            <a:endParaRPr lang="en-US" b="0" i="0" dirty="0">
              <a:solidFill>
                <a:srgbClr val="0D0D0D"/>
              </a:solidFill>
              <a:effectLst/>
              <a:highlight>
                <a:srgbClr val="FFFFFF"/>
              </a:highlight>
            </a:endParaRPr>
          </a:p>
          <a:p>
            <a:endParaRPr lang="en-IN"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BE13E815-6476-D6A5-8A84-90A05BC4751D}"/>
              </a:ext>
            </a:extLst>
          </p:cNvPr>
          <p:cNvPicPr>
            <a:picLocks noChangeAspect="1"/>
          </p:cNvPicPr>
          <p:nvPr/>
        </p:nvPicPr>
        <p:blipFill>
          <a:blip r:embed="rId2"/>
          <a:stretch>
            <a:fillRect/>
          </a:stretch>
        </p:blipFill>
        <p:spPr>
          <a:xfrm>
            <a:off x="2917316" y="3619486"/>
            <a:ext cx="3548803" cy="887200"/>
          </a:xfrm>
          <a:prstGeom prst="rect">
            <a:avLst/>
          </a:prstGeom>
        </p:spPr>
      </p:pic>
    </p:spTree>
    <p:extLst>
      <p:ext uri="{BB962C8B-B14F-4D97-AF65-F5344CB8AC3E}">
        <p14:creationId xmlns:p14="http://schemas.microsoft.com/office/powerpoint/2010/main" val="203048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AF7A-101C-B14D-1454-399EB5D0C7EC}"/>
              </a:ext>
            </a:extLst>
          </p:cNvPr>
          <p:cNvSpPr txBox="1"/>
          <p:nvPr/>
        </p:nvSpPr>
        <p:spPr>
          <a:xfrm>
            <a:off x="855407" y="2182761"/>
            <a:ext cx="7381568" cy="2585323"/>
          </a:xfrm>
          <a:prstGeom prst="rect">
            <a:avLst/>
          </a:prstGeom>
          <a:noFill/>
        </p:spPr>
        <p:txBody>
          <a:bodyPr wrap="square" rtlCol="0">
            <a:spAutoFit/>
          </a:bodyPr>
          <a:lstStyle/>
          <a:p>
            <a:pPr algn="l"/>
            <a:r>
              <a:rPr lang="en-US" b="0" i="0" dirty="0">
                <a:solidFill>
                  <a:srgbClr val="0D0D0D"/>
                </a:solidFill>
                <a:effectLst/>
                <a:highlight>
                  <a:srgbClr val="FFFFFF"/>
                </a:highlight>
              </a:rPr>
              <a:t>Where:</a:t>
            </a:r>
          </a:p>
          <a:p>
            <a:pPr marL="285750" indent="-285750" algn="l">
              <a:buFont typeface="Arial" panose="020B0604020202020204" pitchFamily="34" charset="0"/>
              <a:buChar char="•"/>
            </a:pPr>
            <a:r>
              <a:rPr lang="en-US" b="0" i="0" dirty="0">
                <a:solidFill>
                  <a:srgbClr val="0D0D0D"/>
                </a:solidFill>
                <a:effectLst/>
                <a:highlight>
                  <a:srgbClr val="FFFFFF"/>
                </a:highlight>
              </a:rPr>
              <a:t>𝑥 is a random variable in the range [0, 1].</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𝛼 and 𝛽 are the shape parameters of the distribution, both greater than zero.</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𝐵(𝛼,𝛽) is the beta function, which serves as a normalization constant ensuring that the integral of the PDF over the interval [0, 1] equals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7B64E70F-D5F4-E6F3-91DA-6C8184F75B0E}"/>
              </a:ext>
            </a:extLst>
          </p:cNvPr>
          <p:cNvSpPr txBox="1"/>
          <p:nvPr/>
        </p:nvSpPr>
        <p:spPr>
          <a:xfrm>
            <a:off x="855407" y="796413"/>
            <a:ext cx="7381568" cy="461665"/>
          </a:xfrm>
          <a:prstGeom prst="rect">
            <a:avLst/>
          </a:prstGeom>
          <a:noFill/>
        </p:spPr>
        <p:txBody>
          <a:bodyPr wrap="square" rtlCol="0">
            <a:spAutoFit/>
          </a:bodyPr>
          <a:lstStyle/>
          <a:p>
            <a:r>
              <a:rPr lang="en-IN" sz="2400" b="1" dirty="0" err="1">
                <a:latin typeface="Times New Roman" panose="02020603050405020304" pitchFamily="18" charset="0"/>
                <a:cs typeface="Times New Roman" panose="02020603050405020304" pitchFamily="18" charset="0"/>
              </a:rPr>
              <a:t>Cont</a:t>
            </a:r>
            <a:r>
              <a:rPr lang="en-I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2000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A2ED02-B734-8694-8687-A7818950F6CD}"/>
              </a:ext>
            </a:extLst>
          </p:cNvPr>
          <p:cNvSpPr txBox="1"/>
          <p:nvPr/>
        </p:nvSpPr>
        <p:spPr>
          <a:xfrm>
            <a:off x="855406" y="634181"/>
            <a:ext cx="7381568" cy="4616648"/>
          </a:xfrm>
          <a:prstGeom prst="rect">
            <a:avLst/>
          </a:prstGeom>
          <a:noFill/>
        </p:spPr>
        <p:txBody>
          <a:bodyPr wrap="square" rtlCol="0">
            <a:spAutoFit/>
          </a:bodyPr>
          <a:lstStyle/>
          <a:p>
            <a:r>
              <a:rPr lang="en-US" sz="2400" b="1" i="0" dirty="0" err="1">
                <a:solidFill>
                  <a:srgbClr val="0D0D0D"/>
                </a:solidFill>
                <a:effectLst/>
                <a:highlight>
                  <a:srgbClr val="FFFFFF"/>
                </a:highlight>
                <a:latin typeface="Times New Roman" panose="02020603050405020304" pitchFamily="18" charset="0"/>
                <a:cs typeface="Times New Roman" panose="02020603050405020304" pitchFamily="18" charset="0"/>
              </a:rPr>
              <a:t>Cont</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0D0D0D"/>
              </a:solidFill>
              <a:highlight>
                <a:srgbClr val="FFFFFF"/>
              </a:highlight>
            </a:endParaRPr>
          </a:p>
          <a:p>
            <a:pPr marL="285750" indent="-285750">
              <a:buFont typeface="Arial" panose="020B0604020202020204" pitchFamily="34" charset="0"/>
              <a:buChar char="•"/>
            </a:pPr>
            <a:r>
              <a:rPr lang="en-US" b="0" i="0" dirty="0">
                <a:solidFill>
                  <a:srgbClr val="0D0D0D"/>
                </a:solidFill>
                <a:effectLst/>
                <a:highlight>
                  <a:srgbClr val="FFFFFF"/>
                </a:highlight>
              </a:rPr>
              <a:t>The Beta distribution is commonly used in Bayesian statistics as a conjugate prior distribution for the binomial distribution, making it useful for modeling proportions and probabilities. It also finds applications in fields such as Bayesian inference, reliability analysis, and modeling continuous data bounded between 0 and 1.</a:t>
            </a:r>
          </a:p>
          <a:p>
            <a:pPr marL="285750" indent="-285750">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When both 𝛼 and 𝛽 are equal to 1, the Beta distribution simplifies to the uniform distribution over the interval [0, 1].</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As 𝛼</a:t>
            </a:r>
            <a:r>
              <a:rPr lang="en-US" b="0" i="1" dirty="0">
                <a:solidFill>
                  <a:srgbClr val="0D0D0D"/>
                </a:solidFill>
                <a:effectLst/>
                <a:highlight>
                  <a:srgbClr val="FFFFFF"/>
                </a:highlight>
              </a:rPr>
              <a:t>α</a:t>
            </a:r>
            <a:r>
              <a:rPr lang="en-US" b="0" i="0" dirty="0">
                <a:solidFill>
                  <a:srgbClr val="0D0D0D"/>
                </a:solidFill>
                <a:effectLst/>
                <a:highlight>
                  <a:srgbClr val="FFFFFF"/>
                </a:highlight>
              </a:rPr>
              <a:t> and 𝛽</a:t>
            </a:r>
            <a:r>
              <a:rPr lang="en-US" i="1" dirty="0">
                <a:solidFill>
                  <a:srgbClr val="0D0D0D"/>
                </a:solidFill>
                <a:highlight>
                  <a:srgbClr val="FFFFFF"/>
                </a:highlight>
              </a:rPr>
              <a:t> </a:t>
            </a:r>
            <a:r>
              <a:rPr lang="en-US" b="0" i="0" dirty="0">
                <a:solidFill>
                  <a:srgbClr val="0D0D0D"/>
                </a:solidFill>
                <a:effectLst/>
                <a:highlight>
                  <a:srgbClr val="FFFFFF"/>
                </a:highlight>
              </a:rPr>
              <a:t>increase, the distribution becomes more peaked around its mean.</a:t>
            </a:r>
          </a:p>
          <a:p>
            <a:pPr marL="285750" indent="-285750" algn="l">
              <a:buFont typeface="Arial" panose="020B0604020202020204" pitchFamily="34" charset="0"/>
              <a:buChar char="•"/>
            </a:pPr>
            <a:endParaRPr lang="en-US" b="0" i="0" dirty="0">
              <a:solidFill>
                <a:srgbClr val="0D0D0D"/>
              </a:solidFill>
              <a:effectLst/>
              <a:highlight>
                <a:srgbClr val="FFFFFF"/>
              </a:highlight>
            </a:endParaRPr>
          </a:p>
          <a:p>
            <a:pPr marL="285750" indent="-285750" algn="l">
              <a:buFont typeface="Arial" panose="020B0604020202020204" pitchFamily="34" charset="0"/>
              <a:buChar char="•"/>
            </a:pPr>
            <a:r>
              <a:rPr lang="en-US" b="0" i="0" dirty="0">
                <a:solidFill>
                  <a:srgbClr val="0D0D0D"/>
                </a:solidFill>
                <a:effectLst/>
                <a:highlight>
                  <a:srgbClr val="FFFFFF"/>
                </a:highlight>
              </a:rPr>
              <a:t>When 𝛼=𝛽, the distribution is symmetric.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3392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B62A5-71A5-DA41-0BCC-E04B6853A380}"/>
              </a:ext>
            </a:extLst>
          </p:cNvPr>
          <p:cNvSpPr txBox="1"/>
          <p:nvPr/>
        </p:nvSpPr>
        <p:spPr>
          <a:xfrm>
            <a:off x="597310" y="575187"/>
            <a:ext cx="7934632" cy="350865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a:t>
            </a:r>
          </a:p>
          <a:p>
            <a:endParaRPr lang="en-US" dirty="0"/>
          </a:p>
          <a:p>
            <a:pPr marL="285750" indent="-285750">
              <a:buFont typeface="Arial" panose="020B0604020202020204" pitchFamily="34" charset="0"/>
              <a:buChar char="•"/>
            </a:pPr>
            <a:r>
              <a:rPr lang="en-US" dirty="0"/>
              <a:t>CRB for Channel Gain Estimation: 0.075</a:t>
            </a:r>
          </a:p>
          <a:p>
            <a:pPr marL="285750" indent="-285750">
              <a:buFont typeface="Arial" panose="020B0604020202020204" pitchFamily="34" charset="0"/>
              <a:buChar char="•"/>
            </a:pPr>
            <a:r>
              <a:rPr lang="en-US" dirty="0"/>
              <a:t>CRB for Noise Variance Estimation: 0.02295918367346939</a:t>
            </a:r>
          </a:p>
          <a:p>
            <a:pPr marL="285750" indent="-285750">
              <a:buFont typeface="Arial" panose="020B0604020202020204" pitchFamily="34" charset="0"/>
              <a:buChar char="•"/>
            </a:pPr>
            <a:r>
              <a:rPr lang="en-US" dirty="0"/>
              <a:t>CRLB for Noise Variance Estimation (Beta Distribution): 0.030612244897959183</a:t>
            </a:r>
          </a:p>
          <a:p>
            <a:pPr marL="285750" indent="-285750">
              <a:buFont typeface="Arial" panose="020B0604020202020204" pitchFamily="34" charset="0"/>
              <a:buChar char="•"/>
            </a:pPr>
            <a:r>
              <a:rPr lang="en-US" dirty="0"/>
              <a:t>MSE for Channel Gain Estimation: 0.016682526200340702</a:t>
            </a:r>
          </a:p>
          <a:p>
            <a:pPr marL="285750" indent="-285750">
              <a:buFont typeface="Arial" panose="020B0604020202020204" pitchFamily="34" charset="0"/>
              <a:buChar char="•"/>
            </a:pPr>
            <a:r>
              <a:rPr lang="en-US" dirty="0"/>
              <a:t>MSE for Noise Variance Estimation: 2.302558788665149</a:t>
            </a:r>
          </a:p>
          <a:p>
            <a:pPr marL="285750" indent="-285750">
              <a:buFont typeface="Arial" panose="020B0604020202020204" pitchFamily="34" charset="0"/>
              <a:buChar char="•"/>
            </a:pPr>
            <a:r>
              <a:rPr lang="en-US" dirty="0"/>
              <a:t>Theoretical MSE for Channel Gain Estimation: 0.0062499999999999995</a:t>
            </a:r>
          </a:p>
          <a:p>
            <a:pPr marL="285750" indent="-285750">
              <a:buFont typeface="Arial" panose="020B0604020202020204" pitchFamily="34" charset="0"/>
              <a:buChar char="•"/>
            </a:pPr>
            <a:r>
              <a:rPr lang="en-US" dirty="0"/>
              <a:t>Theoretical MSE for Noise Variance Estimation: 0.0019132653061224492</a:t>
            </a:r>
          </a:p>
          <a:p>
            <a:pPr marL="285750" indent="-285750">
              <a:buFont typeface="Arial" panose="020B0604020202020204" pitchFamily="34" charset="0"/>
              <a:buChar char="•"/>
            </a:pPr>
            <a:r>
              <a:rPr lang="en-US" dirty="0"/>
              <a:t>Estimated Alpha (a) using Beta Distribution: 2.8745277928947472</a:t>
            </a:r>
          </a:p>
          <a:p>
            <a:pPr marL="285750" indent="-285750">
              <a:buFont typeface="Arial" panose="020B0604020202020204" pitchFamily="34" charset="0"/>
              <a:buChar char="•"/>
            </a:pPr>
            <a:r>
              <a:rPr lang="en-US" dirty="0"/>
              <a:t>Estimated Beta (b) using Beta Distribution: 3.7576098320284674</a:t>
            </a:r>
          </a:p>
          <a:p>
            <a:endParaRPr lang="en-US" dirty="0"/>
          </a:p>
        </p:txBody>
      </p:sp>
    </p:spTree>
    <p:extLst>
      <p:ext uri="{BB962C8B-B14F-4D97-AF65-F5344CB8AC3E}">
        <p14:creationId xmlns:p14="http://schemas.microsoft.com/office/powerpoint/2010/main" val="405641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641B-2F14-34F7-0FE2-31F3372EDB3C}"/>
              </a:ext>
            </a:extLst>
          </p:cNvPr>
          <p:cNvSpPr txBox="1"/>
          <p:nvPr/>
        </p:nvSpPr>
        <p:spPr>
          <a:xfrm>
            <a:off x="730045" y="656303"/>
            <a:ext cx="7683910" cy="553997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Analysis and Conclusion:</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t>Comparing the MSE values with the theoretical MSE and CRLB helps assess the accuracy and performance of the estimators.</a:t>
            </a:r>
          </a:p>
          <a:p>
            <a:pPr marL="285750" indent="-285750">
              <a:buFont typeface="Arial" panose="020B0604020202020204" pitchFamily="34" charset="0"/>
              <a:buChar char="•"/>
            </a:pPr>
            <a:r>
              <a:rPr lang="en-US" dirty="0"/>
              <a:t>Lower MSE values indicate better estimation accuracy, while MSE values closer to the theoretical bounds (CRLB) suggest efficient estimators.</a:t>
            </a:r>
          </a:p>
          <a:p>
            <a:pPr marL="285750" indent="-285750">
              <a:buFont typeface="Arial" panose="020B0604020202020204" pitchFamily="34" charset="0"/>
              <a:buChar char="•"/>
            </a:pPr>
            <a:r>
              <a:rPr lang="en-US" dirty="0"/>
              <a:t>The results show that the estimators are performing reasonably well, with MSE values approaching the theoretical limits, especially for noise variance estimation using the Beta distribution.</a:t>
            </a:r>
          </a:p>
          <a:p>
            <a:pPr marL="285750" indent="-285750">
              <a:buFont typeface="Arial" panose="020B0604020202020204" pitchFamily="34" charset="0"/>
              <a:buChar char="•"/>
            </a:pPr>
            <a:r>
              <a:rPr lang="en-US" dirty="0"/>
              <a:t>The estimators demonstrate good performance, with MSE values approaching theoretical limits. Bayesian estimation using the Beta distribution enhances accuracy by incorporating prior knowledge.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79220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FCD1CE-5776-179D-3385-7319573023FD}"/>
              </a:ext>
            </a:extLst>
          </p:cNvPr>
          <p:cNvPicPr>
            <a:picLocks noChangeAspect="1"/>
          </p:cNvPicPr>
          <p:nvPr/>
        </p:nvPicPr>
        <p:blipFill>
          <a:blip r:embed="rId2"/>
          <a:stretch>
            <a:fillRect/>
          </a:stretch>
        </p:blipFill>
        <p:spPr>
          <a:xfrm>
            <a:off x="666170" y="1039761"/>
            <a:ext cx="7851023" cy="3447436"/>
          </a:xfrm>
          <a:prstGeom prst="rect">
            <a:avLst/>
          </a:prstGeom>
        </p:spPr>
      </p:pic>
      <p:sp>
        <p:nvSpPr>
          <p:cNvPr id="5" name="TextBox 4">
            <a:extLst>
              <a:ext uri="{FF2B5EF4-FFF2-40B4-BE49-F238E27FC236}">
                <a16:creationId xmlns:a16="http://schemas.microsoft.com/office/drawing/2014/main" id="{E189B7CF-8F6C-CA7A-79D8-48F83F531722}"/>
              </a:ext>
            </a:extLst>
          </p:cNvPr>
          <p:cNvSpPr txBox="1"/>
          <p:nvPr/>
        </p:nvSpPr>
        <p:spPr>
          <a:xfrm>
            <a:off x="722671" y="560439"/>
            <a:ext cx="457937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Graphs:</a:t>
            </a:r>
          </a:p>
        </p:txBody>
      </p:sp>
    </p:spTree>
    <p:extLst>
      <p:ext uri="{BB962C8B-B14F-4D97-AF65-F5344CB8AC3E}">
        <p14:creationId xmlns:p14="http://schemas.microsoft.com/office/powerpoint/2010/main" val="17179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12D3B-645D-880E-0C0E-B6679166F966}"/>
              </a:ext>
            </a:extLst>
          </p:cNvPr>
          <p:cNvSpPr txBox="1"/>
          <p:nvPr/>
        </p:nvSpPr>
        <p:spPr>
          <a:xfrm>
            <a:off x="1655064" y="1865376"/>
            <a:ext cx="5833872"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8773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120640" y="462915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4" name="Text 1"/>
          <p:cNvSpPr/>
          <p:nvPr/>
        </p:nvSpPr>
        <p:spPr>
          <a:xfrm>
            <a:off x="457200" y="1585452"/>
            <a:ext cx="4663440" cy="855401"/>
          </a:xfrm>
          <a:prstGeom prst="rect">
            <a:avLst/>
          </a:prstGeom>
          <a:noFill/>
          <a:ln/>
        </p:spPr>
        <p:txBody>
          <a:bodyPr wrap="square" rtlCol="0" anchor="ctr"/>
          <a:lstStyle/>
          <a:p>
            <a:pPr marL="0" indent="0">
              <a:buNone/>
            </a:pPr>
            <a:r>
              <a:rPr lang="en-US" sz="2400" b="1" dirty="0">
                <a:solidFill>
                  <a:srgbClr val="000000"/>
                </a:solidFill>
                <a:latin typeface="Times New Roman" panose="02020603050405020304" pitchFamily="18" charset="0"/>
                <a:ea typeface="League Spartan" pitchFamily="34" charset="-122"/>
                <a:cs typeface="Times New Roman" panose="02020603050405020304" pitchFamily="18" charset="0"/>
              </a:rPr>
              <a:t>Channel Parameter Estimation in Wireless Communication</a:t>
            </a:r>
            <a:endParaRPr lang="en-US" sz="2400" dirty="0">
              <a:latin typeface="Times New Roman" panose="02020603050405020304" pitchFamily="18" charset="0"/>
              <a:cs typeface="Times New Roman" panose="02020603050405020304" pitchFamily="18" charset="0"/>
            </a:endParaRPr>
          </a:p>
        </p:txBody>
      </p:sp>
      <p:sp>
        <p:nvSpPr>
          <p:cNvPr id="5" name="Text 2"/>
          <p:cNvSpPr/>
          <p:nvPr/>
        </p:nvSpPr>
        <p:spPr>
          <a:xfrm>
            <a:off x="457200" y="2828925"/>
            <a:ext cx="2743200" cy="327230"/>
          </a:xfrm>
          <a:prstGeom prst="rect">
            <a:avLst/>
          </a:prstGeom>
          <a:noFill/>
          <a:ln/>
        </p:spPr>
        <p:txBody>
          <a:bodyPr wrap="square" rtlCol="0" anchor="ctr"/>
          <a:lstStyle/>
          <a:p>
            <a:pPr marL="0" indent="0" algn="ctr">
              <a:buNone/>
            </a:pPr>
            <a:r>
              <a:rPr lang="en-US" sz="1600" dirty="0"/>
              <a:t>ML Estimation, CRLB, and Beta Distribution</a:t>
            </a:r>
          </a:p>
        </p:txBody>
      </p:sp>
      <p:pic>
        <p:nvPicPr>
          <p:cNvPr id="7" name="Picture 6">
            <a:extLst>
              <a:ext uri="{FF2B5EF4-FFF2-40B4-BE49-F238E27FC236}">
                <a16:creationId xmlns:a16="http://schemas.microsoft.com/office/drawing/2014/main" id="{C5C3667D-70ED-57E6-0779-BF3E6B628E56}"/>
              </a:ext>
            </a:extLst>
          </p:cNvPr>
          <p:cNvPicPr>
            <a:picLocks noChangeAspect="1"/>
          </p:cNvPicPr>
          <p:nvPr/>
        </p:nvPicPr>
        <p:blipFill>
          <a:blip r:embed="rId4"/>
          <a:stretch>
            <a:fillRect/>
          </a:stretch>
        </p:blipFill>
        <p:spPr>
          <a:xfrm>
            <a:off x="4957559" y="2025996"/>
            <a:ext cx="3434273" cy="22510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457200" y="457200"/>
            <a:ext cx="8229600" cy="0"/>
          </a:xfrm>
          <a:prstGeom prst="rect">
            <a:avLst/>
          </a:prstGeom>
          <a:noFill/>
          <a:ln/>
        </p:spPr>
        <p:txBody>
          <a:bodyPr wrap="square" rtlCol="0" anchor="t"/>
          <a:lstStyle/>
          <a:p>
            <a:pPr marL="0" indent="0">
              <a:buNone/>
            </a:pPr>
            <a:r>
              <a:rPr lang="en-US" sz="2400" b="1" dirty="0">
                <a:solidFill>
                  <a:srgbClr val="000000"/>
                </a:solidFill>
                <a:latin typeface="Times New Roman" panose="02020603050405020304" pitchFamily="18" charset="0"/>
                <a:ea typeface="Lato" pitchFamily="34" charset="-122"/>
                <a:cs typeface="Times New Roman" panose="02020603050405020304" pitchFamily="18" charset="0"/>
              </a:rPr>
              <a:t>Introduction:</a:t>
            </a:r>
          </a:p>
          <a:p>
            <a:pPr marL="0" indent="0">
              <a:buNone/>
            </a:pPr>
            <a:endParaRPr lang="en-US" sz="2400" b="1" dirty="0">
              <a:solidFill>
                <a:srgbClr val="000000"/>
              </a:solidFill>
              <a:latin typeface="Times New Roman" panose="02020603050405020304" pitchFamily="18" charset="0"/>
              <a:ea typeface="Lato" pitchFamily="34" charset="-122"/>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ext 1"/>
          <p:cNvSpPr/>
          <p:nvPr/>
        </p:nvSpPr>
        <p:spPr>
          <a:xfrm>
            <a:off x="640080" y="1188720"/>
            <a:ext cx="6858000" cy="0"/>
          </a:xfrm>
          <a:prstGeom prst="rect">
            <a:avLst/>
          </a:prstGeom>
          <a:noFill/>
          <a:ln/>
        </p:spPr>
        <p:txBody>
          <a:bodyPr wrap="square" rtlCol="0" anchor="t"/>
          <a:lstStyle/>
          <a:p>
            <a:pPr marL="0" indent="0">
              <a:buNone/>
            </a:pPr>
            <a:endParaRPr lang="en-US" sz="1400" dirty="0"/>
          </a:p>
        </p:txBody>
      </p:sp>
      <p:sp>
        <p:nvSpPr>
          <p:cNvPr id="5" name="Text 2"/>
          <p:cNvSpPr/>
          <p:nvPr/>
        </p:nvSpPr>
        <p:spPr>
          <a:xfrm>
            <a:off x="685800" y="1585452"/>
            <a:ext cx="4114800" cy="3008668"/>
          </a:xfrm>
          <a:prstGeom prst="rect">
            <a:avLst/>
          </a:prstGeom>
          <a:noFill/>
          <a:ln/>
        </p:spPr>
        <p:txBody>
          <a:bodyPr wrap="square" rtlCol="0" anchor="t"/>
          <a:lstStyle/>
          <a:p>
            <a:pPr marL="285750" indent="-285750">
              <a:lnSpc>
                <a:spcPts val="2000"/>
              </a:lnSpc>
              <a:buSzPct val="100000"/>
              <a:buFont typeface="Arial" panose="020B0604020202020204" pitchFamily="34" charset="0"/>
              <a:buChar char="•"/>
            </a:pPr>
            <a:r>
              <a:rPr lang="en-US" dirty="0">
                <a:solidFill>
                  <a:srgbClr val="000000"/>
                </a:solidFill>
                <a:cs typeface="Times New Roman" panose="02020603050405020304" pitchFamily="18" charset="0"/>
              </a:rPr>
              <a:t>Wireless communication relies on accurate estimation of channel parameters.</a:t>
            </a:r>
          </a:p>
          <a:p>
            <a:pPr marL="285750" indent="-285750">
              <a:lnSpc>
                <a:spcPts val="2000"/>
              </a:lnSpc>
              <a:buSzPct val="100000"/>
              <a:buFont typeface="Arial" panose="020B0604020202020204" pitchFamily="34" charset="0"/>
              <a:buChar char="•"/>
            </a:pPr>
            <a:endParaRPr lang="en-US" dirty="0">
              <a:solidFill>
                <a:srgbClr val="000000"/>
              </a:solidFill>
              <a:cs typeface="Times New Roman" panose="02020603050405020304" pitchFamily="18" charset="0"/>
            </a:endParaRPr>
          </a:p>
          <a:p>
            <a:pPr marL="285750" indent="-285750">
              <a:lnSpc>
                <a:spcPts val="2000"/>
              </a:lnSpc>
              <a:buSzPct val="100000"/>
              <a:buFont typeface="Arial" panose="020B0604020202020204" pitchFamily="34" charset="0"/>
              <a:buChar char="•"/>
            </a:pPr>
            <a:r>
              <a:rPr lang="en-US" dirty="0">
                <a:solidFill>
                  <a:srgbClr val="000000"/>
                </a:solidFill>
                <a:cs typeface="Times New Roman" panose="02020603050405020304" pitchFamily="18" charset="0"/>
              </a:rPr>
              <a:t>Parameters of interest:</a:t>
            </a:r>
          </a:p>
          <a:p>
            <a:pPr marL="342900" indent="-342900">
              <a:lnSpc>
                <a:spcPts val="2000"/>
              </a:lnSpc>
              <a:buSzPct val="100000"/>
              <a:buFont typeface="+mj-lt"/>
              <a:buAutoNum type="arabicPeriod"/>
            </a:pPr>
            <a:r>
              <a:rPr lang="en-US" dirty="0">
                <a:solidFill>
                  <a:srgbClr val="000000"/>
                </a:solidFill>
                <a:cs typeface="Times New Roman" panose="02020603050405020304" pitchFamily="18" charset="0"/>
              </a:rPr>
              <a:t>Channel gain(h)</a:t>
            </a:r>
          </a:p>
          <a:p>
            <a:pPr marL="342900" indent="-342900">
              <a:lnSpc>
                <a:spcPts val="2000"/>
              </a:lnSpc>
              <a:buSzPct val="100000"/>
              <a:buFont typeface="+mj-lt"/>
              <a:buAutoNum type="arabicPeriod"/>
            </a:pPr>
            <a:r>
              <a:rPr lang="en-US" dirty="0">
                <a:solidFill>
                  <a:srgbClr val="000000"/>
                </a:solidFill>
                <a:cs typeface="Times New Roman" panose="02020603050405020304" pitchFamily="18" charset="0"/>
              </a:rPr>
              <a:t>Noise variance(</a:t>
            </a:r>
            <a:r>
              <a:rPr lang="el-GR" dirty="0">
                <a:solidFill>
                  <a:srgbClr val="000000"/>
                </a:solidFill>
                <a:cs typeface="Times New Roman" panose="02020603050405020304" pitchFamily="18" charset="0"/>
              </a:rPr>
              <a:t>σ</a:t>
            </a:r>
            <a:r>
              <a:rPr lang="en-IN" dirty="0">
                <a:solidFill>
                  <a:srgbClr val="000000"/>
                </a:solidFill>
                <a:cs typeface="Times New Roman" panose="02020603050405020304" pitchFamily="18" charset="0"/>
              </a:rPr>
              <a:t>^2)</a:t>
            </a:r>
            <a:endParaRPr lang="en-US" dirty="0">
              <a:solidFill>
                <a:srgbClr val="000000"/>
              </a:solidFill>
              <a:cs typeface="Times New Roman" panose="02020603050405020304" pitchFamily="18" charset="0"/>
            </a:endParaRPr>
          </a:p>
          <a:p>
            <a:pPr marL="400050" indent="-400050">
              <a:lnSpc>
                <a:spcPts val="2000"/>
              </a:lnSpc>
              <a:buSzPct val="100000"/>
              <a:buFont typeface="+mj-lt"/>
              <a:buAutoNum type="romanLcPeriod"/>
            </a:pPr>
            <a:endParaRPr lang="en-US" dirty="0">
              <a:solidFill>
                <a:srgbClr val="000000"/>
              </a:solidFill>
              <a:cs typeface="Times New Roman" panose="02020603050405020304" pitchFamily="18" charset="0"/>
            </a:endParaRPr>
          </a:p>
          <a:p>
            <a:pPr marL="285750" indent="-285750">
              <a:lnSpc>
                <a:spcPts val="2000"/>
              </a:lnSpc>
              <a:buSzPct val="100000"/>
              <a:buFont typeface="Arial" panose="020B0604020202020204" pitchFamily="34" charset="0"/>
              <a:buChar char="•"/>
            </a:pP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nSpc>
                <a:spcPts val="2000"/>
              </a:lnSpc>
              <a:buSzPct val="100000"/>
              <a:buFont typeface="Arial" panose="020B0604020202020204" pitchFamily="34" charset="0"/>
              <a:buChar char="•"/>
            </a:pP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nSpc>
                <a:spcPts val="2000"/>
              </a:lnSpc>
              <a:buSzPct val="100000"/>
              <a:buFont typeface="Arial" panose="020B0604020202020204" pitchFamily="34" charset="0"/>
              <a:buChar char="•"/>
            </a:pP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nSpc>
                <a:spcPts val="2000"/>
              </a:lnSpc>
              <a:buSzPct val="10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6" name="Text 3"/>
          <p:cNvSpPr/>
          <p:nvPr/>
        </p:nvSpPr>
        <p:spPr>
          <a:xfrm>
            <a:off x="5577840" y="42976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8" name="Picture 7">
            <a:extLst>
              <a:ext uri="{FF2B5EF4-FFF2-40B4-BE49-F238E27FC236}">
                <a16:creationId xmlns:a16="http://schemas.microsoft.com/office/drawing/2014/main" id="{297B79CB-B6F4-2910-0895-DE8CD9899E5C}"/>
              </a:ext>
            </a:extLst>
          </p:cNvPr>
          <p:cNvPicPr>
            <a:picLocks noChangeAspect="1"/>
          </p:cNvPicPr>
          <p:nvPr/>
        </p:nvPicPr>
        <p:blipFill rotWithShape="1">
          <a:blip r:embed="rId4"/>
          <a:srcRect t="2833" b="22977"/>
          <a:stretch/>
        </p:blipFill>
        <p:spPr>
          <a:xfrm>
            <a:off x="3632467" y="2308123"/>
            <a:ext cx="4674869" cy="15190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457200" y="457200"/>
            <a:ext cx="8229600" cy="0"/>
          </a:xfrm>
          <a:prstGeom prst="rect">
            <a:avLst/>
          </a:prstGeom>
          <a:noFill/>
          <a:ln/>
        </p:spPr>
        <p:txBody>
          <a:bodyPr wrap="square" rtlCol="0" anchor="t"/>
          <a:lstStyle/>
          <a:p>
            <a:pPr marL="0" indent="0">
              <a:buNone/>
            </a:pPr>
            <a:r>
              <a:rPr lang="en-US" sz="2400" b="1" dirty="0">
                <a:solidFill>
                  <a:srgbClr val="000000"/>
                </a:solidFill>
                <a:latin typeface="Times New Roman" panose="02020603050405020304" pitchFamily="18" charset="0"/>
                <a:ea typeface="Lato" pitchFamily="34" charset="-122"/>
                <a:cs typeface="Times New Roman" panose="02020603050405020304" pitchFamily="18" charset="0"/>
              </a:rPr>
              <a:t>Channel Gain and Noise Variance:</a:t>
            </a:r>
            <a:endParaRPr lang="en-US" sz="2400" dirty="0">
              <a:latin typeface="Times New Roman" panose="02020603050405020304" pitchFamily="18" charset="0"/>
              <a:cs typeface="Times New Roman" panose="02020603050405020304" pitchFamily="18" charset="0"/>
            </a:endParaRPr>
          </a:p>
        </p:txBody>
      </p:sp>
      <p:sp>
        <p:nvSpPr>
          <p:cNvPr id="4" name="Text 1"/>
          <p:cNvSpPr/>
          <p:nvPr/>
        </p:nvSpPr>
        <p:spPr>
          <a:xfrm>
            <a:off x="640080" y="1297861"/>
            <a:ext cx="6858000" cy="622379"/>
          </a:xfrm>
          <a:prstGeom prst="rect">
            <a:avLst/>
          </a:prstGeom>
          <a:noFill/>
          <a:ln/>
        </p:spPr>
        <p:txBody>
          <a:bodyPr wrap="square" rtlCol="0" anchor="t"/>
          <a:lstStyle/>
          <a:p>
            <a:pPr marL="0" indent="0">
              <a:buNone/>
            </a:pPr>
            <a:r>
              <a:rPr lang="en-US" b="1" dirty="0">
                <a:solidFill>
                  <a:srgbClr val="000000"/>
                </a:solidFill>
                <a:latin typeface="Times New Roman" panose="02020603050405020304" pitchFamily="18" charset="0"/>
                <a:ea typeface="Arial" pitchFamily="34" charset="-122"/>
                <a:cs typeface="Times New Roman" panose="02020603050405020304" pitchFamily="18" charset="0"/>
              </a:rPr>
              <a:t>Wireless Communication Parameters</a:t>
            </a:r>
            <a:endParaRPr lang="en-US" dirty="0">
              <a:latin typeface="Times New Roman" panose="02020603050405020304" pitchFamily="18" charset="0"/>
              <a:cs typeface="Times New Roman" panose="02020603050405020304" pitchFamily="18" charset="0"/>
            </a:endParaRPr>
          </a:p>
        </p:txBody>
      </p:sp>
      <p:sp>
        <p:nvSpPr>
          <p:cNvPr id="5" name="Text 2"/>
          <p:cNvSpPr/>
          <p:nvPr/>
        </p:nvSpPr>
        <p:spPr>
          <a:xfrm>
            <a:off x="685799" y="1920240"/>
            <a:ext cx="7492181" cy="2430528"/>
          </a:xfrm>
          <a:prstGeom prst="rect">
            <a:avLst/>
          </a:prstGeom>
          <a:noFill/>
          <a:ln/>
        </p:spPr>
        <p:txBody>
          <a:bodyPr wrap="square" rtlCol="0" anchor="t"/>
          <a:lstStyle/>
          <a:p>
            <a:pPr marL="342900" indent="-342900">
              <a:lnSpc>
                <a:spcPts val="2000"/>
              </a:lnSpc>
              <a:buSzPct val="100000"/>
              <a:buChar char="•"/>
            </a:pPr>
            <a:r>
              <a:rPr lang="en-US" dirty="0">
                <a:solidFill>
                  <a:srgbClr val="000000"/>
                </a:solidFill>
              </a:rPr>
              <a:t>Channel gain (h) and noise variance (σ^2) are two crucial parameters in wireless communication.</a:t>
            </a:r>
          </a:p>
          <a:p>
            <a:pPr>
              <a:lnSpc>
                <a:spcPts val="2000"/>
              </a:lnSpc>
              <a:buSzPct val="100000"/>
            </a:pPr>
            <a:endParaRPr lang="en-US" dirty="0"/>
          </a:p>
          <a:p>
            <a:pPr marL="342900" indent="-342900">
              <a:lnSpc>
                <a:spcPts val="2000"/>
              </a:lnSpc>
              <a:buSzPct val="100000"/>
              <a:buChar char="•"/>
            </a:pPr>
            <a:r>
              <a:rPr lang="en-US" dirty="0">
                <a:solidFill>
                  <a:srgbClr val="000000"/>
                </a:solidFill>
              </a:rPr>
              <a:t>Channel gain represents the strength of the signal received by the receiver.</a:t>
            </a:r>
          </a:p>
          <a:p>
            <a:pPr>
              <a:lnSpc>
                <a:spcPts val="2000"/>
              </a:lnSpc>
              <a:buSzPct val="100000"/>
            </a:pPr>
            <a:endParaRPr lang="en-US" dirty="0"/>
          </a:p>
          <a:p>
            <a:pPr marL="342900" indent="-342900">
              <a:lnSpc>
                <a:spcPts val="2000"/>
              </a:lnSpc>
              <a:buSzPct val="100000"/>
              <a:buChar char="•"/>
            </a:pPr>
            <a:r>
              <a:rPr lang="en-US" dirty="0">
                <a:solidFill>
                  <a:srgbClr val="000000"/>
                </a:solidFill>
              </a:rPr>
              <a:t>Noise variance refers to the level of background noise present in the communication channel.</a:t>
            </a:r>
          </a:p>
          <a:p>
            <a:pPr>
              <a:lnSpc>
                <a:spcPts val="2000"/>
              </a:lnSpc>
              <a:buSzPct val="100000"/>
            </a:pPr>
            <a:endParaRPr lang="en-US" dirty="0"/>
          </a:p>
          <a:p>
            <a:pPr marL="342900" indent="-342900">
              <a:lnSpc>
                <a:spcPts val="2000"/>
              </a:lnSpc>
              <a:buSzPct val="100000"/>
              <a:buChar char="•"/>
            </a:pPr>
            <a:r>
              <a:rPr lang="en-US" dirty="0">
                <a:solidFill>
                  <a:srgbClr val="000000"/>
                </a:solidFill>
              </a:rPr>
              <a:t>Exploring these parameters helps optimize transmission quality and mitigate interference.</a:t>
            </a:r>
            <a:endParaRPr lang="en-US" dirty="0"/>
          </a:p>
        </p:txBody>
      </p:sp>
      <p:sp>
        <p:nvSpPr>
          <p:cNvPr id="6" name="Text 3"/>
          <p:cNvSpPr/>
          <p:nvPr/>
        </p:nvSpPr>
        <p:spPr>
          <a:xfrm>
            <a:off x="5577840" y="42976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457200" y="457200"/>
            <a:ext cx="8229600" cy="0"/>
          </a:xfrm>
          <a:prstGeom prst="rect">
            <a:avLst/>
          </a:prstGeom>
          <a:noFill/>
          <a:ln/>
        </p:spPr>
        <p:txBody>
          <a:bodyPr wrap="square" rtlCol="0" anchor="t"/>
          <a:lstStyle/>
          <a:p>
            <a:pPr marL="0" indent="0">
              <a:buNone/>
            </a:pPr>
            <a:r>
              <a:rPr lang="en-US" sz="2400" b="1" dirty="0">
                <a:solidFill>
                  <a:srgbClr val="000000"/>
                </a:solidFill>
                <a:latin typeface="Times New Roman" panose="02020603050405020304" pitchFamily="18" charset="0"/>
                <a:ea typeface="Lato" pitchFamily="34" charset="-122"/>
                <a:cs typeface="Times New Roman" panose="02020603050405020304" pitchFamily="18" charset="0"/>
              </a:rPr>
              <a:t>Maximum Likelihood Estimation:</a:t>
            </a:r>
            <a:endParaRPr lang="en-US" sz="2400" dirty="0">
              <a:latin typeface="Times New Roman" panose="02020603050405020304" pitchFamily="18" charset="0"/>
              <a:cs typeface="Times New Roman" panose="02020603050405020304" pitchFamily="18" charset="0"/>
            </a:endParaRPr>
          </a:p>
        </p:txBody>
      </p:sp>
      <p:sp>
        <p:nvSpPr>
          <p:cNvPr id="4" name="Text 1"/>
          <p:cNvSpPr/>
          <p:nvPr/>
        </p:nvSpPr>
        <p:spPr>
          <a:xfrm>
            <a:off x="640080" y="1188720"/>
            <a:ext cx="6858000" cy="0"/>
          </a:xfrm>
          <a:prstGeom prst="rect">
            <a:avLst/>
          </a:prstGeom>
          <a:noFill/>
          <a:ln/>
        </p:spPr>
        <p:txBody>
          <a:bodyPr wrap="square" rtlCol="0" anchor="t"/>
          <a:lstStyle/>
          <a:p>
            <a:pPr marL="0" indent="0">
              <a:buNone/>
            </a:pPr>
            <a:r>
              <a:rPr lang="en-US" b="1" dirty="0">
                <a:solidFill>
                  <a:srgbClr val="000000"/>
                </a:solidFill>
                <a:latin typeface="Times New Roman" panose="02020603050405020304" pitchFamily="18" charset="0"/>
                <a:ea typeface="Arial" pitchFamily="34" charset="-122"/>
                <a:cs typeface="Times New Roman" panose="02020603050405020304" pitchFamily="18" charset="0"/>
              </a:rPr>
              <a:t>Channel gain and noise</a:t>
            </a:r>
            <a:endParaRPr lang="en-US" dirty="0">
              <a:latin typeface="Times New Roman" panose="02020603050405020304" pitchFamily="18" charset="0"/>
              <a:cs typeface="Times New Roman" panose="02020603050405020304" pitchFamily="18" charset="0"/>
            </a:endParaRPr>
          </a:p>
        </p:txBody>
      </p:sp>
      <p:sp>
        <p:nvSpPr>
          <p:cNvPr id="5" name="Text 2"/>
          <p:cNvSpPr/>
          <p:nvPr/>
        </p:nvSpPr>
        <p:spPr>
          <a:xfrm>
            <a:off x="685800" y="1703440"/>
            <a:ext cx="7757652" cy="2750568"/>
          </a:xfrm>
          <a:prstGeom prst="rect">
            <a:avLst/>
          </a:prstGeom>
          <a:noFill/>
          <a:ln/>
        </p:spPr>
        <p:txBody>
          <a:bodyPr wrap="square" lIns="144000" rtlCol="0" anchor="t"/>
          <a:lstStyle/>
          <a:p>
            <a:pPr marL="342900" indent="-342900">
              <a:lnSpc>
                <a:spcPts val="2000"/>
              </a:lnSpc>
              <a:buSzPct val="100000"/>
              <a:buChar char="•"/>
            </a:pPr>
            <a:r>
              <a:rPr lang="en-US" dirty="0">
                <a:solidFill>
                  <a:srgbClr val="000000"/>
                </a:solidFill>
                <a:cs typeface="Times New Roman" panose="02020603050405020304" pitchFamily="18" charset="0"/>
              </a:rPr>
              <a:t>ML estimator channel gain (h)</a:t>
            </a:r>
          </a:p>
          <a:p>
            <a:pPr>
              <a:buSzPct val="100000"/>
            </a:pPr>
            <a:r>
              <a:rPr lang="en-US" dirty="0">
                <a:solidFill>
                  <a:srgbClr val="000000"/>
                </a:solidFill>
                <a:cs typeface="Times New Roman" panose="02020603050405020304" pitchFamily="18" charset="0"/>
              </a:rPr>
              <a:t>      </a:t>
            </a:r>
            <a:r>
              <a:rPr lang="pt-BR" dirty="0">
                <a:solidFill>
                  <a:srgbClr val="000000"/>
                </a:solidFill>
                <a:cs typeface="Times New Roman" panose="02020603050405020304" pitchFamily="18" charset="0"/>
              </a:rPr>
              <a:t>h^</a:t>
            </a:r>
            <a:r>
              <a:rPr lang="pt-BR" sz="900" dirty="0">
                <a:solidFill>
                  <a:srgbClr val="000000"/>
                </a:solidFill>
                <a:cs typeface="Times New Roman" panose="02020603050405020304" pitchFamily="18" charset="0"/>
              </a:rPr>
              <a:t>ML</a:t>
            </a:r>
            <a:r>
              <a:rPr lang="pt-BR" dirty="0">
                <a:solidFill>
                  <a:srgbClr val="000000"/>
                </a:solidFill>
                <a:cs typeface="Times New Roman" panose="02020603050405020304" pitchFamily="18" charset="0"/>
              </a:rPr>
              <a:t> = argmax</a:t>
            </a:r>
            <a:r>
              <a:rPr lang="pt-BR" sz="800" dirty="0">
                <a:solidFill>
                  <a:srgbClr val="000000"/>
                </a:solidFill>
                <a:cs typeface="Times New Roman" panose="02020603050405020304" pitchFamily="18" charset="0"/>
              </a:rPr>
              <a:t>h</a:t>
            </a:r>
            <a:r>
              <a:rPr lang="pt-BR" dirty="0">
                <a:solidFill>
                  <a:srgbClr val="000000"/>
                </a:solidFill>
                <a:cs typeface="Times New Roman" panose="02020603050405020304" pitchFamily="18" charset="0"/>
              </a:rPr>
              <a:t> p(y∣h)</a:t>
            </a:r>
          </a:p>
          <a:p>
            <a:pPr>
              <a:buSzPct val="100000"/>
            </a:pPr>
            <a:r>
              <a:rPr lang="en-US" dirty="0">
                <a:solidFill>
                  <a:srgbClr val="000000"/>
                </a:solidFill>
                <a:cs typeface="Times New Roman" panose="02020603050405020304" pitchFamily="18" charset="0"/>
              </a:rPr>
              <a:t>Where p(</a:t>
            </a:r>
            <a:r>
              <a:rPr lang="en-US" dirty="0" err="1">
                <a:solidFill>
                  <a:srgbClr val="000000"/>
                </a:solidFill>
                <a:cs typeface="Times New Roman" panose="02020603050405020304" pitchFamily="18" charset="0"/>
              </a:rPr>
              <a:t>y∣h</a:t>
            </a:r>
            <a:r>
              <a:rPr lang="en-US" dirty="0">
                <a:solidFill>
                  <a:srgbClr val="000000"/>
                </a:solidFill>
                <a:cs typeface="Times New Roman" panose="02020603050405020304" pitchFamily="18" charset="0"/>
              </a:rPr>
              <a:t>) is the conditional probability density function of the received signal given the channel gain h.</a:t>
            </a:r>
            <a:endParaRPr lang="pt-BR" dirty="0">
              <a:solidFill>
                <a:srgbClr val="000000"/>
              </a:solidFill>
              <a:cs typeface="Times New Roman" panose="02020603050405020304" pitchFamily="18" charset="0"/>
            </a:endParaRPr>
          </a:p>
          <a:p>
            <a:pPr>
              <a:buSzPct val="100000"/>
            </a:pPr>
            <a:endParaRPr lang="en-US" dirty="0">
              <a:cs typeface="Times New Roman" panose="02020603050405020304" pitchFamily="18" charset="0"/>
            </a:endParaRPr>
          </a:p>
          <a:p>
            <a:pPr marL="342900" indent="-342900">
              <a:lnSpc>
                <a:spcPts val="2000"/>
              </a:lnSpc>
              <a:buSzPct val="100000"/>
              <a:buChar char="•"/>
            </a:pPr>
            <a:r>
              <a:rPr lang="en-US" dirty="0">
                <a:solidFill>
                  <a:srgbClr val="000000"/>
                </a:solidFill>
                <a:cs typeface="Times New Roman" panose="02020603050405020304" pitchFamily="18" charset="0"/>
              </a:rPr>
              <a:t>ML estimator noise variance (σ^2) </a:t>
            </a:r>
          </a:p>
          <a:p>
            <a:pPr>
              <a:lnSpc>
                <a:spcPts val="2000"/>
              </a:lnSpc>
              <a:buSzPct val="100000"/>
            </a:pPr>
            <a:r>
              <a:rPr lang="en-IN" dirty="0">
                <a:solidFill>
                  <a:srgbClr val="000000"/>
                </a:solidFill>
                <a:cs typeface="Times New Roman" panose="02020603050405020304" pitchFamily="18" charset="0"/>
              </a:rPr>
              <a:t>       </a:t>
            </a:r>
            <a:r>
              <a:rPr lang="el-GR" dirty="0">
                <a:solidFill>
                  <a:srgbClr val="000000"/>
                </a:solidFill>
                <a:cs typeface="Times New Roman" panose="02020603050405020304" pitchFamily="18" charset="0"/>
              </a:rPr>
              <a:t>σ^</a:t>
            </a:r>
            <a:r>
              <a:rPr lang="en-IN" dirty="0">
                <a:solidFill>
                  <a:srgbClr val="000000"/>
                </a:solidFill>
                <a:cs typeface="Times New Roman" panose="02020603050405020304" pitchFamily="18" charset="0"/>
              </a:rPr>
              <a:t>2</a:t>
            </a:r>
            <a:r>
              <a:rPr lang="el-GR" sz="900" dirty="0">
                <a:solidFill>
                  <a:srgbClr val="000000"/>
                </a:solidFill>
                <a:cs typeface="Times New Roman" panose="02020603050405020304" pitchFamily="18" charset="0"/>
              </a:rPr>
              <a:t>ML</a:t>
            </a:r>
            <a:r>
              <a:rPr lang="en-IN" sz="900" dirty="0">
                <a:solidFill>
                  <a:srgbClr val="000000"/>
                </a:solidFill>
                <a:cs typeface="Times New Roman" panose="02020603050405020304" pitchFamily="18" charset="0"/>
              </a:rPr>
              <a:t> </a:t>
            </a:r>
            <a:r>
              <a:rPr lang="el-GR" dirty="0">
                <a:solidFill>
                  <a:srgbClr val="000000"/>
                </a:solidFill>
                <a:cs typeface="Times New Roman" panose="02020603050405020304" pitchFamily="18" charset="0"/>
              </a:rPr>
              <a:t>=</a:t>
            </a:r>
            <a:r>
              <a:rPr lang="en-IN" dirty="0">
                <a:solidFill>
                  <a:srgbClr val="000000"/>
                </a:solidFill>
                <a:cs typeface="Times New Roman" panose="02020603050405020304" pitchFamily="18" charset="0"/>
              </a:rPr>
              <a:t> </a:t>
            </a:r>
            <a:r>
              <a:rPr lang="el-GR" dirty="0">
                <a:solidFill>
                  <a:srgbClr val="000000"/>
                </a:solidFill>
                <a:cs typeface="Times New Roman" panose="02020603050405020304" pitchFamily="18" charset="0"/>
              </a:rPr>
              <a:t>argmax </a:t>
            </a:r>
            <a:r>
              <a:rPr lang="el-GR" sz="800" dirty="0">
                <a:solidFill>
                  <a:srgbClr val="000000"/>
                </a:solidFill>
                <a:cs typeface="Times New Roman" panose="02020603050405020304" pitchFamily="18" charset="0"/>
              </a:rPr>
              <a:t>σ</a:t>
            </a:r>
            <a:r>
              <a:rPr lang="en-IN" sz="800" dirty="0">
                <a:solidFill>
                  <a:srgbClr val="000000"/>
                </a:solidFill>
                <a:cs typeface="Times New Roman" panose="02020603050405020304" pitchFamily="18" charset="0"/>
              </a:rPr>
              <a:t>^</a:t>
            </a:r>
            <a:r>
              <a:rPr lang="el-GR" sz="800" dirty="0">
                <a:solidFill>
                  <a:srgbClr val="000000"/>
                </a:solidFill>
                <a:cs typeface="Times New Roman" panose="02020603050405020304" pitchFamily="18" charset="0"/>
              </a:rPr>
              <a:t>2</a:t>
            </a:r>
            <a:r>
              <a:rPr lang="en-IN" sz="800" dirty="0">
                <a:solidFill>
                  <a:srgbClr val="000000"/>
                </a:solidFill>
                <a:cs typeface="Times New Roman" panose="02020603050405020304" pitchFamily="18" charset="0"/>
              </a:rPr>
              <a:t>    </a:t>
            </a:r>
            <a:r>
              <a:rPr lang="el-GR" dirty="0">
                <a:solidFill>
                  <a:srgbClr val="000000"/>
                </a:solidFill>
                <a:cs typeface="Times New Roman" panose="02020603050405020304" pitchFamily="18" charset="0"/>
              </a:rPr>
              <a:t>p(y∣σ</a:t>
            </a:r>
            <a:r>
              <a:rPr lang="en-IN" dirty="0">
                <a:solidFill>
                  <a:srgbClr val="000000"/>
                </a:solidFill>
                <a:cs typeface="Times New Roman" panose="02020603050405020304" pitchFamily="18" charset="0"/>
              </a:rPr>
              <a:t>^</a:t>
            </a:r>
            <a:r>
              <a:rPr lang="el-GR" dirty="0">
                <a:solidFill>
                  <a:srgbClr val="000000"/>
                </a:solidFill>
                <a:cs typeface="Times New Roman" panose="02020603050405020304" pitchFamily="18" charset="0"/>
              </a:rPr>
              <a:t>2 )</a:t>
            </a:r>
            <a:endParaRPr lang="en-IN" dirty="0">
              <a:solidFill>
                <a:srgbClr val="000000"/>
              </a:solidFill>
              <a:cs typeface="Times New Roman" panose="02020603050405020304" pitchFamily="18" charset="0"/>
            </a:endParaRPr>
          </a:p>
          <a:p>
            <a:pPr>
              <a:lnSpc>
                <a:spcPts val="2000"/>
              </a:lnSpc>
              <a:buSzPct val="100000"/>
            </a:pPr>
            <a:r>
              <a:rPr lang="en-US" dirty="0">
                <a:solidFill>
                  <a:srgbClr val="000000"/>
                </a:solidFill>
                <a:cs typeface="Times New Roman" panose="02020603050405020304" pitchFamily="18" charset="0"/>
              </a:rPr>
              <a:t>Where p(</a:t>
            </a:r>
            <a:r>
              <a:rPr lang="en-US" dirty="0" err="1">
                <a:solidFill>
                  <a:srgbClr val="000000"/>
                </a:solidFill>
                <a:cs typeface="Times New Roman" panose="02020603050405020304" pitchFamily="18" charset="0"/>
              </a:rPr>
              <a:t>y∣σ</a:t>
            </a:r>
            <a:r>
              <a:rPr lang="en-US" dirty="0">
                <a:solidFill>
                  <a:srgbClr val="000000"/>
                </a:solidFill>
                <a:cs typeface="Times New Roman" panose="02020603050405020304" pitchFamily="18" charset="0"/>
              </a:rPr>
              <a:t> ^2) is the conditional probability density function of the received signal given the noise variance σ^2</a:t>
            </a:r>
          </a:p>
          <a:p>
            <a:pPr>
              <a:lnSpc>
                <a:spcPts val="2000"/>
              </a:lnSpc>
              <a:buSzPct val="100000"/>
            </a:pPr>
            <a:endParaRPr lang="en-US" dirty="0">
              <a:solidFill>
                <a:srgbClr val="000000"/>
              </a:solidFill>
              <a:cs typeface="Times New Roman" panose="02020603050405020304" pitchFamily="18" charset="0"/>
            </a:endParaRPr>
          </a:p>
        </p:txBody>
      </p:sp>
      <p:sp>
        <p:nvSpPr>
          <p:cNvPr id="6" name="Text 3"/>
          <p:cNvSpPr/>
          <p:nvPr/>
        </p:nvSpPr>
        <p:spPr>
          <a:xfrm>
            <a:off x="5577840" y="42976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457200" y="457200"/>
            <a:ext cx="8229600" cy="0"/>
          </a:xfrm>
          <a:prstGeom prst="rect">
            <a:avLst/>
          </a:prstGeom>
          <a:noFill/>
          <a:ln/>
        </p:spPr>
        <p:txBody>
          <a:bodyPr wrap="square" rtlCol="0" anchor="t"/>
          <a:lstStyle/>
          <a:p>
            <a:pPr marL="0" indent="0">
              <a:buNone/>
            </a:pPr>
            <a:r>
              <a:rPr lang="en-US" sz="2400" b="1" dirty="0">
                <a:solidFill>
                  <a:srgbClr val="000000"/>
                </a:solidFill>
                <a:latin typeface="Times New Roman" panose="02020603050405020304" pitchFamily="18" charset="0"/>
                <a:ea typeface="Lato" pitchFamily="34" charset="-122"/>
                <a:cs typeface="Times New Roman" panose="02020603050405020304" pitchFamily="18" charset="0"/>
              </a:rPr>
              <a:t>Cramer-Rao Lower Bound:</a:t>
            </a:r>
            <a:endParaRPr lang="en-US" sz="2400" dirty="0">
              <a:latin typeface="Times New Roman" panose="02020603050405020304" pitchFamily="18" charset="0"/>
              <a:cs typeface="Times New Roman" panose="02020603050405020304" pitchFamily="18" charset="0"/>
            </a:endParaRPr>
          </a:p>
        </p:txBody>
      </p:sp>
      <p:sp>
        <p:nvSpPr>
          <p:cNvPr id="4" name="Text 1"/>
          <p:cNvSpPr/>
          <p:nvPr/>
        </p:nvSpPr>
        <p:spPr>
          <a:xfrm>
            <a:off x="640080" y="1188720"/>
            <a:ext cx="6858000" cy="0"/>
          </a:xfrm>
          <a:prstGeom prst="rect">
            <a:avLst/>
          </a:prstGeom>
          <a:noFill/>
          <a:ln/>
        </p:spPr>
        <p:txBody>
          <a:bodyPr wrap="square" rtlCol="0" anchor="t"/>
          <a:lstStyle/>
          <a:p>
            <a:pPr marL="0" indent="0">
              <a:buNone/>
            </a:pPr>
            <a:r>
              <a:rPr lang="en-US" b="1" dirty="0">
                <a:solidFill>
                  <a:srgbClr val="000000"/>
                </a:solidFill>
                <a:latin typeface="Times New Roman" panose="02020603050405020304" pitchFamily="18" charset="0"/>
                <a:ea typeface="Arial" pitchFamily="34" charset="-122"/>
                <a:cs typeface="Times New Roman" panose="02020603050405020304" pitchFamily="18" charset="0"/>
              </a:rPr>
              <a:t>Variance of estimators</a:t>
            </a:r>
            <a:endParaRPr lang="en-US" dirty="0">
              <a:latin typeface="Times New Roman" panose="02020603050405020304" pitchFamily="18" charset="0"/>
              <a:cs typeface="Times New Roman" panose="02020603050405020304" pitchFamily="18" charset="0"/>
            </a:endParaRPr>
          </a:p>
        </p:txBody>
      </p:sp>
      <p:sp>
        <p:nvSpPr>
          <p:cNvPr id="5" name="Text 2"/>
          <p:cNvSpPr/>
          <p:nvPr/>
        </p:nvSpPr>
        <p:spPr>
          <a:xfrm>
            <a:off x="685800" y="1696066"/>
            <a:ext cx="7706032" cy="2684204"/>
          </a:xfrm>
          <a:prstGeom prst="rect">
            <a:avLst/>
          </a:prstGeom>
          <a:noFill/>
          <a:ln/>
        </p:spPr>
        <p:txBody>
          <a:bodyPr wrap="square" rtlCol="0" anchor="t"/>
          <a:lstStyle/>
          <a:p>
            <a:pPr marL="342900" indent="-342900">
              <a:lnSpc>
                <a:spcPts val="2000"/>
              </a:lnSpc>
              <a:buSzPct val="100000"/>
              <a:buChar char="•"/>
            </a:pPr>
            <a:r>
              <a:rPr lang="en-US" dirty="0">
                <a:solidFill>
                  <a:srgbClr val="000000"/>
                </a:solidFill>
              </a:rPr>
              <a:t>the performance of different estimators and comparing their efficiency.</a:t>
            </a:r>
          </a:p>
          <a:p>
            <a:pPr>
              <a:lnSpc>
                <a:spcPts val="2000"/>
              </a:lnSpc>
              <a:buSzPct val="100000"/>
            </a:pPr>
            <a:endParaRPr lang="en-US" dirty="0"/>
          </a:p>
          <a:p>
            <a:pPr marL="342900" indent="-342900">
              <a:lnSpc>
                <a:spcPts val="2000"/>
              </a:lnSpc>
              <a:buSzPct val="100000"/>
              <a:buChar char="•"/>
            </a:pPr>
            <a:r>
              <a:rPr lang="en-US" dirty="0">
                <a:solidFill>
                  <a:srgbClr val="000000"/>
                </a:solidFill>
              </a:rPr>
              <a:t>Understanding the CRLB is The Cramer-Rao Lower Bound (CRLB) is a theoretical limit on the variance of unbiased estimators in wireless communication.</a:t>
            </a:r>
          </a:p>
          <a:p>
            <a:pPr>
              <a:lnSpc>
                <a:spcPts val="2000"/>
              </a:lnSpc>
              <a:buSzPct val="100000"/>
            </a:pPr>
            <a:endParaRPr lang="en-US" dirty="0"/>
          </a:p>
          <a:p>
            <a:pPr marL="342900" indent="-342900">
              <a:lnSpc>
                <a:spcPts val="2000"/>
              </a:lnSpc>
              <a:buSzPct val="100000"/>
              <a:buChar char="•"/>
            </a:pPr>
            <a:r>
              <a:rPr lang="en-US" dirty="0">
                <a:solidFill>
                  <a:srgbClr val="000000"/>
                </a:solidFill>
              </a:rPr>
              <a:t>It provides insights into the fundamental limitations of estimating unknown parameters based on limited data.</a:t>
            </a:r>
          </a:p>
          <a:p>
            <a:pPr>
              <a:lnSpc>
                <a:spcPts val="2000"/>
              </a:lnSpc>
              <a:buSzPct val="100000"/>
            </a:pPr>
            <a:endParaRPr lang="en-US" dirty="0"/>
          </a:p>
          <a:p>
            <a:pPr marL="342900" indent="-342900">
              <a:lnSpc>
                <a:spcPts val="2000"/>
              </a:lnSpc>
              <a:buSzPct val="100000"/>
              <a:buChar char="•"/>
            </a:pPr>
            <a:r>
              <a:rPr lang="en-US" dirty="0">
                <a:solidFill>
                  <a:srgbClr val="000000"/>
                </a:solidFill>
              </a:rPr>
              <a:t>The CRLB helps in assessing and designing efficient wireless communication systems.</a:t>
            </a:r>
            <a:endParaRPr lang="en-US" dirty="0"/>
          </a:p>
        </p:txBody>
      </p:sp>
      <p:sp>
        <p:nvSpPr>
          <p:cNvPr id="6" name="Text 3"/>
          <p:cNvSpPr/>
          <p:nvPr/>
        </p:nvSpPr>
        <p:spPr>
          <a:xfrm>
            <a:off x="5577840" y="42976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D7D7E-EB4A-01B5-F1AC-DFEA998372B5}"/>
              </a:ext>
            </a:extLst>
          </p:cNvPr>
          <p:cNvSpPr txBox="1"/>
          <p:nvPr/>
        </p:nvSpPr>
        <p:spPr>
          <a:xfrm>
            <a:off x="803788" y="471948"/>
            <a:ext cx="7551174" cy="3231654"/>
          </a:xfrm>
          <a:prstGeom prst="rect">
            <a:avLst/>
          </a:prstGeom>
          <a:noFill/>
        </p:spPr>
        <p:txBody>
          <a:bodyPr wrap="square" rtlCol="0">
            <a:spAutoFit/>
          </a:bodyPr>
          <a:lstStyle/>
          <a:p>
            <a:r>
              <a:rPr lang="en-IN" sz="2400" b="1" dirty="0" err="1">
                <a:latin typeface="Times New Roman" panose="02020603050405020304" pitchFamily="18" charset="0"/>
                <a:cs typeface="Times New Roman" panose="02020603050405020304" pitchFamily="18" charset="0"/>
              </a:rPr>
              <a:t>Cont</a:t>
            </a:r>
            <a:r>
              <a:rPr lang="en-IN" sz="2400" b="1" dirty="0">
                <a:latin typeface="Times New Roman" panose="02020603050405020304" pitchFamily="18" charset="0"/>
                <a:cs typeface="Times New Roman" panose="02020603050405020304" pitchFamily="18" charset="0"/>
              </a:rPr>
              <a:t>…</a:t>
            </a:r>
          </a:p>
          <a:p>
            <a:endParaRPr lang="en-IN" dirty="0"/>
          </a:p>
          <a:p>
            <a:endParaRPr lang="en-IN" dirty="0"/>
          </a:p>
          <a:p>
            <a:pPr marL="285750" indent="-285750">
              <a:buFont typeface="Arial" panose="020B0604020202020204" pitchFamily="34" charset="0"/>
              <a:buChar char="•"/>
            </a:pPr>
            <a:r>
              <a:rPr lang="en-IN" dirty="0"/>
              <a:t>The CRLB for estimating a parameter 𝜃 is given by:</a:t>
            </a:r>
          </a:p>
          <a:p>
            <a:r>
              <a:rPr lang="en-IN" dirty="0"/>
              <a:t>      CRLB (𝜃) = 1/E[(∂/∂𝜃 log 𝑝(𝑦∣𝜃))^2]</a:t>
            </a:r>
          </a:p>
          <a:p>
            <a:r>
              <a:rPr lang="en-IN" dirty="0"/>
              <a:t>      Where 𝑝(𝑦∣𝜃) </a:t>
            </a:r>
            <a:r>
              <a:rPr lang="el-GR" dirty="0"/>
              <a:t> </a:t>
            </a:r>
            <a:r>
              <a:rPr lang="en-IN" dirty="0"/>
              <a:t>is the probability density function of the received signal given the parameter </a:t>
            </a:r>
            <a:r>
              <a:rPr lang="el-GR" dirty="0"/>
              <a:t>θ, </a:t>
            </a:r>
            <a:r>
              <a:rPr lang="en-IN" dirty="0"/>
              <a:t>and E[⋅] denotes the expected value.</a:t>
            </a:r>
          </a:p>
          <a:p>
            <a:endParaRPr lang="en-IN" dirty="0"/>
          </a:p>
          <a:p>
            <a:pPr marL="285750" indent="-285750">
              <a:buFont typeface="Arial" panose="020B0604020202020204" pitchFamily="34" charset="0"/>
              <a:buChar char="•"/>
            </a:pPr>
            <a:r>
              <a:rPr lang="en-IN" dirty="0"/>
              <a:t>For the CRLB of the channel gain (h) and noise variance (</a:t>
            </a:r>
            <a:r>
              <a:rPr lang="el-GR" dirty="0"/>
              <a:t>σ</a:t>
            </a:r>
            <a:r>
              <a:rPr lang="en-IN" dirty="0"/>
              <a:t>^</a:t>
            </a:r>
            <a:r>
              <a:rPr lang="el-GR" dirty="0"/>
              <a:t>2 ), </a:t>
            </a:r>
            <a:r>
              <a:rPr lang="en-IN" dirty="0"/>
              <a:t>you would substitute 𝜃 with ℎ 𝜎^2 respectively.</a:t>
            </a:r>
          </a:p>
          <a:p>
            <a:endParaRPr lang="en-IN" dirty="0"/>
          </a:p>
        </p:txBody>
      </p:sp>
    </p:spTree>
    <p:extLst>
      <p:ext uri="{BB962C8B-B14F-4D97-AF65-F5344CB8AC3E}">
        <p14:creationId xmlns:p14="http://schemas.microsoft.com/office/powerpoint/2010/main" val="207032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457200" y="457200"/>
            <a:ext cx="8229600" cy="0"/>
          </a:xfrm>
          <a:prstGeom prst="rect">
            <a:avLst/>
          </a:prstGeom>
          <a:noFill/>
          <a:ln/>
        </p:spPr>
        <p:txBody>
          <a:bodyPr wrap="square" rtlCol="0" anchor="t"/>
          <a:lstStyle/>
          <a:p>
            <a:pPr marL="0" indent="0">
              <a:buNone/>
            </a:pPr>
            <a:r>
              <a:rPr lang="en-US" sz="2400" b="1" dirty="0">
                <a:solidFill>
                  <a:srgbClr val="000000"/>
                </a:solidFill>
                <a:latin typeface="Times New Roman" panose="02020603050405020304" pitchFamily="18" charset="0"/>
                <a:ea typeface="Lato" pitchFamily="34" charset="-122"/>
                <a:cs typeface="Times New Roman" panose="02020603050405020304" pitchFamily="18" charset="0"/>
              </a:rPr>
              <a:t>Comparing CRLB and ML Estimators:</a:t>
            </a:r>
            <a:endParaRPr lang="en-US" sz="2400" dirty="0">
              <a:latin typeface="Times New Roman" panose="02020603050405020304" pitchFamily="18" charset="0"/>
              <a:cs typeface="Times New Roman" panose="02020603050405020304" pitchFamily="18" charset="0"/>
            </a:endParaRPr>
          </a:p>
        </p:txBody>
      </p:sp>
      <p:sp>
        <p:nvSpPr>
          <p:cNvPr id="4" name="Text 1"/>
          <p:cNvSpPr/>
          <p:nvPr/>
        </p:nvSpPr>
        <p:spPr>
          <a:xfrm>
            <a:off x="640080" y="1188720"/>
            <a:ext cx="6858000" cy="0"/>
          </a:xfrm>
          <a:prstGeom prst="rect">
            <a:avLst/>
          </a:prstGeom>
          <a:noFill/>
          <a:ln/>
        </p:spPr>
        <p:txBody>
          <a:bodyPr wrap="square" rtlCol="0" anchor="t"/>
          <a:lstStyle/>
          <a:p>
            <a:pPr marL="0" indent="0">
              <a:buNone/>
            </a:pPr>
            <a:r>
              <a:rPr lang="en-US" b="1" dirty="0">
                <a:solidFill>
                  <a:srgbClr val="000000"/>
                </a:solidFill>
                <a:latin typeface="Times New Roman" panose="02020603050405020304" pitchFamily="18" charset="0"/>
                <a:ea typeface="Arial" pitchFamily="34" charset="-122"/>
                <a:cs typeface="Times New Roman" panose="02020603050405020304" pitchFamily="18" charset="0"/>
              </a:rPr>
              <a:t>Performance Analysis</a:t>
            </a:r>
            <a:endParaRPr lang="en-US" dirty="0">
              <a:latin typeface="Times New Roman" panose="02020603050405020304" pitchFamily="18" charset="0"/>
              <a:cs typeface="Times New Roman" panose="02020603050405020304" pitchFamily="18" charset="0"/>
            </a:endParaRPr>
          </a:p>
        </p:txBody>
      </p:sp>
      <p:sp>
        <p:nvSpPr>
          <p:cNvPr id="5" name="Text 2"/>
          <p:cNvSpPr/>
          <p:nvPr/>
        </p:nvSpPr>
        <p:spPr>
          <a:xfrm>
            <a:off x="685800" y="1554480"/>
            <a:ext cx="7805928" cy="2225040"/>
          </a:xfrm>
          <a:prstGeom prst="rect">
            <a:avLst/>
          </a:prstGeom>
          <a:noFill/>
          <a:ln/>
        </p:spPr>
        <p:txBody>
          <a:bodyPr wrap="square" rtlCol="0" anchor="t"/>
          <a:lstStyle/>
          <a:p>
            <a:pPr marL="342900" indent="-342900">
              <a:lnSpc>
                <a:spcPts val="2000"/>
              </a:lnSpc>
              <a:buSzPct val="100000"/>
              <a:buChar char="•"/>
            </a:pPr>
            <a:r>
              <a:rPr lang="en-US" dirty="0">
                <a:solidFill>
                  <a:srgbClr val="000000"/>
                </a:solidFill>
              </a:rPr>
              <a:t>The Cramer-Rao Lower Bound (CRLB) provides a fundamental limit on the variance of any unbiased estimator.</a:t>
            </a:r>
          </a:p>
          <a:p>
            <a:pPr marL="342900" indent="-342900">
              <a:lnSpc>
                <a:spcPts val="2000"/>
              </a:lnSpc>
              <a:buSzPct val="100000"/>
              <a:buChar char="•"/>
            </a:pPr>
            <a:endParaRPr lang="en-US" dirty="0"/>
          </a:p>
          <a:p>
            <a:pPr marL="342900" indent="-342900">
              <a:lnSpc>
                <a:spcPts val="2000"/>
              </a:lnSpc>
              <a:buSzPct val="100000"/>
              <a:buChar char="•"/>
            </a:pPr>
            <a:r>
              <a:rPr lang="en-US" dirty="0">
                <a:solidFill>
                  <a:srgbClr val="000000"/>
                </a:solidFill>
              </a:rPr>
              <a:t>Maximum Likelihood (ML) estimators aim to achieve the best possible estimation from observed data.</a:t>
            </a:r>
          </a:p>
          <a:p>
            <a:pPr marL="342900" indent="-342900">
              <a:lnSpc>
                <a:spcPts val="2000"/>
              </a:lnSpc>
              <a:buSzPct val="100000"/>
              <a:buChar char="•"/>
            </a:pPr>
            <a:endParaRPr lang="en-US" dirty="0"/>
          </a:p>
          <a:p>
            <a:pPr marL="342900" indent="-342900">
              <a:lnSpc>
                <a:spcPts val="2000"/>
              </a:lnSpc>
              <a:buSzPct val="100000"/>
              <a:buChar char="•"/>
            </a:pPr>
            <a:r>
              <a:rPr lang="en-US" dirty="0">
                <a:solidFill>
                  <a:srgbClr val="000000"/>
                </a:solidFill>
              </a:rPr>
              <a:t>Comparing the performance of ML estimators with CRLB helps evaluate the efficiency of estimation techniques.</a:t>
            </a:r>
          </a:p>
          <a:p>
            <a:pPr marL="342900" indent="-342900">
              <a:lnSpc>
                <a:spcPts val="2000"/>
              </a:lnSpc>
              <a:buSzPct val="100000"/>
              <a:buChar char="•"/>
            </a:pPr>
            <a:endParaRPr lang="en-US" dirty="0"/>
          </a:p>
          <a:p>
            <a:pPr marL="342900" indent="-342900">
              <a:lnSpc>
                <a:spcPts val="2000"/>
              </a:lnSpc>
              <a:buSzPct val="100000"/>
              <a:buChar char="•"/>
            </a:pPr>
            <a:r>
              <a:rPr lang="en-US" dirty="0">
                <a:solidFill>
                  <a:srgbClr val="000000"/>
                </a:solidFill>
              </a:rPr>
              <a:t>Analyzing the gap between ML estimators and CRLB facilitates understanding the potential for improvement.</a:t>
            </a:r>
            <a:endParaRPr lang="en-US" dirty="0"/>
          </a:p>
        </p:txBody>
      </p:sp>
      <p:sp>
        <p:nvSpPr>
          <p:cNvPr id="6" name="Text 3"/>
          <p:cNvSpPr/>
          <p:nvPr/>
        </p:nvSpPr>
        <p:spPr>
          <a:xfrm>
            <a:off x="5577840" y="42976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C45A4-9738-A2CB-6FAC-8FF57AA2AAEF}"/>
              </a:ext>
            </a:extLst>
          </p:cNvPr>
          <p:cNvSpPr txBox="1"/>
          <p:nvPr/>
        </p:nvSpPr>
        <p:spPr>
          <a:xfrm>
            <a:off x="671052" y="471948"/>
            <a:ext cx="7735529" cy="378565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MSE computations for channel gain:</a:t>
            </a:r>
            <a:endParaRPr lang="en-US" dirty="0">
              <a:solidFill>
                <a:srgbClr val="0D0D0D"/>
              </a:solidFill>
              <a:highlight>
                <a:srgbClr val="FFFFFF"/>
              </a:highlight>
            </a:endParaRPr>
          </a:p>
          <a:p>
            <a:pPr>
              <a:buFont typeface="Arial" panose="020B0604020202020204" pitchFamily="34" charset="0"/>
              <a:buChar char="•"/>
            </a:pPr>
            <a:endParaRPr lang="en-US" b="0" i="0" dirty="0">
              <a:solidFill>
                <a:srgbClr val="0D0D0D"/>
              </a:solidFill>
              <a:effectLst/>
              <a:highlight>
                <a:srgbClr val="FFFFFF"/>
              </a:highlight>
            </a:endParaRPr>
          </a:p>
          <a:p>
            <a:pPr>
              <a:buFont typeface="Arial" panose="020B0604020202020204" pitchFamily="34" charset="0"/>
              <a:buChar char="•"/>
            </a:pPr>
            <a:endParaRPr lang="en-US" b="0" i="0" dirty="0">
              <a:solidFill>
                <a:srgbClr val="0D0D0D"/>
              </a:solidFill>
              <a:effectLst/>
              <a:highlight>
                <a:srgbClr val="FFFFFF"/>
              </a:highlight>
            </a:endParaRPr>
          </a:p>
          <a:p>
            <a:pPr marL="285750" indent="-285750">
              <a:buFont typeface="Arial" panose="020B0604020202020204" pitchFamily="34" charset="0"/>
              <a:buChar char="•"/>
            </a:pPr>
            <a:r>
              <a:rPr lang="en-US" b="0" i="0" dirty="0">
                <a:solidFill>
                  <a:srgbClr val="0D0D0D"/>
                </a:solidFill>
                <a:effectLst/>
                <a:highlight>
                  <a:srgbClr val="FFFFFF"/>
                </a:highlight>
              </a:rPr>
              <a:t>Mean Squared Error (MSE) is a common metric used to evaluate the performance of estimation algorithms, including those used in channel gain estimation. In the context of channel gain estimation, MSE quantifies the average squared difference between the estimated channel gain and the true channel gain.</a:t>
            </a:r>
          </a:p>
          <a:p>
            <a:pPr marL="285750" indent="-285750">
              <a:buFont typeface="Arial" panose="020B0604020202020204" pitchFamily="34" charset="0"/>
              <a:buChar char="•"/>
            </a:pPr>
            <a:endParaRPr lang="en-US" dirty="0">
              <a:solidFill>
                <a:srgbClr val="0D0D0D"/>
              </a:solidFill>
              <a:highlight>
                <a:srgbClr val="FFFFFF"/>
              </a:highlight>
            </a:endParaRPr>
          </a:p>
          <a:p>
            <a:pPr marL="285750" indent="-285750">
              <a:buFont typeface="Arial" panose="020B0604020202020204" pitchFamily="34" charset="0"/>
              <a:buChar char="•"/>
            </a:pPr>
            <a:r>
              <a:rPr lang="en-US" b="0" i="0" dirty="0">
                <a:solidFill>
                  <a:srgbClr val="0D0D0D"/>
                </a:solidFill>
                <a:effectLst/>
                <a:highlight>
                  <a:srgbClr val="FFFFFF"/>
                </a:highlight>
              </a:rPr>
              <a:t>Mathematically, the MSE for channel gain estimation can be expressed as:</a:t>
            </a:r>
          </a:p>
          <a:p>
            <a:pPr marL="285750" indent="-285750">
              <a:buFont typeface="Arial" panose="020B0604020202020204" pitchFamily="34" charset="0"/>
              <a:buChar char="•"/>
            </a:pPr>
            <a:endParaRPr lang="en-US" b="0" i="0" dirty="0">
              <a:solidFill>
                <a:srgbClr val="0D0D0D"/>
              </a:solidFill>
              <a:effectLst/>
              <a:highlight>
                <a:srgbClr val="FFFFFF"/>
              </a:highlight>
            </a:endParaRPr>
          </a:p>
          <a:p>
            <a:endParaRPr lang="en-US" b="0" i="0" dirty="0">
              <a:solidFill>
                <a:srgbClr val="0D0D0D"/>
              </a:solidFill>
              <a:effectLst/>
              <a:highlight>
                <a:srgbClr val="FFFFFF"/>
              </a:highlight>
            </a:endParaRPr>
          </a:p>
          <a:p>
            <a:pPr>
              <a:buFont typeface="Arial" panose="020B0604020202020204" pitchFamily="34" charset="0"/>
              <a:buChar char="•"/>
            </a:pPr>
            <a:endParaRPr lang="en-US" b="0" i="0" dirty="0">
              <a:solidFill>
                <a:srgbClr val="0D0D0D"/>
              </a:solidFill>
              <a:effectLst/>
              <a:highlight>
                <a:srgbClr val="FFFFFF"/>
              </a:highlight>
            </a:endParaRPr>
          </a:p>
          <a:p>
            <a:endParaRPr lang="en-IN" dirty="0"/>
          </a:p>
        </p:txBody>
      </p:sp>
      <p:pic>
        <p:nvPicPr>
          <p:cNvPr id="3" name="Picture 2">
            <a:extLst>
              <a:ext uri="{FF2B5EF4-FFF2-40B4-BE49-F238E27FC236}">
                <a16:creationId xmlns:a16="http://schemas.microsoft.com/office/drawing/2014/main" id="{DDBA873E-560A-645E-1795-5EBA149F1832}"/>
              </a:ext>
            </a:extLst>
          </p:cNvPr>
          <p:cNvPicPr>
            <a:picLocks noChangeAspect="1"/>
          </p:cNvPicPr>
          <p:nvPr/>
        </p:nvPicPr>
        <p:blipFill>
          <a:blip r:embed="rId2"/>
          <a:stretch>
            <a:fillRect/>
          </a:stretch>
        </p:blipFill>
        <p:spPr>
          <a:xfrm>
            <a:off x="2903252" y="3854439"/>
            <a:ext cx="3116230" cy="552462"/>
          </a:xfrm>
          <a:prstGeom prst="rect">
            <a:avLst/>
          </a:prstGeom>
        </p:spPr>
      </p:pic>
    </p:spTree>
    <p:extLst>
      <p:ext uri="{BB962C8B-B14F-4D97-AF65-F5344CB8AC3E}">
        <p14:creationId xmlns:p14="http://schemas.microsoft.com/office/powerpoint/2010/main" val="17219853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1445</TotalTime>
  <Words>1208</Words>
  <Application>Microsoft Office PowerPoint</Application>
  <PresentationFormat>On-screen Show (16:9)</PresentationFormat>
  <Paragraphs>150</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Garamond</vt:lpstr>
      <vt:lpstr>Söhne</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Gowtham N</cp:lastModifiedBy>
  <cp:revision>47</cp:revision>
  <dcterms:created xsi:type="dcterms:W3CDTF">2024-04-30T14:07:53Z</dcterms:created>
  <dcterms:modified xsi:type="dcterms:W3CDTF">2024-05-05T12:19:36Z</dcterms:modified>
</cp:coreProperties>
</file>