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19-Jan-22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19-Jan-22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19-Jan-22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19-Jan-22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19-Jan-22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19-Jan-22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19-Jan-22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4434-2A60-4A5E-8AC9-9151D2B9DE3F}"/>
              </a:ext>
            </a:extLst>
          </p:cNvPr>
          <p:cNvSpPr>
            <a:spLocks noGrp="1"/>
          </p:cNvSpPr>
          <p:nvPr>
            <p:ph type="ctrTitle"/>
          </p:nvPr>
        </p:nvSpPr>
        <p:spPr/>
        <p:txBody>
          <a:bodyPr>
            <a:normAutofit/>
          </a:bodyPr>
          <a:lstStyle/>
          <a:p>
            <a:pPr algn="ctr"/>
            <a:r>
              <a:rPr lang="en-US" sz="5400" dirty="0">
                <a:latin typeface="Bahnschrift SemiBold" panose="020B0502040204020203" pitchFamily="34" charset="0"/>
              </a:rPr>
              <a:t>SECURED MEDICAL TRANSCRIPTION USING BLOCKCHAIN</a:t>
            </a:r>
          </a:p>
        </p:txBody>
      </p:sp>
      <p:sp>
        <p:nvSpPr>
          <p:cNvPr id="3" name="Subtitle 2">
            <a:extLst>
              <a:ext uri="{FF2B5EF4-FFF2-40B4-BE49-F238E27FC236}">
                <a16:creationId xmlns:a16="http://schemas.microsoft.com/office/drawing/2014/main" id="{23EE12FA-DA7D-4A96-B088-B1229E141CC6}"/>
              </a:ext>
            </a:extLst>
          </p:cNvPr>
          <p:cNvSpPr>
            <a:spLocks noGrp="1"/>
          </p:cNvSpPr>
          <p:nvPr>
            <p:ph type="subTitle" idx="1"/>
          </p:nvPr>
        </p:nvSpPr>
        <p:spPr/>
        <p:txBody>
          <a:bodyPr/>
          <a:lstStyle/>
          <a:p>
            <a:pPr algn="ctr"/>
            <a:r>
              <a:rPr lang="en-US" dirty="0"/>
              <a:t>Gowtham prasad s, 17mss018</a:t>
            </a:r>
          </a:p>
        </p:txBody>
      </p:sp>
    </p:spTree>
    <p:extLst>
      <p:ext uri="{BB962C8B-B14F-4D97-AF65-F5344CB8AC3E}">
        <p14:creationId xmlns:p14="http://schemas.microsoft.com/office/powerpoint/2010/main" val="139159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654D-F896-4176-948D-0CFF6A6E6D6F}"/>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5B10F754-D740-4664-82A0-CA14524A4C35}"/>
              </a:ext>
            </a:extLst>
          </p:cNvPr>
          <p:cNvSpPr>
            <a:spLocks noGrp="1"/>
          </p:cNvSpPr>
          <p:nvPr>
            <p:ph idx="1"/>
          </p:nvPr>
        </p:nvSpPr>
        <p:spPr>
          <a:xfrm>
            <a:off x="1097280" y="1737361"/>
            <a:ext cx="10058400" cy="4691148"/>
          </a:xfrm>
        </p:spPr>
        <p:txBody>
          <a:bodyPr>
            <a:noAutofit/>
          </a:bodyPr>
          <a:lstStyle/>
          <a:p>
            <a:pPr marL="0" indent="0" algn="just">
              <a:buNone/>
            </a:pPr>
            <a:r>
              <a:rPr lang="en-US" dirty="0">
                <a:solidFill>
                  <a:schemeClr val="tx1"/>
                </a:solidFill>
                <a:latin typeface="Cambria" panose="02040503050406030204" pitchFamily="18" charset="0"/>
                <a:ea typeface="Cambria" panose="02040503050406030204" pitchFamily="18" charset="0"/>
              </a:rPr>
              <a:t>	Blockchain is a shared, immutable ledger that facilitates the process of recording transactions and tracking assets in a business network. Blockchains are distributed digital ledgers of cryptographically signed transactions that are grouped into blocks. Blockchain are used to create secure transaction. Medical transcription (MT) is the manual processing of voice reports dictated by physicians and other healthcare professionals into text format. Often it is done by a third-party organization. Whenever medical data leaves the hospital, the medical data is at risk of confidentiality breach.</a:t>
            </a:r>
          </a:p>
          <a:p>
            <a:pPr marL="0" indent="0" algn="just">
              <a:buNone/>
            </a:pPr>
            <a:r>
              <a:rPr lang="en-US" dirty="0">
                <a:solidFill>
                  <a:schemeClr val="tx1"/>
                </a:solidFill>
                <a:latin typeface="Cambria" panose="02040503050406030204" pitchFamily="18" charset="0"/>
                <a:ea typeface="Cambria" panose="02040503050406030204" pitchFamily="18" charset="0"/>
              </a:rPr>
              <a:t>	Blockchain can be used to securely store the medical records over the distributed network. These medical records will not be accessed by anyone but who have been granted access. The medical record can be accessed using a unique credential ID.</a:t>
            </a:r>
          </a:p>
          <a:p>
            <a:pPr marL="0" indent="0" algn="just">
              <a:buNone/>
            </a:pPr>
            <a:r>
              <a:rPr lang="en-US" dirty="0">
                <a:solidFill>
                  <a:schemeClr val="tx1"/>
                </a:solidFill>
                <a:latin typeface="Cambria" panose="02040503050406030204" pitchFamily="18" charset="0"/>
                <a:ea typeface="Cambria" panose="02040503050406030204" pitchFamily="18" charset="0"/>
              </a:rPr>
              <a:t>	Web application is developed using HTML, CSS. Medical Transcription process is automated using Python and Speech API and deployed using Flask. Then Blockchain securely stores the medical record, which is built using Python and Solidity.</a:t>
            </a:r>
          </a:p>
          <a:p>
            <a:pPr marL="0" indent="0" algn="just">
              <a:buNone/>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965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Problem Definition</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sz="2800" dirty="0">
                <a:solidFill>
                  <a:schemeClr val="tx1"/>
                </a:solidFill>
                <a:latin typeface="Cambria" panose="02040503050406030204" pitchFamily="18" charset="0"/>
                <a:ea typeface="Cambria" panose="02040503050406030204" pitchFamily="18" charset="0"/>
              </a:rPr>
              <a:t>	Medical data are sent to third party organization for medical transcription. Since data are passed through third party, there is a possibility of data theft. Chances of causing errors in the medical record is high. It is also expensive and time-consuming task.</a:t>
            </a:r>
          </a:p>
        </p:txBody>
      </p:sp>
    </p:spTree>
    <p:extLst>
      <p:ext uri="{BB962C8B-B14F-4D97-AF65-F5344CB8AC3E}">
        <p14:creationId xmlns:p14="http://schemas.microsoft.com/office/powerpoint/2010/main" val="409270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Project Objective</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sz="2800" dirty="0">
                <a:solidFill>
                  <a:schemeClr val="tx1"/>
                </a:solidFill>
                <a:latin typeface="Cambria" panose="02040503050406030204" pitchFamily="18" charset="0"/>
                <a:ea typeface="Cambria" panose="02040503050406030204" pitchFamily="18" charset="0"/>
              </a:rPr>
              <a:t>	To develop a web application to automate medical transcription through speech API and to securely store the medical transcription record using Blockchain.</a:t>
            </a:r>
          </a:p>
        </p:txBody>
      </p:sp>
    </p:spTree>
    <p:extLst>
      <p:ext uri="{BB962C8B-B14F-4D97-AF65-F5344CB8AC3E}">
        <p14:creationId xmlns:p14="http://schemas.microsoft.com/office/powerpoint/2010/main" val="187443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Project Overview</a:t>
            </a:r>
          </a:p>
        </p:txBody>
      </p:sp>
      <p:sp>
        <p:nvSpPr>
          <p:cNvPr id="6" name="Content Placeholder 5">
            <a:extLst>
              <a:ext uri="{FF2B5EF4-FFF2-40B4-BE49-F238E27FC236}">
                <a16:creationId xmlns:a16="http://schemas.microsoft.com/office/drawing/2014/main" id="{D3AE5633-E79F-4FA3-8CA0-20DBF22E97B8}"/>
              </a:ext>
            </a:extLst>
          </p:cNvPr>
          <p:cNvSpPr>
            <a:spLocks noGrp="1"/>
          </p:cNvSpPr>
          <p:nvPr>
            <p:ph sz="half" idx="1"/>
          </p:nvPr>
        </p:nvSpPr>
        <p:spPr>
          <a:xfrm>
            <a:off x="1097279" y="1845734"/>
            <a:ext cx="4876803" cy="4023360"/>
          </a:xfrm>
        </p:spPr>
        <p:txBody>
          <a:bodyPr>
            <a:normAutofit/>
          </a:bodyPr>
          <a:lstStyle/>
          <a:p>
            <a:pPr>
              <a:buFont typeface="Arial" panose="020B0604020202020204" pitchFamily="34" charset="0"/>
              <a:buChar char="•"/>
            </a:pP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Medical Transcription Process</a:t>
            </a:r>
          </a:p>
          <a:p>
            <a:pPr marL="0" indent="0" algn="just">
              <a:buNone/>
            </a:pPr>
            <a:r>
              <a:rPr lang="en-US" sz="2400" dirty="0">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As soon as the web application is loaded, the user has to upload an audio file and click Transcribe button. When Transcribe button is clicked, the audio file is converted to text file using speech API.</a:t>
            </a:r>
          </a:p>
        </p:txBody>
      </p:sp>
      <p:sp>
        <p:nvSpPr>
          <p:cNvPr id="7" name="Content Placeholder 6">
            <a:extLst>
              <a:ext uri="{FF2B5EF4-FFF2-40B4-BE49-F238E27FC236}">
                <a16:creationId xmlns:a16="http://schemas.microsoft.com/office/drawing/2014/main" id="{83C5DA30-32F9-4FF9-B72F-589B6A18B06F}"/>
              </a:ext>
            </a:extLst>
          </p:cNvPr>
          <p:cNvSpPr>
            <a:spLocks noGrp="1"/>
          </p:cNvSpPr>
          <p:nvPr>
            <p:ph sz="half" idx="2"/>
          </p:nvPr>
        </p:nvSpPr>
        <p:spPr>
          <a:xfrm>
            <a:off x="6217919" y="1845735"/>
            <a:ext cx="5306423" cy="4023360"/>
          </a:xfrm>
        </p:spPr>
        <p:txBody>
          <a:bodyPr>
            <a:normAutofit/>
          </a:bodyPr>
          <a:lstStyle/>
          <a:p>
            <a:pPr>
              <a:buFont typeface="Arial" panose="020B0604020202020204" pitchFamily="34" charset="0"/>
              <a:buChar char="•"/>
            </a:pPr>
            <a:r>
              <a:rPr lang="en-US" sz="2400" b="1" dirty="0">
                <a:latin typeface="Cambria" panose="02040503050406030204" pitchFamily="18" charset="0"/>
                <a:ea typeface="Cambria" panose="02040503050406030204" pitchFamily="18" charset="0"/>
              </a:rPr>
              <a:t> Storing the record using Blockchain</a:t>
            </a:r>
          </a:p>
          <a:p>
            <a:pPr marL="0" indent="0" algn="just">
              <a:buNone/>
            </a:pPr>
            <a:r>
              <a:rPr lang="en-US" sz="2400" dirty="0">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After medical transcription process, the medical record is securely stored using Blockchain across distributed network. The medical record can be accessed only through a credential ID.</a:t>
            </a:r>
          </a:p>
        </p:txBody>
      </p:sp>
    </p:spTree>
    <p:extLst>
      <p:ext uri="{BB962C8B-B14F-4D97-AF65-F5344CB8AC3E}">
        <p14:creationId xmlns:p14="http://schemas.microsoft.com/office/powerpoint/2010/main" val="314376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A881-4652-4BFC-90DF-906D39B3E3A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About Organization</a:t>
            </a:r>
          </a:p>
        </p:txBody>
      </p:sp>
      <p:sp>
        <p:nvSpPr>
          <p:cNvPr id="3" name="Content Placeholder 2">
            <a:extLst>
              <a:ext uri="{FF2B5EF4-FFF2-40B4-BE49-F238E27FC236}">
                <a16:creationId xmlns:a16="http://schemas.microsoft.com/office/drawing/2014/main" id="{0490D743-9EE1-4DD6-9530-901F8BEF4F1C}"/>
              </a:ext>
            </a:extLst>
          </p:cNvPr>
          <p:cNvSpPr>
            <a:spLocks noGrp="1"/>
          </p:cNvSpPr>
          <p:nvPr>
            <p:ph idx="1"/>
          </p:nvPr>
        </p:nvSpPr>
        <p:spPr/>
        <p:txBody>
          <a:bodyPr>
            <a:normAutofit/>
          </a:bodyPr>
          <a:lstStyle/>
          <a:p>
            <a:pPr marL="0" indent="0" algn="just">
              <a:buNone/>
            </a:pPr>
            <a:r>
              <a:rPr lang="en-US" b="1" dirty="0">
                <a:solidFill>
                  <a:schemeClr val="tx1"/>
                </a:solidFill>
                <a:latin typeface="Cambria" panose="02040503050406030204" pitchFamily="18" charset="0"/>
                <a:ea typeface="Cambria" panose="02040503050406030204" pitchFamily="18" charset="0"/>
              </a:rPr>
              <a:t>Organization</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Name</a:t>
            </a:r>
            <a:r>
              <a:rPr lang="en-US" dirty="0">
                <a:solidFill>
                  <a:schemeClr val="tx1"/>
                </a:solidFill>
                <a:latin typeface="Cambria" panose="02040503050406030204" pitchFamily="18" charset="0"/>
                <a:ea typeface="Cambria" panose="02040503050406030204" pitchFamily="18" charset="0"/>
              </a:rPr>
              <a:t>: 	Orion Innovation</a:t>
            </a:r>
          </a:p>
          <a:p>
            <a:pPr marL="0" indent="0" algn="just">
              <a:buNone/>
            </a:pPr>
            <a:r>
              <a:rPr lang="en-US" b="1" dirty="0">
                <a:solidFill>
                  <a:schemeClr val="tx1"/>
                </a:solidFill>
                <a:latin typeface="Cambria" panose="02040503050406030204" pitchFamily="18" charset="0"/>
                <a:ea typeface="Cambria" panose="02040503050406030204" pitchFamily="18" charset="0"/>
              </a:rPr>
              <a:t>Headquarters</a:t>
            </a:r>
            <a:r>
              <a:rPr lang="en-US" dirty="0">
                <a:solidFill>
                  <a:schemeClr val="tx1"/>
                </a:solidFill>
                <a:latin typeface="Cambria" panose="02040503050406030204" pitchFamily="18" charset="0"/>
                <a:ea typeface="Cambria" panose="02040503050406030204" pitchFamily="18" charset="0"/>
              </a:rPr>
              <a:t>: 		Edison, New Jersey, USA</a:t>
            </a:r>
          </a:p>
          <a:p>
            <a:pPr marL="0" indent="0" algn="just">
              <a:buNone/>
            </a:pPr>
            <a:r>
              <a:rPr lang="en-US" b="1" dirty="0">
                <a:solidFill>
                  <a:schemeClr val="tx1"/>
                </a:solidFill>
                <a:latin typeface="Cambria" panose="02040503050406030204" pitchFamily="18" charset="0"/>
                <a:ea typeface="Cambria" panose="02040503050406030204" pitchFamily="18" charset="0"/>
              </a:rPr>
              <a:t>Regional</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Office</a:t>
            </a:r>
            <a:r>
              <a:rPr lang="en-US" dirty="0">
                <a:solidFill>
                  <a:schemeClr val="tx1"/>
                </a:solidFill>
                <a:latin typeface="Cambria" panose="02040503050406030204" pitchFamily="18" charset="0"/>
                <a:ea typeface="Cambria" panose="02040503050406030204" pitchFamily="18" charset="0"/>
              </a:rPr>
              <a:t>: 	Coimbatore, Tamil Nadu, India</a:t>
            </a:r>
          </a:p>
          <a:p>
            <a:pPr marL="0" indent="0" algn="just">
              <a:buNone/>
            </a:pPr>
            <a:r>
              <a:rPr lang="en-US" b="1" dirty="0">
                <a:solidFill>
                  <a:schemeClr val="tx1"/>
                </a:solidFill>
                <a:latin typeface="Cambria" panose="02040503050406030204" pitchFamily="18" charset="0"/>
                <a:ea typeface="Cambria" panose="02040503050406030204" pitchFamily="18" charset="0"/>
              </a:rPr>
              <a:t>Website</a:t>
            </a:r>
            <a:r>
              <a:rPr lang="en-US" dirty="0">
                <a:solidFill>
                  <a:schemeClr val="tx1"/>
                </a:solidFill>
                <a:latin typeface="Cambria" panose="02040503050406030204" pitchFamily="18" charset="0"/>
                <a:ea typeface="Cambria" panose="02040503050406030204" pitchFamily="18" charset="0"/>
              </a:rPr>
              <a:t>: 		https://www.orioninc.com/</a:t>
            </a:r>
          </a:p>
          <a:p>
            <a:pPr marL="0" indent="0" algn="just">
              <a:buNone/>
            </a:pPr>
            <a:r>
              <a:rPr lang="en-US" b="1" dirty="0">
                <a:solidFill>
                  <a:schemeClr val="tx1"/>
                </a:solidFill>
                <a:latin typeface="Cambria" panose="02040503050406030204" pitchFamily="18" charset="0"/>
                <a:ea typeface="Cambria" panose="02040503050406030204" pitchFamily="18" charset="0"/>
              </a:rPr>
              <a:t>About</a:t>
            </a:r>
            <a:r>
              <a:rPr lang="en-US" dirty="0">
                <a:solidFill>
                  <a:schemeClr val="tx1"/>
                </a:solidFill>
                <a:latin typeface="Cambria" panose="02040503050406030204" pitchFamily="18" charset="0"/>
                <a:ea typeface="Cambria" panose="02040503050406030204" pitchFamily="18" charset="0"/>
              </a:rPr>
              <a:t>: Orion Innovation is a leading digital transformation and product development services firm. Headquartered in Edison, NJ, we have a global team of over 6,000 associates, with engineers in 13 major delivery centers across North America, Europe, Asia and Latin America. For over 25 years, Orion has been solving complex business problems for our clients. Our transformative business solutions are rooted in digital strategy, experience design, and engineering, empowering our clients to operate with agility at scale. </a:t>
            </a:r>
          </a:p>
          <a:p>
            <a:pPr marL="0" indent="0" algn="just">
              <a:buNone/>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11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97F2-03E3-4AE6-9A63-46F90C85A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12ECB6-8AF6-41C4-8F6B-75F96D1BB9AC}"/>
              </a:ext>
            </a:extLst>
          </p:cNvPr>
          <p:cNvSpPr>
            <a:spLocks noGrp="1"/>
          </p:cNvSpPr>
          <p:nvPr>
            <p:ph idx="1"/>
          </p:nvPr>
        </p:nvSpPr>
        <p:spPr/>
        <p:txBody>
          <a:bodyPr>
            <a:normAutofit/>
          </a:bodyPr>
          <a:lstStyle/>
          <a:p>
            <a:pPr algn="ctr"/>
            <a:endParaRPr lang="en-US" sz="4200">
              <a:latin typeface="Cambria" panose="02040503050406030204" pitchFamily="18" charset="0"/>
              <a:ea typeface="Cambria" panose="02040503050406030204" pitchFamily="18" charset="0"/>
            </a:endParaRPr>
          </a:p>
          <a:p>
            <a:pPr algn="ctr"/>
            <a:r>
              <a:rPr lang="en-US" sz="4200">
                <a:latin typeface="Cambria" panose="02040503050406030204" pitchFamily="18" charset="0"/>
                <a:ea typeface="Cambria" panose="02040503050406030204" pitchFamily="18" charset="0"/>
              </a:rPr>
              <a:t>Thank You!</a:t>
            </a:r>
            <a:endParaRPr lang="en-US" sz="4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69224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485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SemiBold</vt:lpstr>
      <vt:lpstr>Calibri</vt:lpstr>
      <vt:lpstr>Calibri Light</vt:lpstr>
      <vt:lpstr>Cambria</vt:lpstr>
      <vt:lpstr>Retrospect</vt:lpstr>
      <vt:lpstr>SECURED MEDICAL TRANSCRIPTION USING BLOCKCHAIN</vt:lpstr>
      <vt:lpstr>Abstract</vt:lpstr>
      <vt:lpstr>Problem Definition</vt:lpstr>
      <vt:lpstr>Project Objective</vt:lpstr>
      <vt:lpstr>Project Overview</vt:lpstr>
      <vt:lpstr>About Organization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MEDICAL TRANSCRIPTION USING BLOCKCHAIN</dc:title>
  <dc:creator>Gowtham .</dc:creator>
  <cp:lastModifiedBy>Gowtham .</cp:lastModifiedBy>
  <cp:revision>1</cp:revision>
  <dcterms:created xsi:type="dcterms:W3CDTF">2022-01-19T05:52:22Z</dcterms:created>
  <dcterms:modified xsi:type="dcterms:W3CDTF">2022-01-19T06:23:58Z</dcterms:modified>
</cp:coreProperties>
</file>