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09-Mar-22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09-Mar-22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09-Mar-22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09-Mar-22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09-Mar-22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09-Mar-22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09-Mar-22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4434-2A60-4A5E-8AC9-9151D2B9DE3F}"/>
              </a:ext>
            </a:extLst>
          </p:cNvPr>
          <p:cNvSpPr>
            <a:spLocks noGrp="1"/>
          </p:cNvSpPr>
          <p:nvPr>
            <p:ph type="ctrTitle"/>
          </p:nvPr>
        </p:nvSpPr>
        <p:spPr/>
        <p:txBody>
          <a:bodyPr>
            <a:normAutofit/>
          </a:bodyPr>
          <a:lstStyle/>
          <a:p>
            <a:pPr algn="ctr"/>
            <a:r>
              <a:rPr lang="en-US" sz="5400" dirty="0">
                <a:latin typeface="Bahnschrift SemiBold" panose="020B0502040204020203" pitchFamily="34" charset="0"/>
              </a:rPr>
              <a:t>SECURED MEDICAL TRANSCRIPTION USING BLOCKCHAIN</a:t>
            </a:r>
          </a:p>
        </p:txBody>
      </p:sp>
      <p:sp>
        <p:nvSpPr>
          <p:cNvPr id="3" name="Subtitle 2">
            <a:extLst>
              <a:ext uri="{FF2B5EF4-FFF2-40B4-BE49-F238E27FC236}">
                <a16:creationId xmlns:a16="http://schemas.microsoft.com/office/drawing/2014/main" id="{23EE12FA-DA7D-4A96-B088-B1229E141CC6}"/>
              </a:ext>
            </a:extLst>
          </p:cNvPr>
          <p:cNvSpPr>
            <a:spLocks noGrp="1"/>
          </p:cNvSpPr>
          <p:nvPr>
            <p:ph type="subTitle" idx="1"/>
          </p:nvPr>
        </p:nvSpPr>
        <p:spPr/>
        <p:txBody>
          <a:bodyPr/>
          <a:lstStyle/>
          <a:p>
            <a:pPr algn="ctr"/>
            <a:r>
              <a:rPr lang="en-US" dirty="0"/>
              <a:t>Gowtham prasad s, 17mss018</a:t>
            </a:r>
          </a:p>
        </p:txBody>
      </p:sp>
    </p:spTree>
    <p:extLst>
      <p:ext uri="{BB962C8B-B14F-4D97-AF65-F5344CB8AC3E}">
        <p14:creationId xmlns:p14="http://schemas.microsoft.com/office/powerpoint/2010/main" val="139159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654D-F896-4176-948D-0CFF6A6E6D6F}"/>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System Specification</a:t>
            </a:r>
          </a:p>
        </p:txBody>
      </p:sp>
      <p:sp>
        <p:nvSpPr>
          <p:cNvPr id="3" name="Content Placeholder 2">
            <a:extLst>
              <a:ext uri="{FF2B5EF4-FFF2-40B4-BE49-F238E27FC236}">
                <a16:creationId xmlns:a16="http://schemas.microsoft.com/office/drawing/2014/main" id="{5B10F754-D740-4664-82A0-CA14524A4C35}"/>
              </a:ext>
            </a:extLst>
          </p:cNvPr>
          <p:cNvSpPr>
            <a:spLocks noGrp="1"/>
          </p:cNvSpPr>
          <p:nvPr>
            <p:ph idx="1"/>
          </p:nvPr>
        </p:nvSpPr>
        <p:spPr>
          <a:xfrm>
            <a:off x="1097280" y="1737361"/>
            <a:ext cx="10058400" cy="4691148"/>
          </a:xfrm>
        </p:spPr>
        <p:txBody>
          <a:bodyPr>
            <a:noAutofit/>
          </a:bodyPr>
          <a:lstStyle/>
          <a:p>
            <a:pPr marL="0" indent="0" algn="just">
              <a:buNone/>
            </a:pPr>
            <a:r>
              <a:rPr lang="en-US" b="1" dirty="0">
                <a:solidFill>
                  <a:schemeClr val="tx1"/>
                </a:solidFill>
                <a:latin typeface="Cambria" panose="02040503050406030204" pitchFamily="18" charset="0"/>
                <a:ea typeface="Cambria" panose="02040503050406030204" pitchFamily="18" charset="0"/>
              </a:rPr>
              <a:t>HARDWARE SPECIFICATION</a:t>
            </a:r>
          </a:p>
          <a:p>
            <a:pPr marL="0" indent="0" algn="just">
              <a:buNone/>
            </a:pPr>
            <a:r>
              <a:rPr lang="en-US" dirty="0">
                <a:solidFill>
                  <a:schemeClr val="tx1"/>
                </a:solidFill>
                <a:latin typeface="Cambria" panose="02040503050406030204" pitchFamily="18" charset="0"/>
                <a:ea typeface="Cambria" panose="02040503050406030204" pitchFamily="18" charset="0"/>
              </a:rPr>
              <a:t>• Processor			- Intel® Core™ i5-2450M CPU@2.50GHz</a:t>
            </a:r>
          </a:p>
          <a:p>
            <a:pPr marL="0" indent="0" algn="just">
              <a:buNone/>
            </a:pPr>
            <a:r>
              <a:rPr lang="en-US" dirty="0">
                <a:solidFill>
                  <a:schemeClr val="tx1"/>
                </a:solidFill>
                <a:latin typeface="Cambria" panose="02040503050406030204" pitchFamily="18" charset="0"/>
                <a:ea typeface="Cambria" panose="02040503050406030204" pitchFamily="18" charset="0"/>
              </a:rPr>
              <a:t>• Installed Memory (RAM)	- 4.00GB</a:t>
            </a:r>
          </a:p>
          <a:p>
            <a:pPr marL="0" indent="0" algn="just">
              <a:buNone/>
            </a:pPr>
            <a:r>
              <a:rPr lang="en-US" dirty="0">
                <a:solidFill>
                  <a:schemeClr val="tx1"/>
                </a:solidFill>
                <a:latin typeface="Cambria" panose="02040503050406030204" pitchFamily="18" charset="0"/>
                <a:ea typeface="Cambria" panose="02040503050406030204" pitchFamily="18" charset="0"/>
              </a:rPr>
              <a:t>• System Type			- 64-bit OS, x64-based processor</a:t>
            </a:r>
          </a:p>
          <a:p>
            <a:pPr marL="0" indent="0" algn="just">
              <a:buNone/>
            </a:pPr>
            <a:r>
              <a:rPr lang="en-US" dirty="0">
                <a:solidFill>
                  <a:schemeClr val="tx1"/>
                </a:solidFill>
                <a:latin typeface="Cambria" panose="02040503050406030204" pitchFamily="18" charset="0"/>
                <a:ea typeface="Cambria" panose="02040503050406030204" pitchFamily="18" charset="0"/>
              </a:rPr>
              <a:t>• Storage			- 500GB HDD</a:t>
            </a:r>
          </a:p>
          <a:p>
            <a:pPr marL="0" indent="0" algn="just">
              <a:buNone/>
            </a:pPr>
            <a:endParaRPr lang="en-US" dirty="0">
              <a:solidFill>
                <a:schemeClr val="tx1"/>
              </a:solidFill>
              <a:latin typeface="Cambria" panose="02040503050406030204" pitchFamily="18" charset="0"/>
              <a:ea typeface="Cambria" panose="02040503050406030204" pitchFamily="18" charset="0"/>
            </a:endParaRPr>
          </a:p>
          <a:p>
            <a:pPr marL="0" indent="0" algn="just">
              <a:buNone/>
            </a:pPr>
            <a:r>
              <a:rPr lang="en-US" b="1" dirty="0">
                <a:solidFill>
                  <a:schemeClr val="tx1"/>
                </a:solidFill>
                <a:latin typeface="Cambria" panose="02040503050406030204" pitchFamily="18" charset="0"/>
                <a:ea typeface="Cambria" panose="02040503050406030204" pitchFamily="18" charset="0"/>
              </a:rPr>
              <a:t>SOFTWARE SPECIFICATION</a:t>
            </a:r>
          </a:p>
          <a:p>
            <a:pPr marL="0" indent="0" algn="just">
              <a:buNone/>
            </a:pPr>
            <a:r>
              <a:rPr lang="en-US" dirty="0">
                <a:solidFill>
                  <a:schemeClr val="tx1"/>
                </a:solidFill>
                <a:latin typeface="Cambria" panose="02040503050406030204" pitchFamily="18" charset="0"/>
                <a:ea typeface="Cambria" panose="02040503050406030204" pitchFamily="18" charset="0"/>
              </a:rPr>
              <a:t>• Operating System		- Microsoft Windows 10 Pro</a:t>
            </a:r>
          </a:p>
          <a:p>
            <a:pPr marL="0" indent="0" algn="just">
              <a:buNone/>
            </a:pPr>
            <a:r>
              <a:rPr lang="en-US" dirty="0">
                <a:solidFill>
                  <a:schemeClr val="tx1"/>
                </a:solidFill>
                <a:latin typeface="Cambria" panose="02040503050406030204" pitchFamily="18" charset="0"/>
                <a:ea typeface="Cambria" panose="02040503050406030204" pitchFamily="18" charset="0"/>
              </a:rPr>
              <a:t>• Editor				- Microsoft Visual Studio Code</a:t>
            </a:r>
          </a:p>
          <a:p>
            <a:pPr marL="0" indent="0" algn="just">
              <a:buNone/>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6965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Tools, Frameworks, Libraries</a:t>
            </a:r>
          </a:p>
        </p:txBody>
      </p:sp>
      <p:pic>
        <p:nvPicPr>
          <p:cNvPr id="1026" name="Picture 2" descr="Logo Cascading Style Sheets HTML5 &amp;amp;amp; CSS3 (Prags) HTML5 und CSS3: Der  Meisterkurs HTML5, CSS3, JavaScript, design, text, trademark, logo png |  PNGWing">
            <a:extLst>
              <a:ext uri="{FF2B5EF4-FFF2-40B4-BE49-F238E27FC236}">
                <a16:creationId xmlns:a16="http://schemas.microsoft.com/office/drawing/2014/main" id="{A6CD1632-3731-4696-B5F8-28839D5AD6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9836" y="2143874"/>
            <a:ext cx="2034967" cy="1285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bootstrap featured image - bootstrap 3 logo png - Free PNG Images  | TOPpng">
            <a:extLst>
              <a:ext uri="{FF2B5EF4-FFF2-40B4-BE49-F238E27FC236}">
                <a16:creationId xmlns:a16="http://schemas.microsoft.com/office/drawing/2014/main" id="{A9D05033-C460-4A3D-9735-ED44D92CF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842" y="3710707"/>
            <a:ext cx="1187328" cy="12143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Logo Images Logo Background Python Programming Language, Cross,  Number Transparent Png – Pngset.com">
            <a:extLst>
              <a:ext uri="{FF2B5EF4-FFF2-40B4-BE49-F238E27FC236}">
                <a16:creationId xmlns:a16="http://schemas.microsoft.com/office/drawing/2014/main" id="{18720540-550D-454A-AAE8-4CBFE188D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889" y="2146817"/>
            <a:ext cx="2489676" cy="12821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Lite Database Android MySQL, android, text, logo png | PNGEgg">
            <a:extLst>
              <a:ext uri="{FF2B5EF4-FFF2-40B4-BE49-F238E27FC236}">
                <a16:creationId xmlns:a16="http://schemas.microsoft.com/office/drawing/2014/main" id="{B71CD101-0007-4DB1-8D7C-DFCBBAE397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746" y="3678764"/>
            <a:ext cx="1573961" cy="11804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ng Format - - Flask Python Logo, Transparent Png - 3000x1174(#626352) -  PngFind">
            <a:extLst>
              <a:ext uri="{FF2B5EF4-FFF2-40B4-BE49-F238E27FC236}">
                <a16:creationId xmlns:a16="http://schemas.microsoft.com/office/drawing/2014/main" id="{6BD2210E-546D-46CD-98B4-999445EDAC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9257" y="3678764"/>
            <a:ext cx="1187328" cy="11873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velopers now have access to Google Assistant&amp;amp;#39;s speech recognition tech -  9to5Google">
            <a:extLst>
              <a:ext uri="{FF2B5EF4-FFF2-40B4-BE49-F238E27FC236}">
                <a16:creationId xmlns:a16="http://schemas.microsoft.com/office/drawing/2014/main" id="{624D141D-1D4F-4DE3-854B-FC8582ACFC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192" r="30951" b="44085"/>
          <a:stretch/>
        </p:blipFill>
        <p:spPr bwMode="auto">
          <a:xfrm>
            <a:off x="8502673" y="2143874"/>
            <a:ext cx="1736170" cy="1282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70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System Study</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a:bodyPr>
          <a:lstStyle/>
          <a:p>
            <a:pPr marL="0" indent="0" algn="just">
              <a:buNone/>
            </a:pPr>
            <a:r>
              <a:rPr lang="en-US" sz="2800" b="1" dirty="0">
                <a:solidFill>
                  <a:schemeClr val="tx1"/>
                </a:solidFill>
                <a:latin typeface="Cambria" panose="02040503050406030204" pitchFamily="18" charset="0"/>
                <a:ea typeface="Cambria" panose="02040503050406030204" pitchFamily="18" charset="0"/>
              </a:rPr>
              <a:t>EXISTING SYSTEM WITH LIMITATIONS</a:t>
            </a:r>
          </a:p>
          <a:p>
            <a:pPr marL="0" indent="0" algn="just">
              <a:buNone/>
            </a:pPr>
            <a:r>
              <a:rPr lang="en-US" sz="2400" dirty="0">
                <a:solidFill>
                  <a:schemeClr val="tx1"/>
                </a:solidFill>
                <a:latin typeface="Cambria" panose="02040503050406030204" pitchFamily="18" charset="0"/>
                <a:ea typeface="Cambria" panose="02040503050406030204" pitchFamily="18" charset="0"/>
              </a:rPr>
              <a:t>	Medical transcription (MT) is the manual processing of voice reports dictated by physicians and other healthcare professionals into text format. Medical data are sent to third party organization for medical transcription. Since data are passed through third party, there is a possibility of breach in medical records. Humans make errors, mistakenly misunderstand some words and it may affect the quality of the medical report. Medical transcription companies are paid extra to complete the process as soon as possible.</a:t>
            </a:r>
          </a:p>
          <a:p>
            <a:pPr marL="0" indent="0" algn="just">
              <a:buNone/>
            </a:pPr>
            <a:endParaRPr lang="en-US" sz="2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443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System Study</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a:bodyPr>
          <a:lstStyle/>
          <a:p>
            <a:pPr marL="0" indent="0" algn="just">
              <a:buNone/>
            </a:pPr>
            <a:r>
              <a:rPr lang="en-US" sz="2800" b="1" dirty="0">
                <a:solidFill>
                  <a:schemeClr val="tx1"/>
                </a:solidFill>
                <a:latin typeface="Cambria" panose="02040503050406030204" pitchFamily="18" charset="0"/>
                <a:ea typeface="Cambria" panose="02040503050406030204" pitchFamily="18" charset="0"/>
              </a:rPr>
              <a:t>Limitations</a:t>
            </a:r>
          </a:p>
          <a:p>
            <a:pPr algn="just">
              <a:buFont typeface="Wingdings" panose="05000000000000000000" pitchFamily="2" charset="2"/>
              <a:buChar char="q"/>
            </a:pPr>
            <a:r>
              <a:rPr lang="en-US" sz="2400" dirty="0">
                <a:solidFill>
                  <a:schemeClr val="tx1"/>
                </a:solidFill>
                <a:latin typeface="Cambria" panose="02040503050406030204" pitchFamily="18" charset="0"/>
                <a:ea typeface="Cambria" panose="02040503050406030204" pitchFamily="18" charset="0"/>
              </a:rPr>
              <a:t> Voice reports that are sent to third party organization for medical transcription process has high risk of confidentiality breach.</a:t>
            </a:r>
          </a:p>
          <a:p>
            <a:pPr algn="just">
              <a:buFont typeface="Wingdings" panose="05000000000000000000" pitchFamily="2" charset="2"/>
              <a:buChar char="q"/>
            </a:pPr>
            <a:r>
              <a:rPr lang="en-US" sz="2400" dirty="0">
                <a:solidFill>
                  <a:schemeClr val="tx1"/>
                </a:solidFill>
                <a:latin typeface="Cambria" panose="02040503050406030204" pitchFamily="18" charset="0"/>
                <a:ea typeface="Cambria" panose="02040503050406030204" pitchFamily="18" charset="0"/>
              </a:rPr>
              <a:t> Usually, it takes hours of typing to complete one medical record.</a:t>
            </a:r>
          </a:p>
          <a:p>
            <a:pPr algn="just">
              <a:buFont typeface="Wingdings" panose="05000000000000000000" pitchFamily="2" charset="2"/>
              <a:buChar char="q"/>
            </a:pPr>
            <a:r>
              <a:rPr lang="en-US" sz="2400" dirty="0">
                <a:solidFill>
                  <a:schemeClr val="tx1"/>
                </a:solidFill>
                <a:latin typeface="Cambria" panose="02040503050406030204" pitchFamily="18" charset="0"/>
                <a:ea typeface="Cambria" panose="02040503050406030204" pitchFamily="18" charset="0"/>
              </a:rPr>
              <a:t> This is an expensive process and a time-consuming task.</a:t>
            </a:r>
          </a:p>
          <a:p>
            <a:pPr marL="0" indent="0" algn="just">
              <a:buNone/>
            </a:pPr>
            <a:endParaRPr lang="en-US" sz="2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517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System Study</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lnSpcReduction="10000"/>
          </a:bodyPr>
          <a:lstStyle/>
          <a:p>
            <a:pPr marL="0" indent="0" algn="just">
              <a:buNone/>
            </a:pPr>
            <a:r>
              <a:rPr lang="en-US" sz="2400" b="1" dirty="0">
                <a:solidFill>
                  <a:schemeClr val="tx1"/>
                </a:solidFill>
                <a:latin typeface="Cambria" panose="02040503050406030204" pitchFamily="18" charset="0"/>
                <a:ea typeface="Cambria" panose="02040503050406030204" pitchFamily="18" charset="0"/>
              </a:rPr>
              <a:t>PROPOSED SYSTEM WITH ADVANTAGES</a:t>
            </a:r>
          </a:p>
          <a:p>
            <a:pPr marL="0" indent="0" algn="just">
              <a:buNone/>
            </a:pPr>
            <a:r>
              <a:rPr lang="en-US" sz="2400" dirty="0">
                <a:solidFill>
                  <a:schemeClr val="tx1"/>
                </a:solidFill>
                <a:latin typeface="Cambria" panose="02040503050406030204" pitchFamily="18" charset="0"/>
                <a:ea typeface="Cambria" panose="02040503050406030204" pitchFamily="18" charset="0"/>
              </a:rPr>
              <a:t>	To reduce time and money, the medical transcription process can be automated using </a:t>
            </a:r>
            <a:r>
              <a:rPr lang="en-US" sz="2400" dirty="0" err="1">
                <a:solidFill>
                  <a:schemeClr val="tx1"/>
                </a:solidFill>
                <a:latin typeface="Cambria" panose="02040503050406030204" pitchFamily="18" charset="0"/>
                <a:ea typeface="Cambria" panose="02040503050406030204" pitchFamily="18" charset="0"/>
              </a:rPr>
              <a:t>SpeechRecognition</a:t>
            </a:r>
            <a:r>
              <a:rPr lang="en-US" sz="2400" dirty="0">
                <a:solidFill>
                  <a:schemeClr val="tx1"/>
                </a:solidFill>
                <a:latin typeface="Cambria" panose="02040503050406030204" pitchFamily="18" charset="0"/>
                <a:ea typeface="Cambria" panose="02040503050406030204" pitchFamily="18" charset="0"/>
              </a:rPr>
              <a:t> API, which converts voice reports into text format. The goal of blockchain is to allow digital information to be recorded and distributed, but not edited. In this way, a blockchain is the foundation for immutable ledgers, or records of transactions that cannot be altered, deleted, or destroyed. The medical record is stored across the distributed network as blocks and combined together. </a:t>
            </a:r>
          </a:p>
          <a:p>
            <a:pPr marL="0" indent="0" algn="just">
              <a:buNone/>
            </a:pPr>
            <a:r>
              <a:rPr lang="en-US" sz="2400" dirty="0">
                <a:solidFill>
                  <a:schemeClr val="tx1"/>
                </a:solidFill>
                <a:latin typeface="Cambria" panose="02040503050406030204" pitchFamily="18" charset="0"/>
                <a:ea typeface="Cambria" panose="02040503050406030204" pitchFamily="18" charset="0"/>
              </a:rPr>
              <a:t>	This solution is deployed as web application using Flask web micro framework. This process is completed within 5 minutes thus saving enormous amount of time and money.</a:t>
            </a:r>
          </a:p>
          <a:p>
            <a:pPr marL="0" indent="0" algn="just">
              <a:buNone/>
            </a:pPr>
            <a:endParaRPr lang="en-US" sz="2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9834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System Study</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a:bodyPr>
          <a:lstStyle/>
          <a:p>
            <a:pPr marL="0" indent="0" algn="just">
              <a:buNone/>
            </a:pPr>
            <a:r>
              <a:rPr lang="en-US" sz="2800" b="1" dirty="0">
                <a:solidFill>
                  <a:schemeClr val="tx1"/>
                </a:solidFill>
                <a:latin typeface="Cambria" panose="02040503050406030204" pitchFamily="18" charset="0"/>
                <a:ea typeface="Cambria" panose="02040503050406030204" pitchFamily="18" charset="0"/>
              </a:rPr>
              <a:t>Advantages</a:t>
            </a:r>
          </a:p>
          <a:p>
            <a:pPr algn="just">
              <a:buFont typeface="Wingdings" panose="05000000000000000000" pitchFamily="2" charset="2"/>
              <a:buChar char="q"/>
            </a:pPr>
            <a:r>
              <a:rPr lang="en-US" sz="2400" dirty="0">
                <a:solidFill>
                  <a:schemeClr val="tx1"/>
                </a:solidFill>
                <a:latin typeface="Cambria" panose="02040503050406030204" pitchFamily="18" charset="0"/>
                <a:ea typeface="Cambria" panose="02040503050406030204" pitchFamily="18" charset="0"/>
              </a:rPr>
              <a:t> Since </a:t>
            </a:r>
            <a:r>
              <a:rPr lang="en-US" sz="2400" dirty="0" err="1">
                <a:solidFill>
                  <a:schemeClr val="tx1"/>
                </a:solidFill>
                <a:latin typeface="Cambria" panose="02040503050406030204" pitchFamily="18" charset="0"/>
                <a:ea typeface="Cambria" panose="02040503050406030204" pitchFamily="18" charset="0"/>
              </a:rPr>
              <a:t>SpeechRecognition</a:t>
            </a:r>
            <a:r>
              <a:rPr lang="en-US" sz="2400" dirty="0">
                <a:solidFill>
                  <a:schemeClr val="tx1"/>
                </a:solidFill>
                <a:latin typeface="Cambria" panose="02040503050406030204" pitchFamily="18" charset="0"/>
                <a:ea typeface="Cambria" panose="02040503050406030204" pitchFamily="18" charset="0"/>
              </a:rPr>
              <a:t> API is used to automate the medical transcription, time and money can be reduced.</a:t>
            </a:r>
          </a:p>
          <a:p>
            <a:pPr algn="just">
              <a:buFont typeface="Wingdings" panose="05000000000000000000" pitchFamily="2" charset="2"/>
              <a:buChar char="q"/>
            </a:pPr>
            <a:r>
              <a:rPr lang="en-US" sz="2400" dirty="0">
                <a:solidFill>
                  <a:schemeClr val="tx1"/>
                </a:solidFill>
                <a:latin typeface="Cambria" panose="02040503050406030204" pitchFamily="18" charset="0"/>
                <a:ea typeface="Cambria" panose="02040503050406030204" pitchFamily="18" charset="0"/>
              </a:rPr>
              <a:t> Medical records are securely stored in Blockchain thus making it impossible for any confidentiality breach.</a:t>
            </a:r>
          </a:p>
          <a:p>
            <a:pPr algn="just">
              <a:buFont typeface="Wingdings" panose="05000000000000000000" pitchFamily="2" charset="2"/>
              <a:buChar char="q"/>
            </a:pPr>
            <a:r>
              <a:rPr lang="en-US" sz="2400" dirty="0">
                <a:solidFill>
                  <a:schemeClr val="tx1"/>
                </a:solidFill>
                <a:latin typeface="Cambria" panose="02040503050406030204" pitchFamily="18" charset="0"/>
                <a:ea typeface="Cambria" panose="02040503050406030204" pitchFamily="18" charset="0"/>
              </a:rPr>
              <a:t> It will be deployed as a web application, so it makes it easy for the doctor and patient to access the medical record whenever required.</a:t>
            </a:r>
          </a:p>
          <a:p>
            <a:pPr marL="0" indent="0" algn="just">
              <a:buNone/>
            </a:pPr>
            <a:endParaRPr lang="en-US" sz="2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2619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97F2-03E3-4AE6-9A63-46F90C85A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12ECB6-8AF6-41C4-8F6B-75F96D1BB9AC}"/>
              </a:ext>
            </a:extLst>
          </p:cNvPr>
          <p:cNvSpPr>
            <a:spLocks noGrp="1"/>
          </p:cNvSpPr>
          <p:nvPr>
            <p:ph idx="1"/>
          </p:nvPr>
        </p:nvSpPr>
        <p:spPr/>
        <p:txBody>
          <a:bodyPr>
            <a:normAutofit/>
          </a:bodyPr>
          <a:lstStyle/>
          <a:p>
            <a:pPr algn="ctr"/>
            <a:endParaRPr lang="en-US" sz="4200">
              <a:latin typeface="Cambria" panose="02040503050406030204" pitchFamily="18" charset="0"/>
              <a:ea typeface="Cambria" panose="02040503050406030204" pitchFamily="18" charset="0"/>
            </a:endParaRPr>
          </a:p>
          <a:p>
            <a:pPr algn="ctr"/>
            <a:r>
              <a:rPr lang="en-US" sz="4200">
                <a:latin typeface="Cambria" panose="02040503050406030204" pitchFamily="18" charset="0"/>
                <a:ea typeface="Cambria" panose="02040503050406030204" pitchFamily="18" charset="0"/>
              </a:rPr>
              <a:t>Thank You!</a:t>
            </a:r>
            <a:endParaRPr lang="en-US" sz="4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69224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TotalTime>
  <Words>421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vt:lpstr>
      <vt:lpstr>Calibri</vt:lpstr>
      <vt:lpstr>Calibri Light</vt:lpstr>
      <vt:lpstr>Cambria</vt:lpstr>
      <vt:lpstr>Wingdings</vt:lpstr>
      <vt:lpstr>Retrospect</vt:lpstr>
      <vt:lpstr>SECURED MEDICAL TRANSCRIPTION USING BLOCKCHAIN</vt:lpstr>
      <vt:lpstr>System Specification</vt:lpstr>
      <vt:lpstr>Tools, Frameworks, Libraries</vt:lpstr>
      <vt:lpstr>System Study</vt:lpstr>
      <vt:lpstr>System Study</vt:lpstr>
      <vt:lpstr>System Study</vt:lpstr>
      <vt:lpstr>System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MEDICAL TRANSCRIPTION USING BLOCKCHAIN</dc:title>
  <dc:creator>Gowtham .</dc:creator>
  <cp:lastModifiedBy>Gowtham .</cp:lastModifiedBy>
  <cp:revision>2</cp:revision>
  <dcterms:created xsi:type="dcterms:W3CDTF">2022-01-19T05:52:22Z</dcterms:created>
  <dcterms:modified xsi:type="dcterms:W3CDTF">2022-03-09T16:34:52Z</dcterms:modified>
</cp:coreProperties>
</file>