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9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2150" y="4070350"/>
            <a:ext cx="596900" cy="12065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2600" y="2552700"/>
            <a:ext cx="1009650" cy="14351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2750" y="927100"/>
            <a:ext cx="9169400" cy="78676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9738" y="425273"/>
            <a:ext cx="7554595" cy="13585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4953" y="2413882"/>
            <a:ext cx="13765530" cy="4863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1600" y="3632200"/>
            <a:ext cx="2673350" cy="673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3400" y="3619500"/>
            <a:ext cx="5454650" cy="6985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46450" y="2654300"/>
            <a:ext cx="1358900" cy="6731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81550" y="2654300"/>
            <a:ext cx="1282700" cy="6731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40450" y="2641600"/>
            <a:ext cx="647700" cy="6985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70700" y="2641600"/>
            <a:ext cx="2546350" cy="6985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09150" y="2641600"/>
            <a:ext cx="3194050" cy="6985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76850" y="1682750"/>
            <a:ext cx="2038350" cy="673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78700" y="1682750"/>
            <a:ext cx="571500" cy="673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48650" y="1670050"/>
            <a:ext cx="2686050" cy="6858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451525" y="4973990"/>
            <a:ext cx="6907530" cy="2458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80564">
              <a:lnSpc>
                <a:spcPts val="3765"/>
              </a:lnSpc>
              <a:spcBef>
                <a:spcPts val="110"/>
              </a:spcBef>
            </a:pPr>
            <a:r>
              <a:rPr sz="3150" dirty="0">
                <a:latin typeface="Times New Roman"/>
                <a:cs typeface="Times New Roman"/>
              </a:rPr>
              <a:t>PRESENTED</a:t>
            </a:r>
            <a:r>
              <a:rPr sz="3150" spc="220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Times New Roman"/>
                <a:cs typeface="Times New Roman"/>
              </a:rPr>
              <a:t>BY</a:t>
            </a: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ts val="3860"/>
              </a:lnSpc>
            </a:pPr>
            <a:r>
              <a:rPr sz="3250" spc="-125" dirty="0">
                <a:latin typeface="Times New Roman"/>
                <a:cs typeface="Times New Roman"/>
              </a:rPr>
              <a:t>T.</a:t>
            </a:r>
            <a:r>
              <a:rPr sz="3250" spc="5" dirty="0">
                <a:latin typeface="Times New Roman"/>
                <a:cs typeface="Times New Roman"/>
              </a:rPr>
              <a:t> </a:t>
            </a:r>
            <a:r>
              <a:rPr sz="3250" spc="-95" dirty="0">
                <a:latin typeface="Times New Roman"/>
                <a:cs typeface="Times New Roman"/>
              </a:rPr>
              <a:t>BHUVANESHWARAN-</a:t>
            </a:r>
            <a:r>
              <a:rPr sz="3250" spc="-60" dirty="0">
                <a:latin typeface="Times New Roman"/>
                <a:cs typeface="Times New Roman"/>
              </a:rPr>
              <a:t>511320104011</a:t>
            </a:r>
            <a:endParaRPr sz="3250">
              <a:latin typeface="Times New Roman"/>
              <a:cs typeface="Times New Roman"/>
            </a:endParaRPr>
          </a:p>
          <a:p>
            <a:pPr marL="944880">
              <a:lnSpc>
                <a:spcPts val="3875"/>
              </a:lnSpc>
            </a:pPr>
            <a:r>
              <a:rPr sz="3250" dirty="0">
                <a:latin typeface="Times New Roman"/>
                <a:cs typeface="Times New Roman"/>
              </a:rPr>
              <a:t>N.</a:t>
            </a:r>
            <a:r>
              <a:rPr sz="3250" spc="30" dirty="0">
                <a:latin typeface="Times New Roman"/>
                <a:cs typeface="Times New Roman"/>
              </a:rPr>
              <a:t> </a:t>
            </a:r>
            <a:r>
              <a:rPr sz="3250" spc="-50" dirty="0">
                <a:latin typeface="Times New Roman"/>
                <a:cs typeface="Times New Roman"/>
              </a:rPr>
              <a:t>DHANUSH-</a:t>
            </a:r>
            <a:r>
              <a:rPr sz="3250" spc="-10" dirty="0">
                <a:latin typeface="Times New Roman"/>
                <a:cs typeface="Times New Roman"/>
              </a:rPr>
              <a:t>511320104017</a:t>
            </a:r>
            <a:endParaRPr sz="3250">
              <a:latin typeface="Times New Roman"/>
              <a:cs typeface="Times New Roman"/>
            </a:endParaRPr>
          </a:p>
          <a:p>
            <a:pPr marL="868680">
              <a:lnSpc>
                <a:spcPts val="3820"/>
              </a:lnSpc>
            </a:pPr>
            <a:r>
              <a:rPr sz="3200" dirty="0">
                <a:latin typeface="Times New Roman"/>
                <a:cs typeface="Times New Roman"/>
              </a:rPr>
              <a:t>R.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GOWTHAM-</a:t>
            </a:r>
            <a:r>
              <a:rPr sz="3200" spc="-10" dirty="0">
                <a:latin typeface="Times New Roman"/>
                <a:cs typeface="Times New Roman"/>
              </a:rPr>
              <a:t>511320104023</a:t>
            </a:r>
            <a:endParaRPr sz="3200">
              <a:latin typeface="Times New Roman"/>
              <a:cs typeface="Times New Roman"/>
            </a:endParaRPr>
          </a:p>
          <a:p>
            <a:pPr marL="568960">
              <a:lnSpc>
                <a:spcPts val="3820"/>
              </a:lnSpc>
            </a:pPr>
            <a:r>
              <a:rPr sz="3200" dirty="0">
                <a:latin typeface="Times New Roman"/>
                <a:cs typeface="Times New Roman"/>
              </a:rPr>
              <a:t>E.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HUBERT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RYAN-</a:t>
            </a:r>
            <a:r>
              <a:rPr sz="3200" spc="-10" dirty="0">
                <a:latin typeface="Times New Roman"/>
                <a:cs typeface="Times New Roman"/>
              </a:rPr>
              <a:t>511320104026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6659" y="951441"/>
            <a:ext cx="13667740" cy="4450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7185" indent="-325755">
              <a:lnSpc>
                <a:spcPct val="100000"/>
              </a:lnSpc>
              <a:spcBef>
                <a:spcPts val="105"/>
              </a:spcBef>
              <a:buChar char="•"/>
              <a:tabLst>
                <a:tab pos="337185" algn="l"/>
              </a:tabLst>
            </a:pPr>
            <a:r>
              <a:rPr sz="4950" spc="-35" dirty="0">
                <a:latin typeface="Calibri"/>
                <a:cs typeface="Calibri"/>
              </a:rPr>
              <a:t>Feature</a:t>
            </a:r>
            <a:r>
              <a:rPr sz="4950" spc="-229" dirty="0">
                <a:latin typeface="Calibri"/>
                <a:cs typeface="Calibri"/>
              </a:rPr>
              <a:t> </a:t>
            </a:r>
            <a:r>
              <a:rPr sz="4950" dirty="0">
                <a:latin typeface="Calibri"/>
                <a:cs typeface="Calibri"/>
              </a:rPr>
              <a:t>Extracfion</a:t>
            </a:r>
            <a:r>
              <a:rPr sz="4950" spc="-145" dirty="0">
                <a:latin typeface="Calibri"/>
                <a:cs typeface="Calibri"/>
              </a:rPr>
              <a:t> </a:t>
            </a:r>
            <a:r>
              <a:rPr sz="4950" spc="-10" dirty="0">
                <a:latin typeface="Calibri"/>
                <a:cs typeface="Calibri"/>
              </a:rPr>
              <a:t>Module:</a:t>
            </a:r>
            <a:endParaRPr sz="4950">
              <a:latin typeface="Calibri"/>
              <a:cs typeface="Calibri"/>
            </a:endParaRPr>
          </a:p>
          <a:p>
            <a:pPr marL="951230" marR="201295" lvl="1" indent="-302895">
              <a:lnSpc>
                <a:spcPct val="90000"/>
              </a:lnSpc>
              <a:spcBef>
                <a:spcPts val="610"/>
              </a:spcBef>
              <a:buChar char="•"/>
              <a:tabLst>
                <a:tab pos="951230" algn="l"/>
                <a:tab pos="954405" algn="l"/>
              </a:tabLst>
            </a:pPr>
            <a:r>
              <a:rPr sz="3750" dirty="0">
                <a:latin typeface="Times New Roman"/>
                <a:cs typeface="Times New Roman"/>
              </a:rPr>
              <a:t>	In</a:t>
            </a:r>
            <a:r>
              <a:rPr sz="3750" spc="-14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this</a:t>
            </a:r>
            <a:r>
              <a:rPr sz="3750" spc="-9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module,</a:t>
            </a:r>
            <a:r>
              <a:rPr sz="3750" spc="-3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deep</a:t>
            </a:r>
            <a:r>
              <a:rPr sz="3750" spc="-65" dirty="0">
                <a:latin typeface="Times New Roman"/>
                <a:cs typeface="Times New Roman"/>
              </a:rPr>
              <a:t> </a:t>
            </a:r>
            <a:r>
              <a:rPr sz="3750" spc="125" dirty="0">
                <a:latin typeface="Times New Roman"/>
                <a:cs typeface="Times New Roman"/>
              </a:rPr>
              <a:t>leaving</a:t>
            </a:r>
            <a:r>
              <a:rPr sz="3750" spc="-45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techniques</a:t>
            </a:r>
            <a:r>
              <a:rPr sz="3750" spc="4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are</a:t>
            </a:r>
            <a:r>
              <a:rPr sz="3750" spc="-8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applied</a:t>
            </a:r>
            <a:r>
              <a:rPr sz="3750" spc="-6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to</a:t>
            </a:r>
            <a:r>
              <a:rPr sz="3750" spc="-14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extract </a:t>
            </a:r>
            <a:r>
              <a:rPr sz="3700" dirty="0">
                <a:latin typeface="Times New Roman"/>
                <a:cs typeface="Times New Roman"/>
              </a:rPr>
              <a:t>relevant</a:t>
            </a:r>
            <a:r>
              <a:rPr sz="3700" spc="10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features</a:t>
            </a:r>
            <a:r>
              <a:rPr sz="3700" spc="6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from</a:t>
            </a:r>
            <a:r>
              <a:rPr sz="3700" spc="-3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the</a:t>
            </a:r>
            <a:r>
              <a:rPr sz="3700" spc="-6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input</a:t>
            </a:r>
            <a:r>
              <a:rPr sz="3700" spc="-2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data. This could</a:t>
            </a:r>
            <a:r>
              <a:rPr sz="3700" spc="3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involve</a:t>
            </a:r>
            <a:r>
              <a:rPr sz="3700" spc="45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using </a:t>
            </a:r>
            <a:r>
              <a:rPr sz="3750" spc="-55" dirty="0">
                <a:latin typeface="Times New Roman"/>
                <a:cs typeface="Times New Roman"/>
              </a:rPr>
              <a:t>pre-</a:t>
            </a:r>
            <a:r>
              <a:rPr sz="3750" dirty="0">
                <a:latin typeface="Times New Roman"/>
                <a:cs typeface="Times New Roman"/>
              </a:rPr>
              <a:t>trained</a:t>
            </a:r>
            <a:r>
              <a:rPr sz="3750" spc="-90" dirty="0">
                <a:latin typeface="Times New Roman"/>
                <a:cs typeface="Times New Roman"/>
              </a:rPr>
              <a:t> </a:t>
            </a:r>
            <a:r>
              <a:rPr sz="3750" spc="-25" dirty="0">
                <a:latin typeface="Times New Roman"/>
                <a:cs typeface="Times New Roman"/>
              </a:rPr>
              <a:t>Convolutional</a:t>
            </a:r>
            <a:r>
              <a:rPr sz="3750" spc="1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neural</a:t>
            </a:r>
            <a:r>
              <a:rPr sz="3750" spc="-10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networks</a:t>
            </a:r>
            <a:r>
              <a:rPr sz="3750" spc="-114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(CNNs)</a:t>
            </a:r>
            <a:r>
              <a:rPr sz="3750" spc="-160" dirty="0">
                <a:latin typeface="Times New Roman"/>
                <a:cs typeface="Times New Roman"/>
              </a:rPr>
              <a:t> </a:t>
            </a:r>
            <a:r>
              <a:rPr sz="3750" spc="-25" dirty="0">
                <a:latin typeface="Times New Roman"/>
                <a:cs typeface="Times New Roman"/>
              </a:rPr>
              <a:t>to </a:t>
            </a:r>
            <a:r>
              <a:rPr sz="3750" spc="-20" dirty="0">
                <a:latin typeface="Times New Roman"/>
                <a:cs typeface="Times New Roman"/>
              </a:rPr>
              <a:t>automatically</a:t>
            </a:r>
            <a:r>
              <a:rPr sz="3750" spc="50" dirty="0">
                <a:latin typeface="Times New Roman"/>
                <a:cs typeface="Times New Roman"/>
              </a:rPr>
              <a:t> </a:t>
            </a:r>
            <a:r>
              <a:rPr sz="3750" spc="280" dirty="0">
                <a:latin typeface="Times New Roman"/>
                <a:cs typeface="Times New Roman"/>
              </a:rPr>
              <a:t>leav</a:t>
            </a:r>
            <a:r>
              <a:rPr sz="3750" spc="-14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and</a:t>
            </a:r>
            <a:r>
              <a:rPr sz="3750" spc="-11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extract</a:t>
            </a:r>
            <a:r>
              <a:rPr sz="3750" spc="-4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features</a:t>
            </a:r>
            <a:r>
              <a:rPr sz="3750" spc="-3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that</a:t>
            </a:r>
            <a:r>
              <a:rPr sz="3750" spc="-9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are</a:t>
            </a:r>
            <a:r>
              <a:rPr sz="3750" spc="-15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indicative</a:t>
            </a:r>
            <a:r>
              <a:rPr sz="3750" spc="1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of</a:t>
            </a:r>
            <a:r>
              <a:rPr sz="3750" spc="-130" dirty="0">
                <a:latin typeface="Times New Roman"/>
                <a:cs typeface="Times New Roman"/>
              </a:rPr>
              <a:t> </a:t>
            </a:r>
            <a:r>
              <a:rPr sz="3750" spc="-20" dirty="0">
                <a:latin typeface="Times New Roman"/>
                <a:cs typeface="Times New Roman"/>
              </a:rPr>
              <a:t>deep </a:t>
            </a:r>
            <a:r>
              <a:rPr sz="3750" dirty="0">
                <a:latin typeface="Times New Roman"/>
                <a:cs typeface="Times New Roman"/>
              </a:rPr>
              <a:t>fake</a:t>
            </a:r>
            <a:r>
              <a:rPr sz="3750" spc="-105" dirty="0">
                <a:latin typeface="Times New Roman"/>
                <a:cs typeface="Times New Roman"/>
              </a:rPr>
              <a:t> </a:t>
            </a:r>
            <a:r>
              <a:rPr sz="3750" spc="-20" dirty="0">
                <a:latin typeface="Times New Roman"/>
                <a:cs typeface="Times New Roman"/>
              </a:rPr>
              <a:t>manipulation.</a:t>
            </a:r>
            <a:r>
              <a:rPr sz="3750" spc="3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Feature</a:t>
            </a:r>
            <a:r>
              <a:rPr sz="3750" spc="-9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extraction</a:t>
            </a:r>
            <a:r>
              <a:rPr sz="3750" spc="-5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aims</a:t>
            </a:r>
            <a:r>
              <a:rPr sz="3750" spc="-12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to</a:t>
            </a:r>
            <a:r>
              <a:rPr sz="3750" spc="-20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transform</a:t>
            </a:r>
            <a:r>
              <a:rPr sz="3750" spc="-2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raw</a:t>
            </a:r>
            <a:r>
              <a:rPr sz="3750" spc="-195" dirty="0">
                <a:latin typeface="Times New Roman"/>
                <a:cs typeface="Times New Roman"/>
              </a:rPr>
              <a:t> </a:t>
            </a:r>
            <a:r>
              <a:rPr sz="3750" spc="-20" dirty="0">
                <a:latin typeface="Times New Roman"/>
                <a:cs typeface="Times New Roman"/>
              </a:rPr>
              <a:t>data</a:t>
            </a:r>
            <a:endParaRPr sz="3750">
              <a:latin typeface="Times New Roman"/>
              <a:cs typeface="Times New Roman"/>
            </a:endParaRPr>
          </a:p>
          <a:p>
            <a:pPr marL="953135">
              <a:lnSpc>
                <a:spcPts val="3790"/>
              </a:lnSpc>
            </a:pPr>
            <a:r>
              <a:rPr sz="3750" dirty="0">
                <a:latin typeface="Times New Roman"/>
                <a:cs typeface="Times New Roman"/>
              </a:rPr>
              <a:t>into</a:t>
            </a:r>
            <a:r>
              <a:rPr sz="3750" spc="-7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a</a:t>
            </a:r>
            <a:r>
              <a:rPr sz="3750" spc="-130" dirty="0">
                <a:latin typeface="Times New Roman"/>
                <a:cs typeface="Times New Roman"/>
              </a:rPr>
              <a:t> </a:t>
            </a:r>
            <a:r>
              <a:rPr sz="3750" spc="-30" dirty="0">
                <a:latin typeface="Times New Roman"/>
                <a:cs typeface="Times New Roman"/>
              </a:rPr>
              <a:t>high-</a:t>
            </a:r>
            <a:r>
              <a:rPr sz="3750" spc="-10" dirty="0">
                <a:latin typeface="Times New Roman"/>
                <a:cs typeface="Times New Roman"/>
              </a:rPr>
              <a:t>dimensional</a:t>
            </a:r>
            <a:r>
              <a:rPr sz="3750" spc="-17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representation</a:t>
            </a:r>
            <a:r>
              <a:rPr sz="3750" spc="-18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that</a:t>
            </a:r>
            <a:r>
              <a:rPr sz="3750" spc="-7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captures</a:t>
            </a:r>
            <a:r>
              <a:rPr sz="3750" spc="7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discrimination</a:t>
            </a:r>
            <a:endParaRPr sz="3750">
              <a:latin typeface="Times New Roman"/>
              <a:cs typeface="Times New Roman"/>
            </a:endParaRPr>
          </a:p>
          <a:p>
            <a:pPr marL="956310">
              <a:lnSpc>
                <a:spcPts val="4300"/>
              </a:lnSpc>
            </a:pPr>
            <a:r>
              <a:rPr sz="3800" spc="165" dirty="0">
                <a:latin typeface="Times New Roman"/>
                <a:cs typeface="Times New Roman"/>
              </a:rPr>
              <a:t>patters.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6659" y="954616"/>
            <a:ext cx="13714094" cy="3935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7185" indent="-325755">
              <a:lnSpc>
                <a:spcPct val="100000"/>
              </a:lnSpc>
              <a:spcBef>
                <a:spcPts val="105"/>
              </a:spcBef>
              <a:buChar char="•"/>
              <a:tabLst>
                <a:tab pos="337185" algn="l"/>
              </a:tabLst>
            </a:pPr>
            <a:r>
              <a:rPr sz="4950" dirty="0">
                <a:latin typeface="Calibri"/>
                <a:cs typeface="Calibri"/>
              </a:rPr>
              <a:t>Model</a:t>
            </a:r>
            <a:r>
              <a:rPr sz="4950" spc="-165" dirty="0">
                <a:latin typeface="Calibri"/>
                <a:cs typeface="Calibri"/>
              </a:rPr>
              <a:t> </a:t>
            </a:r>
            <a:r>
              <a:rPr sz="4950" spc="-40" dirty="0">
                <a:latin typeface="Calibri"/>
                <a:cs typeface="Calibri"/>
              </a:rPr>
              <a:t>Training</a:t>
            </a:r>
            <a:r>
              <a:rPr sz="4950" spc="-185" dirty="0">
                <a:latin typeface="Calibri"/>
                <a:cs typeface="Calibri"/>
              </a:rPr>
              <a:t> </a:t>
            </a:r>
            <a:r>
              <a:rPr sz="4950" spc="-10" dirty="0">
                <a:latin typeface="Calibri"/>
                <a:cs typeface="Calibri"/>
              </a:rPr>
              <a:t>Module:</a:t>
            </a:r>
            <a:endParaRPr sz="4950" dirty="0">
              <a:latin typeface="Calibri"/>
              <a:cs typeface="Calibri"/>
            </a:endParaRPr>
          </a:p>
          <a:p>
            <a:pPr marL="950594" marR="5080" lvl="1" indent="-302260">
              <a:lnSpc>
                <a:spcPct val="89800"/>
              </a:lnSpc>
              <a:spcBef>
                <a:spcPts val="595"/>
              </a:spcBef>
              <a:buChar char="•"/>
              <a:tabLst>
                <a:tab pos="950594" algn="l"/>
                <a:tab pos="951865" algn="l"/>
              </a:tabLst>
            </a:pPr>
            <a:r>
              <a:rPr sz="3750" dirty="0">
                <a:latin typeface="Times New Roman"/>
                <a:cs typeface="Times New Roman"/>
              </a:rPr>
              <a:t>	The</a:t>
            </a:r>
            <a:r>
              <a:rPr sz="3750" spc="-15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model</a:t>
            </a:r>
            <a:r>
              <a:rPr sz="3750" spc="-6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training</a:t>
            </a:r>
            <a:r>
              <a:rPr sz="3750" spc="-6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module</a:t>
            </a:r>
            <a:r>
              <a:rPr sz="3750" spc="-7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involves</a:t>
            </a:r>
            <a:r>
              <a:rPr sz="3750" spc="-6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training</a:t>
            </a:r>
            <a:r>
              <a:rPr sz="3750" spc="-9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deep</a:t>
            </a:r>
            <a:r>
              <a:rPr sz="3750" spc="-105" dirty="0">
                <a:latin typeface="Times New Roman"/>
                <a:cs typeface="Times New Roman"/>
              </a:rPr>
              <a:t> </a:t>
            </a:r>
            <a:r>
              <a:rPr sz="3750" spc="125" dirty="0">
                <a:latin typeface="Times New Roman"/>
                <a:cs typeface="Times New Roman"/>
              </a:rPr>
              <a:t>leaving</a:t>
            </a:r>
            <a:r>
              <a:rPr sz="3750" spc="-4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models, </a:t>
            </a:r>
            <a:r>
              <a:rPr sz="3750" dirty="0">
                <a:latin typeface="Times New Roman"/>
                <a:cs typeface="Times New Roman"/>
              </a:rPr>
              <a:t>such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as</a:t>
            </a:r>
            <a:r>
              <a:rPr sz="3750" spc="-7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CNNs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or</a:t>
            </a:r>
            <a:r>
              <a:rPr sz="3750" spc="-4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recuaent</a:t>
            </a:r>
            <a:r>
              <a:rPr sz="3750" spc="15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neural</a:t>
            </a:r>
            <a:r>
              <a:rPr sz="3750" spc="7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networks</a:t>
            </a:r>
            <a:r>
              <a:rPr sz="3750" spc="45" dirty="0">
                <a:latin typeface="Times New Roman"/>
                <a:cs typeface="Times New Roman"/>
              </a:rPr>
              <a:t> </a:t>
            </a:r>
            <a:r>
              <a:rPr sz="3750" spc="250" dirty="0">
                <a:latin typeface="Times New Roman"/>
                <a:cs typeface="Times New Roman"/>
              </a:rPr>
              <a:t>(R</a:t>
            </a:r>
            <a:r>
              <a:rPr lang="en-US" sz="3750" spc="250" dirty="0">
                <a:latin typeface="Times New Roman"/>
                <a:cs typeface="Times New Roman"/>
              </a:rPr>
              <a:t>NN</a:t>
            </a:r>
            <a:r>
              <a:rPr sz="3750" spc="250" dirty="0">
                <a:latin typeface="Times New Roman"/>
                <a:cs typeface="Times New Roman"/>
              </a:rPr>
              <a:t>s),</a:t>
            </a:r>
            <a:r>
              <a:rPr sz="3750" spc="5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on</a:t>
            </a:r>
            <a:r>
              <a:rPr sz="3750" spc="-45" dirty="0">
                <a:latin typeface="Times New Roman"/>
                <a:cs typeface="Times New Roman"/>
              </a:rPr>
              <a:t> </a:t>
            </a:r>
            <a:r>
              <a:rPr sz="3750" spc="-25" dirty="0">
                <a:latin typeface="Times New Roman"/>
                <a:cs typeface="Times New Roman"/>
              </a:rPr>
              <a:t>the </a:t>
            </a:r>
            <a:r>
              <a:rPr sz="3750" spc="-10" dirty="0">
                <a:latin typeface="Times New Roman"/>
                <a:cs typeface="Times New Roman"/>
              </a:rPr>
              <a:t>extracted</a:t>
            </a:r>
            <a:r>
              <a:rPr sz="3750" spc="-5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features</a:t>
            </a:r>
            <a:r>
              <a:rPr sz="3750" spc="-5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to</a:t>
            </a:r>
            <a:r>
              <a:rPr sz="3750" spc="-190" dirty="0">
                <a:latin typeface="Times New Roman"/>
                <a:cs typeface="Times New Roman"/>
              </a:rPr>
              <a:t> </a:t>
            </a:r>
            <a:r>
              <a:rPr sz="3750" spc="280" dirty="0">
                <a:latin typeface="Times New Roman"/>
                <a:cs typeface="Times New Roman"/>
              </a:rPr>
              <a:t>leav</a:t>
            </a:r>
            <a:r>
              <a:rPr lang="en-US" sz="3750" spc="280" dirty="0">
                <a:latin typeface="Times New Roman"/>
                <a:cs typeface="Times New Roman"/>
              </a:rPr>
              <a:t>e</a:t>
            </a:r>
            <a:r>
              <a:rPr sz="3750" spc="-204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to</a:t>
            </a:r>
            <a:r>
              <a:rPr sz="3750" spc="-16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distinguish</a:t>
            </a:r>
            <a:r>
              <a:rPr sz="3750" spc="1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between</a:t>
            </a:r>
            <a:r>
              <a:rPr sz="3750" spc="-7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authentic</a:t>
            </a:r>
            <a:r>
              <a:rPr sz="3750" spc="-25" dirty="0">
                <a:latin typeface="Times New Roman"/>
                <a:cs typeface="Times New Roman"/>
              </a:rPr>
              <a:t> and </a:t>
            </a:r>
            <a:r>
              <a:rPr sz="3750" spc="-20" dirty="0">
                <a:latin typeface="Times New Roman"/>
                <a:cs typeface="Times New Roman"/>
              </a:rPr>
              <a:t>manipulated</a:t>
            </a:r>
            <a:r>
              <a:rPr sz="3750" spc="-1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content.</a:t>
            </a:r>
            <a:r>
              <a:rPr sz="3750" spc="-7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This</a:t>
            </a:r>
            <a:r>
              <a:rPr sz="3750" spc="-14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phase</a:t>
            </a:r>
            <a:r>
              <a:rPr sz="3750" spc="-114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includes</a:t>
            </a:r>
            <a:r>
              <a:rPr sz="3750" spc="-6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tasks</a:t>
            </a:r>
            <a:r>
              <a:rPr sz="3750" spc="-12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such</a:t>
            </a:r>
            <a:r>
              <a:rPr sz="3750" spc="-11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as</a:t>
            </a:r>
            <a:r>
              <a:rPr sz="3750" spc="-185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model selection,</a:t>
            </a:r>
            <a:r>
              <a:rPr sz="3750" spc="-125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hyperparameter</a:t>
            </a:r>
            <a:r>
              <a:rPr sz="3750" spc="-22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tuning,</a:t>
            </a:r>
            <a:r>
              <a:rPr sz="3750" spc="-5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and</a:t>
            </a:r>
            <a:r>
              <a:rPr sz="3750" spc="-13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training</a:t>
            </a:r>
            <a:r>
              <a:rPr sz="3750" spc="-6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on</a:t>
            </a:r>
            <a:r>
              <a:rPr sz="3750" spc="-15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labeled</a:t>
            </a:r>
            <a:r>
              <a:rPr sz="3750" spc="-105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datasets containing</a:t>
            </a:r>
            <a:r>
              <a:rPr sz="3750" spc="-1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both</a:t>
            </a:r>
            <a:r>
              <a:rPr sz="3750" spc="-10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real</a:t>
            </a:r>
            <a:r>
              <a:rPr sz="3750" spc="-19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and</a:t>
            </a:r>
            <a:r>
              <a:rPr sz="3750" spc="-105" dirty="0">
                <a:latin typeface="Times New Roman"/>
                <a:cs typeface="Times New Roman"/>
              </a:rPr>
              <a:t> </a:t>
            </a:r>
            <a:r>
              <a:rPr sz="3750" spc="-20" dirty="0">
                <a:latin typeface="Times New Roman"/>
                <a:cs typeface="Times New Roman"/>
              </a:rPr>
              <a:t>deepfake</a:t>
            </a:r>
            <a:r>
              <a:rPr sz="3750" spc="45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samples.</a:t>
            </a:r>
            <a:endParaRPr sz="3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575" y="969962"/>
            <a:ext cx="13478510" cy="4427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110"/>
              </a:spcBef>
              <a:buChar char="•"/>
              <a:tabLst>
                <a:tab pos="352425" algn="l"/>
                <a:tab pos="2956560" algn="l"/>
              </a:tabLst>
            </a:pPr>
            <a:r>
              <a:rPr sz="4800" spc="-10" dirty="0">
                <a:latin typeface="Times New Roman"/>
                <a:cs typeface="Times New Roman"/>
              </a:rPr>
              <a:t>Detec</a:t>
            </a:r>
            <a:r>
              <a:rPr lang="en-US" sz="4800" spc="-10" dirty="0">
                <a:latin typeface="Times New Roman"/>
                <a:cs typeface="Times New Roman"/>
              </a:rPr>
              <a:t>t</a:t>
            </a:r>
            <a:r>
              <a:rPr sz="4800" spc="-10" dirty="0">
                <a:latin typeface="Times New Roman"/>
                <a:cs typeface="Times New Roman"/>
              </a:rPr>
              <a:t>ion</a:t>
            </a:r>
            <a:r>
              <a:rPr sz="4800" dirty="0">
                <a:latin typeface="Times New Roman"/>
                <a:cs typeface="Times New Roman"/>
              </a:rPr>
              <a:t>	</a:t>
            </a:r>
            <a:r>
              <a:rPr sz="4800" spc="-10" dirty="0">
                <a:latin typeface="Times New Roman"/>
                <a:cs typeface="Times New Roman"/>
              </a:rPr>
              <a:t>Module:</a:t>
            </a:r>
            <a:endParaRPr sz="4800" dirty="0">
              <a:latin typeface="Times New Roman"/>
              <a:cs typeface="Times New Roman"/>
            </a:endParaRPr>
          </a:p>
          <a:p>
            <a:pPr marL="926465" marR="5080" lvl="1" indent="-304165">
              <a:lnSpc>
                <a:spcPct val="90000"/>
              </a:lnSpc>
              <a:spcBef>
                <a:spcPts val="640"/>
              </a:spcBef>
              <a:buChar char="•"/>
              <a:tabLst>
                <a:tab pos="926465" algn="l"/>
                <a:tab pos="929640" algn="l"/>
              </a:tabLst>
            </a:pPr>
            <a:r>
              <a:rPr sz="3750" dirty="0">
                <a:latin typeface="Times New Roman"/>
                <a:cs typeface="Times New Roman"/>
              </a:rPr>
              <a:t>	Once</a:t>
            </a:r>
            <a:r>
              <a:rPr sz="3750" spc="-9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the</a:t>
            </a:r>
            <a:r>
              <a:rPr sz="3750" spc="-15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models</a:t>
            </a:r>
            <a:r>
              <a:rPr sz="3750" spc="-12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are</a:t>
            </a:r>
            <a:r>
              <a:rPr sz="3750" spc="-15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trained,</a:t>
            </a:r>
            <a:r>
              <a:rPr sz="3750" spc="-13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the</a:t>
            </a:r>
            <a:r>
              <a:rPr sz="3750" spc="-21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detection</a:t>
            </a:r>
            <a:r>
              <a:rPr sz="3750" spc="-5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module</a:t>
            </a:r>
            <a:r>
              <a:rPr sz="3750" spc="-12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applies</a:t>
            </a:r>
            <a:r>
              <a:rPr sz="3750" spc="-12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them</a:t>
            </a:r>
            <a:r>
              <a:rPr sz="3750" spc="-150" dirty="0">
                <a:latin typeface="Times New Roman"/>
                <a:cs typeface="Times New Roman"/>
              </a:rPr>
              <a:t> </a:t>
            </a:r>
            <a:r>
              <a:rPr sz="3750" spc="-25" dirty="0">
                <a:latin typeface="Times New Roman"/>
                <a:cs typeface="Times New Roman"/>
              </a:rPr>
              <a:t>to </a:t>
            </a:r>
            <a:r>
              <a:rPr sz="3700" spc="-20" dirty="0">
                <a:latin typeface="Times New Roman"/>
                <a:cs typeface="Times New Roman"/>
              </a:rPr>
              <a:t>new,</a:t>
            </a:r>
            <a:r>
              <a:rPr sz="3700" dirty="0">
                <a:latin typeface="Times New Roman"/>
                <a:cs typeface="Times New Roman"/>
              </a:rPr>
              <a:t> unseen</a:t>
            </a:r>
            <a:r>
              <a:rPr sz="3700" spc="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data</a:t>
            </a:r>
            <a:r>
              <a:rPr sz="3700" spc="1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to</a:t>
            </a:r>
            <a:r>
              <a:rPr sz="3700" spc="-6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identify</a:t>
            </a:r>
            <a:r>
              <a:rPr sz="3700" spc="7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instances</a:t>
            </a:r>
            <a:r>
              <a:rPr sz="3700" spc="7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of</a:t>
            </a:r>
            <a:r>
              <a:rPr sz="3700" spc="-7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deep</a:t>
            </a:r>
            <a:r>
              <a:rPr sz="3700" spc="-1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fakes.</a:t>
            </a:r>
            <a:r>
              <a:rPr sz="3700" spc="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This</a:t>
            </a:r>
            <a:r>
              <a:rPr sz="3700" spc="-10" dirty="0">
                <a:latin typeface="Times New Roman"/>
                <a:cs typeface="Times New Roman"/>
              </a:rPr>
              <a:t> module </a:t>
            </a:r>
            <a:r>
              <a:rPr sz="3750" dirty="0">
                <a:latin typeface="Times New Roman"/>
                <a:cs typeface="Times New Roman"/>
              </a:rPr>
              <a:t>utilizes</a:t>
            </a:r>
            <a:r>
              <a:rPr sz="3750" spc="-1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the</a:t>
            </a:r>
            <a:r>
              <a:rPr sz="3750" spc="-40" dirty="0">
                <a:latin typeface="Times New Roman"/>
                <a:cs typeface="Times New Roman"/>
              </a:rPr>
              <a:t> </a:t>
            </a:r>
            <a:r>
              <a:rPr sz="3750" spc="145" dirty="0">
                <a:latin typeface="Times New Roman"/>
                <a:cs typeface="Times New Roman"/>
              </a:rPr>
              <a:t>leaved</a:t>
            </a:r>
            <a:r>
              <a:rPr sz="375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representations</a:t>
            </a:r>
            <a:r>
              <a:rPr sz="3750" spc="-21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to</a:t>
            </a:r>
            <a:r>
              <a:rPr sz="3750" spc="-15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classify</a:t>
            </a:r>
            <a:r>
              <a:rPr sz="3750" spc="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whether</a:t>
            </a:r>
            <a:r>
              <a:rPr sz="3750" spc="-1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a</a:t>
            </a:r>
            <a:r>
              <a:rPr sz="3750" spc="-15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given </a:t>
            </a:r>
            <a:r>
              <a:rPr sz="3700" dirty="0">
                <a:latin typeface="Times New Roman"/>
                <a:cs typeface="Times New Roman"/>
              </a:rPr>
              <a:t>piece</a:t>
            </a:r>
            <a:r>
              <a:rPr sz="3700" spc="5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of</a:t>
            </a:r>
            <a:r>
              <a:rPr sz="3700" spc="-4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multimedia</a:t>
            </a:r>
            <a:r>
              <a:rPr sz="3700" spc="20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content</a:t>
            </a:r>
            <a:r>
              <a:rPr sz="3700" spc="11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is</a:t>
            </a:r>
            <a:r>
              <a:rPr sz="3700" spc="-5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authentic</a:t>
            </a:r>
            <a:r>
              <a:rPr sz="3700" spc="16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or</a:t>
            </a:r>
            <a:r>
              <a:rPr sz="3700" spc="-45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manipulated. </a:t>
            </a:r>
            <a:r>
              <a:rPr sz="3750" spc="-10" dirty="0">
                <a:latin typeface="Times New Roman"/>
                <a:cs typeface="Times New Roman"/>
              </a:rPr>
              <a:t>Depending</a:t>
            </a:r>
            <a:r>
              <a:rPr sz="3750" spc="-2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on</a:t>
            </a:r>
            <a:r>
              <a:rPr sz="3750" spc="-22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the</a:t>
            </a:r>
            <a:r>
              <a:rPr sz="3750" spc="-21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specific</a:t>
            </a:r>
            <a:r>
              <a:rPr sz="3750" spc="-8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approach,</a:t>
            </a:r>
            <a:r>
              <a:rPr sz="3750" spc="-5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the</a:t>
            </a:r>
            <a:r>
              <a:rPr sz="3750" spc="-17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detection</a:t>
            </a:r>
            <a:r>
              <a:rPr sz="3750" spc="-5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module</a:t>
            </a:r>
            <a:r>
              <a:rPr sz="3750" spc="-75" dirty="0">
                <a:latin typeface="Times New Roman"/>
                <a:cs typeface="Times New Roman"/>
              </a:rPr>
              <a:t> </a:t>
            </a:r>
            <a:r>
              <a:rPr sz="3750" spc="-25" dirty="0">
                <a:latin typeface="Times New Roman"/>
                <a:cs typeface="Times New Roman"/>
              </a:rPr>
              <a:t>may </a:t>
            </a:r>
            <a:r>
              <a:rPr sz="3750" dirty="0">
                <a:latin typeface="Times New Roman"/>
                <a:cs typeface="Times New Roman"/>
              </a:rPr>
              <a:t>involve</a:t>
            </a:r>
            <a:r>
              <a:rPr sz="3750" spc="-114" dirty="0">
                <a:latin typeface="Times New Roman"/>
                <a:cs typeface="Times New Roman"/>
              </a:rPr>
              <a:t> </a:t>
            </a:r>
            <a:r>
              <a:rPr sz="3750" spc="-20" dirty="0">
                <a:latin typeface="Times New Roman"/>
                <a:cs typeface="Times New Roman"/>
              </a:rPr>
              <a:t>thresholding,</a:t>
            </a:r>
            <a:r>
              <a:rPr sz="3750" spc="-5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ensemble</a:t>
            </a:r>
            <a:r>
              <a:rPr sz="3750" spc="-9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methods,</a:t>
            </a:r>
            <a:r>
              <a:rPr sz="3750" spc="-6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or</a:t>
            </a:r>
            <a:r>
              <a:rPr sz="3750" spc="-204" dirty="0">
                <a:latin typeface="Times New Roman"/>
                <a:cs typeface="Times New Roman"/>
              </a:rPr>
              <a:t> </a:t>
            </a:r>
            <a:r>
              <a:rPr sz="3750" spc="-15" dirty="0">
                <a:latin typeface="Times New Roman"/>
                <a:cs typeface="Times New Roman"/>
              </a:rPr>
              <a:t>post-</a:t>
            </a:r>
            <a:r>
              <a:rPr sz="3750" spc="-10" dirty="0">
                <a:latin typeface="Times New Roman"/>
                <a:cs typeface="Times New Roman"/>
              </a:rPr>
              <a:t>processing techniques</a:t>
            </a:r>
            <a:r>
              <a:rPr sz="3750" spc="-2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to</a:t>
            </a:r>
            <a:r>
              <a:rPr sz="3750" spc="-17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refine</a:t>
            </a:r>
            <a:r>
              <a:rPr sz="3750" spc="-11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the</a:t>
            </a:r>
            <a:r>
              <a:rPr sz="3750" spc="-12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detection</a:t>
            </a:r>
            <a:r>
              <a:rPr sz="3750" spc="-7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results.</a:t>
            </a:r>
            <a:endParaRPr sz="3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241" y="957615"/>
            <a:ext cx="13524865" cy="4951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10"/>
              </a:spcBef>
              <a:buChar char="•"/>
              <a:tabLst>
                <a:tab pos="342900" algn="l"/>
              </a:tabLst>
            </a:pPr>
            <a:r>
              <a:rPr sz="4900" dirty="0" err="1">
                <a:latin typeface="Calibri"/>
                <a:cs typeface="Calibri"/>
              </a:rPr>
              <a:t>lntegra</a:t>
            </a:r>
            <a:r>
              <a:rPr lang="en-US" sz="4900" dirty="0" err="1">
                <a:latin typeface="Calibri"/>
                <a:cs typeface="Calibri"/>
              </a:rPr>
              <a:t>t</a:t>
            </a:r>
            <a:r>
              <a:rPr sz="4900" dirty="0" err="1">
                <a:latin typeface="Calibri"/>
                <a:cs typeface="Calibri"/>
              </a:rPr>
              <a:t>ion</a:t>
            </a:r>
            <a:r>
              <a:rPr sz="4900" spc="-50" dirty="0">
                <a:latin typeface="Calibri"/>
                <a:cs typeface="Calibri"/>
              </a:rPr>
              <a:t> </a:t>
            </a:r>
            <a:r>
              <a:rPr sz="4900" spc="-10" dirty="0">
                <a:latin typeface="Calibri"/>
                <a:cs typeface="Calibri"/>
              </a:rPr>
              <a:t>Module:</a:t>
            </a:r>
            <a:endParaRPr sz="4900" dirty="0">
              <a:latin typeface="Calibri"/>
              <a:cs typeface="Calibri"/>
            </a:endParaRPr>
          </a:p>
          <a:p>
            <a:pPr marL="952500" marR="5080" lvl="1" indent="-307975">
              <a:lnSpc>
                <a:spcPts val="4600"/>
              </a:lnSpc>
              <a:spcBef>
                <a:spcPts val="740"/>
              </a:spcBef>
              <a:buChar char="•"/>
              <a:tabLst>
                <a:tab pos="952500" algn="l"/>
                <a:tab pos="955675" algn="l"/>
                <a:tab pos="11394440" algn="l"/>
              </a:tabLst>
            </a:pPr>
            <a:r>
              <a:rPr sz="4200" dirty="0">
                <a:latin typeface="Times New Roman"/>
                <a:cs typeface="Times New Roman"/>
              </a:rPr>
              <a:t>	The</a:t>
            </a:r>
            <a:r>
              <a:rPr sz="4200" spc="6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integration</a:t>
            </a:r>
            <a:r>
              <a:rPr sz="4200" spc="19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module</a:t>
            </a:r>
            <a:r>
              <a:rPr sz="4200" spc="12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integrates</a:t>
            </a:r>
            <a:r>
              <a:rPr sz="4200" spc="15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the</a:t>
            </a:r>
            <a:r>
              <a:rPr sz="4200" spc="-4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various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spc="-10" dirty="0">
                <a:latin typeface="Times New Roman"/>
                <a:cs typeface="Times New Roman"/>
              </a:rPr>
              <a:t>components </a:t>
            </a:r>
            <a:r>
              <a:rPr sz="4150" dirty="0">
                <a:latin typeface="Times New Roman"/>
                <a:cs typeface="Times New Roman"/>
              </a:rPr>
              <a:t>of</a:t>
            </a:r>
            <a:r>
              <a:rPr sz="4150" spc="70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Times New Roman"/>
                <a:cs typeface="Times New Roman"/>
              </a:rPr>
              <a:t>the</a:t>
            </a:r>
            <a:r>
              <a:rPr sz="4150" spc="130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Times New Roman"/>
                <a:cs typeface="Times New Roman"/>
              </a:rPr>
              <a:t>deep</a:t>
            </a:r>
            <a:r>
              <a:rPr sz="4150" spc="165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Times New Roman"/>
                <a:cs typeface="Times New Roman"/>
              </a:rPr>
              <a:t>fake</a:t>
            </a:r>
            <a:r>
              <a:rPr sz="4150" spc="185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Times New Roman"/>
                <a:cs typeface="Times New Roman"/>
              </a:rPr>
              <a:t>detection</a:t>
            </a:r>
            <a:r>
              <a:rPr sz="4150" spc="340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Times New Roman"/>
                <a:cs typeface="Times New Roman"/>
              </a:rPr>
              <a:t>system</a:t>
            </a:r>
            <a:r>
              <a:rPr sz="4150" spc="260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Times New Roman"/>
                <a:cs typeface="Times New Roman"/>
              </a:rPr>
              <a:t>into</a:t>
            </a:r>
            <a:r>
              <a:rPr sz="4150" spc="160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Times New Roman"/>
                <a:cs typeface="Times New Roman"/>
              </a:rPr>
              <a:t>a</a:t>
            </a:r>
            <a:r>
              <a:rPr sz="4150" spc="75" dirty="0">
                <a:latin typeface="Times New Roman"/>
                <a:cs typeface="Times New Roman"/>
              </a:rPr>
              <a:t> </a:t>
            </a:r>
            <a:r>
              <a:rPr sz="4150" spc="-10" dirty="0">
                <a:latin typeface="Times New Roman"/>
                <a:cs typeface="Times New Roman"/>
              </a:rPr>
              <a:t>cohesive </a:t>
            </a:r>
            <a:r>
              <a:rPr sz="4100" dirty="0">
                <a:latin typeface="Times New Roman"/>
                <a:cs typeface="Times New Roman"/>
              </a:rPr>
              <a:t>framework.</a:t>
            </a:r>
            <a:r>
              <a:rPr sz="4100" spc="59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It</a:t>
            </a:r>
            <a:r>
              <a:rPr sz="4100" spc="21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ensures</a:t>
            </a:r>
            <a:r>
              <a:rPr sz="4100" spc="41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seamless</a:t>
            </a:r>
            <a:r>
              <a:rPr sz="4100" spc="459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Times New Roman"/>
                <a:cs typeface="Times New Roman"/>
              </a:rPr>
              <a:t>communication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spc="-10" dirty="0">
                <a:latin typeface="Times New Roman"/>
                <a:cs typeface="Times New Roman"/>
              </a:rPr>
              <a:t>between </a:t>
            </a:r>
            <a:r>
              <a:rPr sz="4150" dirty="0">
                <a:latin typeface="Times New Roman"/>
                <a:cs typeface="Times New Roman"/>
              </a:rPr>
              <a:t>modules</a:t>
            </a:r>
            <a:r>
              <a:rPr sz="4150" spc="270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Times New Roman"/>
                <a:cs typeface="Times New Roman"/>
              </a:rPr>
              <a:t>and</a:t>
            </a:r>
            <a:r>
              <a:rPr sz="4150" spc="180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Times New Roman"/>
                <a:cs typeface="Times New Roman"/>
              </a:rPr>
              <a:t>may</a:t>
            </a:r>
            <a:r>
              <a:rPr sz="4150" spc="160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Times New Roman"/>
                <a:cs typeface="Times New Roman"/>
              </a:rPr>
              <a:t>involve</a:t>
            </a:r>
            <a:r>
              <a:rPr sz="4150" spc="260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Times New Roman"/>
                <a:cs typeface="Times New Roman"/>
              </a:rPr>
              <a:t>deploying</a:t>
            </a:r>
            <a:r>
              <a:rPr sz="4150" spc="375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Times New Roman"/>
                <a:cs typeface="Times New Roman"/>
              </a:rPr>
              <a:t>the</a:t>
            </a:r>
            <a:r>
              <a:rPr sz="4150" spc="135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Times New Roman"/>
                <a:cs typeface="Times New Roman"/>
              </a:rPr>
              <a:t>system</a:t>
            </a:r>
            <a:r>
              <a:rPr sz="4150" spc="280" dirty="0">
                <a:latin typeface="Times New Roman"/>
                <a:cs typeface="Times New Roman"/>
              </a:rPr>
              <a:t> </a:t>
            </a:r>
            <a:r>
              <a:rPr sz="4150" spc="-25" dirty="0">
                <a:latin typeface="Times New Roman"/>
                <a:cs typeface="Times New Roman"/>
              </a:rPr>
              <a:t>in</a:t>
            </a:r>
            <a:endParaRPr sz="4150" dirty="0">
              <a:latin typeface="Times New Roman"/>
              <a:cs typeface="Times New Roman"/>
            </a:endParaRPr>
          </a:p>
          <a:p>
            <a:pPr marL="956944">
              <a:lnSpc>
                <a:spcPts val="4325"/>
              </a:lnSpc>
            </a:pPr>
            <a:r>
              <a:rPr sz="4200" spc="-25" dirty="0">
                <a:latin typeface="Times New Roman"/>
                <a:cs typeface="Times New Roman"/>
              </a:rPr>
              <a:t>real-</a:t>
            </a:r>
            <a:r>
              <a:rPr sz="4200" dirty="0">
                <a:latin typeface="Times New Roman"/>
                <a:cs typeface="Times New Roman"/>
              </a:rPr>
              <a:t>world</a:t>
            </a:r>
            <a:r>
              <a:rPr sz="4200" spc="21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settings,</a:t>
            </a:r>
            <a:r>
              <a:rPr sz="4200" spc="14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such</a:t>
            </a:r>
            <a:r>
              <a:rPr sz="4200" spc="15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as</a:t>
            </a:r>
            <a:r>
              <a:rPr sz="4200" spc="-1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integrating</a:t>
            </a:r>
            <a:r>
              <a:rPr sz="4200" spc="19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with</a:t>
            </a:r>
            <a:r>
              <a:rPr sz="4200" spc="95" dirty="0">
                <a:latin typeface="Times New Roman"/>
                <a:cs typeface="Times New Roman"/>
              </a:rPr>
              <a:t> </a:t>
            </a:r>
            <a:r>
              <a:rPr sz="4200" spc="-10" dirty="0">
                <a:latin typeface="Times New Roman"/>
                <a:cs typeface="Times New Roman"/>
              </a:rPr>
              <a:t>video</a:t>
            </a:r>
            <a:endParaRPr sz="4200" dirty="0">
              <a:latin typeface="Times New Roman"/>
              <a:cs typeface="Times New Roman"/>
            </a:endParaRPr>
          </a:p>
          <a:p>
            <a:pPr marL="953135">
              <a:lnSpc>
                <a:spcPts val="4645"/>
              </a:lnSpc>
            </a:pPr>
            <a:r>
              <a:rPr sz="4150" dirty="0">
                <a:latin typeface="Times New Roman"/>
                <a:cs typeface="Times New Roman"/>
              </a:rPr>
              <a:t>surveillance</a:t>
            </a:r>
            <a:r>
              <a:rPr sz="4150" spc="470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Times New Roman"/>
                <a:cs typeface="Times New Roman"/>
              </a:rPr>
              <a:t>systems</a:t>
            </a:r>
            <a:r>
              <a:rPr sz="4150" spc="270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Times New Roman"/>
                <a:cs typeface="Times New Roman"/>
              </a:rPr>
              <a:t>or</a:t>
            </a:r>
            <a:r>
              <a:rPr sz="4150" spc="95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Times New Roman"/>
                <a:cs typeface="Times New Roman"/>
              </a:rPr>
              <a:t>online</a:t>
            </a:r>
            <a:r>
              <a:rPr sz="4150" spc="265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Times New Roman"/>
                <a:cs typeface="Times New Roman"/>
              </a:rPr>
              <a:t>platforms,</a:t>
            </a:r>
            <a:r>
              <a:rPr sz="4150" spc="320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Times New Roman"/>
                <a:cs typeface="Times New Roman"/>
              </a:rPr>
              <a:t>to</a:t>
            </a:r>
            <a:r>
              <a:rPr sz="4150" spc="60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Times New Roman"/>
                <a:cs typeface="Times New Roman"/>
              </a:rPr>
              <a:t>detect</a:t>
            </a:r>
            <a:r>
              <a:rPr sz="4150" spc="220" dirty="0">
                <a:latin typeface="Times New Roman"/>
                <a:cs typeface="Times New Roman"/>
              </a:rPr>
              <a:t> </a:t>
            </a:r>
            <a:r>
              <a:rPr sz="4150" spc="-25" dirty="0">
                <a:latin typeface="Times New Roman"/>
                <a:cs typeface="Times New Roman"/>
              </a:rPr>
              <a:t>and</a:t>
            </a:r>
            <a:endParaRPr sz="4150" dirty="0">
              <a:latin typeface="Times New Roman"/>
              <a:cs typeface="Times New Roman"/>
            </a:endParaRPr>
          </a:p>
          <a:p>
            <a:pPr marL="955675">
              <a:lnSpc>
                <a:spcPts val="4780"/>
              </a:lnSpc>
            </a:pPr>
            <a:r>
              <a:rPr sz="4100" dirty="0">
                <a:latin typeface="Times New Roman"/>
                <a:cs typeface="Times New Roman"/>
              </a:rPr>
              <a:t>mitigate</a:t>
            </a:r>
            <a:r>
              <a:rPr sz="4100" spc="42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the</a:t>
            </a:r>
            <a:r>
              <a:rPr sz="4100" spc="27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spread</a:t>
            </a:r>
            <a:r>
              <a:rPr sz="4100" spc="30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of</a:t>
            </a:r>
            <a:r>
              <a:rPr sz="4100" spc="204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Times New Roman"/>
                <a:cs typeface="Times New Roman"/>
              </a:rPr>
              <a:t>deepfakes.</a:t>
            </a:r>
            <a:endParaRPr sz="4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300" y="1181591"/>
            <a:ext cx="13674090" cy="53663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1790" indent="-339090">
              <a:lnSpc>
                <a:spcPct val="100000"/>
              </a:lnSpc>
              <a:spcBef>
                <a:spcPts val="595"/>
              </a:spcBef>
              <a:buChar char="•"/>
              <a:tabLst>
                <a:tab pos="351790" algn="l"/>
              </a:tabLst>
            </a:pPr>
            <a:r>
              <a:rPr sz="4700" dirty="0">
                <a:latin typeface="Times New Roman"/>
                <a:cs typeface="Times New Roman"/>
              </a:rPr>
              <a:t>Discrimina</a:t>
            </a:r>
            <a:r>
              <a:rPr lang="en-US" sz="4700" dirty="0">
                <a:latin typeface="Times New Roman"/>
                <a:cs typeface="Times New Roman"/>
              </a:rPr>
              <a:t>t</a:t>
            </a:r>
            <a:r>
              <a:rPr sz="4700" dirty="0">
                <a:latin typeface="Times New Roman"/>
                <a:cs typeface="Times New Roman"/>
              </a:rPr>
              <a:t>ion</a:t>
            </a:r>
            <a:r>
              <a:rPr sz="4700" spc="465" dirty="0">
                <a:latin typeface="Times New Roman"/>
                <a:cs typeface="Times New Roman"/>
              </a:rPr>
              <a:t> </a:t>
            </a:r>
            <a:r>
              <a:rPr sz="4700" dirty="0">
                <a:latin typeface="Times New Roman"/>
                <a:cs typeface="Times New Roman"/>
              </a:rPr>
              <a:t>Module</a:t>
            </a:r>
            <a:r>
              <a:rPr sz="4700" spc="409" dirty="0">
                <a:latin typeface="Times New Roman"/>
                <a:cs typeface="Times New Roman"/>
              </a:rPr>
              <a:t> </a:t>
            </a:r>
            <a:r>
              <a:rPr sz="4700" i="1" spc="-835" dirty="0">
                <a:latin typeface="Times New Roman"/>
                <a:cs typeface="Times New Roman"/>
              </a:rPr>
              <a:t>:</a:t>
            </a:r>
            <a:endParaRPr sz="4700" dirty="0">
              <a:latin typeface="Times New Roman"/>
              <a:cs typeface="Times New Roman"/>
            </a:endParaRPr>
          </a:p>
          <a:p>
            <a:pPr marL="928369" marR="347980" lvl="1" indent="-308610">
              <a:lnSpc>
                <a:spcPct val="91900"/>
              </a:lnSpc>
              <a:spcBef>
                <a:spcPts val="640"/>
              </a:spcBef>
              <a:buChar char="•"/>
              <a:tabLst>
                <a:tab pos="930275" algn="l"/>
              </a:tabLst>
            </a:pP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1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use</a:t>
            </a:r>
            <a:r>
              <a:rPr sz="3150" spc="3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of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deep</a:t>
            </a:r>
            <a:r>
              <a:rPr sz="3150" spc="3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learning</a:t>
            </a:r>
            <a:r>
              <a:rPr sz="3150" spc="14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techniques</a:t>
            </a:r>
            <a:r>
              <a:rPr sz="3150" spc="254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for</a:t>
            </a:r>
            <a:r>
              <a:rPr sz="3150" spc="4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detecting</a:t>
            </a:r>
            <a:r>
              <a:rPr sz="3150" spc="21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deep</a:t>
            </a:r>
            <a:r>
              <a:rPr sz="3150" spc="6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fakes</a:t>
            </a:r>
            <a:r>
              <a:rPr sz="3150" spc="9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raises</a:t>
            </a:r>
            <a:r>
              <a:rPr sz="3150" spc="7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concerns 	</a:t>
            </a:r>
            <a:r>
              <a:rPr sz="3150" dirty="0">
                <a:latin typeface="Times New Roman"/>
                <a:cs typeface="Times New Roman"/>
              </a:rPr>
              <a:t>regarding</a:t>
            </a:r>
            <a:r>
              <a:rPr sz="3150" spc="20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potential</a:t>
            </a:r>
            <a:r>
              <a:rPr sz="3150" spc="21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discrimination,</a:t>
            </a:r>
            <a:r>
              <a:rPr sz="3150" spc="-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particularly</a:t>
            </a:r>
            <a:r>
              <a:rPr sz="3150" spc="33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in</a:t>
            </a:r>
            <a:r>
              <a:rPr sz="3150" spc="2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3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context</a:t>
            </a:r>
            <a:r>
              <a:rPr sz="3150" spc="17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of</a:t>
            </a:r>
            <a:r>
              <a:rPr sz="3150" spc="40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biased 	</a:t>
            </a:r>
            <a:r>
              <a:rPr sz="3150" dirty="0">
                <a:latin typeface="Times New Roman"/>
                <a:cs typeface="Times New Roman"/>
              </a:rPr>
              <a:t>training</a:t>
            </a:r>
            <a:r>
              <a:rPr sz="3150" spc="10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data</a:t>
            </a:r>
            <a:r>
              <a:rPr sz="3150" spc="6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or</a:t>
            </a:r>
            <a:r>
              <a:rPr sz="3150" spc="-2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algorithmic</a:t>
            </a:r>
            <a:r>
              <a:rPr sz="3150" spc="26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biases.</a:t>
            </a:r>
            <a:endParaRPr sz="3150" dirty="0">
              <a:latin typeface="Times New Roman"/>
              <a:cs typeface="Times New Roman"/>
            </a:endParaRPr>
          </a:p>
          <a:p>
            <a:pPr marL="926465" marR="5080" lvl="1" indent="-306705">
              <a:lnSpc>
                <a:spcPct val="91500"/>
              </a:lnSpc>
              <a:spcBef>
                <a:spcPts val="640"/>
              </a:spcBef>
              <a:buChar char="•"/>
              <a:tabLst>
                <a:tab pos="926465" algn="l"/>
                <a:tab pos="3128645" algn="l"/>
                <a:tab pos="4356735" algn="l"/>
                <a:tab pos="7237730" algn="l"/>
                <a:tab pos="9872980" algn="l"/>
              </a:tabLst>
            </a:pPr>
            <a:r>
              <a:rPr sz="3150" dirty="0">
                <a:latin typeface="Times New Roman"/>
                <a:cs typeface="Times New Roman"/>
              </a:rPr>
              <a:t>Discrimination</a:t>
            </a:r>
            <a:r>
              <a:rPr sz="3150" spc="8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may</a:t>
            </a:r>
            <a:r>
              <a:rPr sz="3150" spc="14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occur</a:t>
            </a:r>
            <a:r>
              <a:rPr sz="3150" spc="16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if</a:t>
            </a:r>
            <a:r>
              <a:rPr sz="3150" spc="3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1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training</a:t>
            </a:r>
            <a:r>
              <a:rPr sz="3150" spc="24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dataset</a:t>
            </a:r>
            <a:r>
              <a:rPr sz="3150" spc="18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disproportionately</a:t>
            </a:r>
            <a:r>
              <a:rPr sz="3150" spc="90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represents </a:t>
            </a:r>
            <a:r>
              <a:rPr sz="3150" dirty="0">
                <a:latin typeface="Times New Roman"/>
                <a:cs typeface="Times New Roman"/>
              </a:rPr>
              <a:t>certain</a:t>
            </a:r>
            <a:r>
              <a:rPr sz="3150" spc="110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demographic</a:t>
            </a:r>
            <a:r>
              <a:rPr sz="3150" dirty="0">
                <a:latin typeface="Times New Roman"/>
                <a:cs typeface="Times New Roman"/>
              </a:rPr>
              <a:t>	groups</a:t>
            </a:r>
            <a:r>
              <a:rPr sz="3150" spc="10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or</a:t>
            </a:r>
            <a:r>
              <a:rPr sz="3150" spc="-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lacks</a:t>
            </a:r>
            <a:r>
              <a:rPr sz="3150" spc="2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diversity,</a:t>
            </a:r>
            <a:r>
              <a:rPr sz="3150" spc="20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leading</a:t>
            </a:r>
            <a:r>
              <a:rPr sz="3150" spc="10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to</a:t>
            </a:r>
            <a:r>
              <a:rPr sz="3150" spc="-5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biased</a:t>
            </a:r>
            <a:r>
              <a:rPr sz="3150" spc="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models</a:t>
            </a:r>
            <a:r>
              <a:rPr sz="3150" spc="105" dirty="0">
                <a:latin typeface="Times New Roman"/>
                <a:cs typeface="Times New Roman"/>
              </a:rPr>
              <a:t> </a:t>
            </a:r>
            <a:r>
              <a:rPr sz="3150" spc="-20" dirty="0">
                <a:latin typeface="Times New Roman"/>
                <a:cs typeface="Times New Roman"/>
              </a:rPr>
              <a:t>that </a:t>
            </a:r>
            <a:r>
              <a:rPr sz="3150" dirty="0">
                <a:latin typeface="Times New Roman"/>
                <a:cs typeface="Times New Roman"/>
              </a:rPr>
              <a:t>perform</a:t>
            </a:r>
            <a:r>
              <a:rPr sz="3150" spc="28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poorly</a:t>
            </a:r>
            <a:r>
              <a:rPr sz="3150" spc="20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on</a:t>
            </a:r>
            <a:r>
              <a:rPr sz="3150" spc="8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underrepresented</a:t>
            </a:r>
            <a:r>
              <a:rPr sz="3150" spc="7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populations.Strategies</a:t>
            </a:r>
            <a:r>
              <a:rPr sz="3150" spc="15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such</a:t>
            </a:r>
            <a:r>
              <a:rPr sz="3150" spc="8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as</a:t>
            </a:r>
            <a:r>
              <a:rPr sz="3150" spc="10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collecting </a:t>
            </a:r>
            <a:r>
              <a:rPr sz="3150" dirty="0">
                <a:latin typeface="Times New Roman"/>
                <a:cs typeface="Times New Roman"/>
              </a:rPr>
              <a:t>representative</a:t>
            </a:r>
            <a:r>
              <a:rPr sz="3150" spc="1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and</a:t>
            </a:r>
            <a:r>
              <a:rPr sz="3150" spc="6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diverse</a:t>
            </a:r>
            <a:r>
              <a:rPr sz="3150" spc="22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training</a:t>
            </a:r>
            <a:r>
              <a:rPr sz="3150" spc="16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data,</a:t>
            </a:r>
            <a:r>
              <a:rPr sz="3150" spc="13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implementing</a:t>
            </a:r>
            <a:r>
              <a:rPr sz="3150" dirty="0">
                <a:latin typeface="Times New Roman"/>
                <a:cs typeface="Times New Roman"/>
              </a:rPr>
              <a:t>	fairness-aware</a:t>
            </a:r>
            <a:r>
              <a:rPr sz="3150" spc="180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learning </a:t>
            </a:r>
            <a:r>
              <a:rPr sz="3150" dirty="0">
                <a:latin typeface="Times New Roman"/>
                <a:cs typeface="Times New Roman"/>
              </a:rPr>
              <a:t>algorithms,</a:t>
            </a:r>
            <a:r>
              <a:rPr sz="3150" spc="229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and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ensuring</a:t>
            </a:r>
            <a:r>
              <a:rPr sz="3150" spc="17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transparency</a:t>
            </a:r>
            <a:r>
              <a:rPr sz="3150" dirty="0">
                <a:latin typeface="Times New Roman"/>
                <a:cs typeface="Times New Roman"/>
              </a:rPr>
              <a:t>	and</a:t>
            </a:r>
            <a:r>
              <a:rPr sz="3150" spc="114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accountability</a:t>
            </a:r>
            <a:r>
              <a:rPr sz="3150" spc="13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in</a:t>
            </a:r>
            <a:r>
              <a:rPr sz="3150" spc="100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model development</a:t>
            </a:r>
            <a:r>
              <a:rPr sz="3150" dirty="0">
                <a:latin typeface="Times New Roman"/>
                <a:cs typeface="Times New Roman"/>
              </a:rPr>
              <a:t>	and</a:t>
            </a:r>
            <a:r>
              <a:rPr sz="3150" spc="3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deployment</a:t>
            </a:r>
            <a:r>
              <a:rPr sz="3150" spc="28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can</a:t>
            </a:r>
            <a:r>
              <a:rPr sz="3150" spc="9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help</a:t>
            </a:r>
            <a:r>
              <a:rPr sz="3150" spc="6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mitigate</a:t>
            </a:r>
            <a:r>
              <a:rPr sz="3150" spc="18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discriminatory</a:t>
            </a:r>
            <a:r>
              <a:rPr sz="3150" spc="-1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outcomes</a:t>
            </a:r>
            <a:r>
              <a:rPr sz="3150" spc="204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Times New Roman"/>
                <a:cs typeface="Times New Roman"/>
              </a:rPr>
              <a:t>and </a:t>
            </a:r>
            <a:r>
              <a:rPr sz="3150" dirty="0">
                <a:latin typeface="Times New Roman"/>
                <a:cs typeface="Times New Roman"/>
              </a:rPr>
              <a:t>promote</a:t>
            </a:r>
            <a:r>
              <a:rPr sz="3150" spc="17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fairness</a:t>
            </a:r>
            <a:r>
              <a:rPr sz="3150" spc="1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in</a:t>
            </a:r>
            <a:r>
              <a:rPr sz="3150" spc="1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deep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fake</a:t>
            </a:r>
            <a:r>
              <a:rPr sz="3150" spc="7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detection</a:t>
            </a:r>
            <a:r>
              <a:rPr sz="3150" spc="19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efforts.</a:t>
            </a:r>
            <a:endParaRPr sz="3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32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95"/>
              </a:spcBef>
            </a:pPr>
            <a:r>
              <a:rPr sz="5400" spc="-150" dirty="0">
                <a:latin typeface="Times New Roman"/>
                <a:cs typeface="Times New Roman"/>
              </a:rPr>
              <a:t>ADVANTAGES: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4953" y="2300463"/>
            <a:ext cx="5910580" cy="411797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320040" indent="-307340">
              <a:lnSpc>
                <a:spcPct val="100000"/>
              </a:lnSpc>
              <a:spcBef>
                <a:spcPts val="1035"/>
              </a:spcBef>
              <a:buChar char="•"/>
              <a:tabLst>
                <a:tab pos="320040" algn="l"/>
              </a:tabLst>
            </a:pPr>
            <a:r>
              <a:rPr sz="3700" dirty="0">
                <a:latin typeface="Times New Roman"/>
                <a:cs typeface="Times New Roman"/>
              </a:rPr>
              <a:t>Ensemble</a:t>
            </a:r>
            <a:r>
              <a:rPr sz="3700" spc="5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Techniques.</a:t>
            </a:r>
            <a:endParaRPr sz="3700">
              <a:latin typeface="Times New Roman"/>
              <a:cs typeface="Times New Roman"/>
            </a:endParaRPr>
          </a:p>
          <a:p>
            <a:pPr marL="320040" indent="-307340">
              <a:lnSpc>
                <a:spcPct val="100000"/>
              </a:lnSpc>
              <a:spcBef>
                <a:spcPts val="935"/>
              </a:spcBef>
              <a:buChar char="•"/>
              <a:tabLst>
                <a:tab pos="320040" algn="l"/>
              </a:tabLst>
            </a:pPr>
            <a:r>
              <a:rPr sz="3700" dirty="0">
                <a:latin typeface="Times New Roman"/>
                <a:cs typeface="Times New Roman"/>
              </a:rPr>
              <a:t>Adversarial</a:t>
            </a:r>
            <a:r>
              <a:rPr sz="3700" spc="-35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Training.</a:t>
            </a:r>
            <a:endParaRPr sz="3700">
              <a:latin typeface="Times New Roman"/>
              <a:cs typeface="Times New Roman"/>
            </a:endParaRPr>
          </a:p>
          <a:p>
            <a:pPr marL="319405" indent="-306705">
              <a:lnSpc>
                <a:spcPct val="100000"/>
              </a:lnSpc>
              <a:spcBef>
                <a:spcPts val="885"/>
              </a:spcBef>
              <a:buChar char="•"/>
              <a:tabLst>
                <a:tab pos="319405" algn="l"/>
              </a:tabLst>
            </a:pPr>
            <a:r>
              <a:rPr sz="3750" spc="-10" dirty="0">
                <a:latin typeface="Times New Roman"/>
                <a:cs typeface="Times New Roman"/>
              </a:rPr>
              <a:t>Complex</a:t>
            </a:r>
            <a:r>
              <a:rPr sz="3750" spc="55" dirty="0">
                <a:latin typeface="Times New Roman"/>
                <a:cs typeface="Times New Roman"/>
              </a:rPr>
              <a:t> </a:t>
            </a:r>
            <a:r>
              <a:rPr sz="3750" spc="170" dirty="0">
                <a:latin typeface="Times New Roman"/>
                <a:cs typeface="Times New Roman"/>
              </a:rPr>
              <a:t>Pattev</a:t>
            </a:r>
            <a:r>
              <a:rPr sz="3750" spc="-85" dirty="0">
                <a:latin typeface="Times New Roman"/>
                <a:cs typeface="Times New Roman"/>
              </a:rPr>
              <a:t> </a:t>
            </a:r>
            <a:r>
              <a:rPr sz="3750" spc="105" dirty="0">
                <a:latin typeface="Times New Roman"/>
                <a:cs typeface="Times New Roman"/>
              </a:rPr>
              <a:t>Leaving.</a:t>
            </a:r>
            <a:endParaRPr sz="3750">
              <a:latin typeface="Times New Roman"/>
              <a:cs typeface="Times New Roman"/>
            </a:endParaRPr>
          </a:p>
          <a:p>
            <a:pPr marL="321945" indent="-309245">
              <a:lnSpc>
                <a:spcPct val="100000"/>
              </a:lnSpc>
              <a:spcBef>
                <a:spcPts val="850"/>
              </a:spcBef>
              <a:buChar char="•"/>
              <a:tabLst>
                <a:tab pos="321945" algn="l"/>
              </a:tabLst>
            </a:pPr>
            <a:r>
              <a:rPr sz="3750" spc="-10" dirty="0">
                <a:latin typeface="Times New Roman"/>
                <a:cs typeface="Times New Roman"/>
              </a:rPr>
              <a:t>Realistic</a:t>
            </a:r>
            <a:r>
              <a:rPr sz="3750" spc="-155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Forgery</a:t>
            </a:r>
            <a:r>
              <a:rPr sz="3750" spc="-95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Generation.</a:t>
            </a:r>
            <a:endParaRPr sz="3750">
              <a:latin typeface="Times New Roman"/>
              <a:cs typeface="Times New Roman"/>
            </a:endParaRPr>
          </a:p>
          <a:p>
            <a:pPr marL="320040" indent="-307340">
              <a:lnSpc>
                <a:spcPct val="100000"/>
              </a:lnSpc>
              <a:spcBef>
                <a:spcPts val="950"/>
              </a:spcBef>
              <a:buChar char="•"/>
              <a:tabLst>
                <a:tab pos="320040" algn="l"/>
              </a:tabLst>
            </a:pPr>
            <a:r>
              <a:rPr sz="3700" dirty="0">
                <a:latin typeface="Times New Roman"/>
                <a:cs typeface="Times New Roman"/>
              </a:rPr>
              <a:t>Enhanced</a:t>
            </a:r>
            <a:r>
              <a:rPr sz="3700" spc="5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Generalization.</a:t>
            </a:r>
            <a:endParaRPr sz="3700">
              <a:latin typeface="Times New Roman"/>
              <a:cs typeface="Times New Roman"/>
            </a:endParaRPr>
          </a:p>
          <a:p>
            <a:pPr marL="321945" indent="-309245">
              <a:lnSpc>
                <a:spcPct val="100000"/>
              </a:lnSpc>
              <a:spcBef>
                <a:spcPts val="910"/>
              </a:spcBef>
              <a:buChar char="•"/>
              <a:tabLst>
                <a:tab pos="321945" algn="l"/>
              </a:tabLst>
            </a:pPr>
            <a:r>
              <a:rPr sz="3700" dirty="0">
                <a:latin typeface="Times New Roman"/>
                <a:cs typeface="Times New Roman"/>
              </a:rPr>
              <a:t>Dynamic</a:t>
            </a:r>
            <a:r>
              <a:rPr sz="3700" spc="-35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Adaptation.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2850" y="2533650"/>
            <a:ext cx="10991850" cy="49212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0600" y="704850"/>
            <a:ext cx="1758950" cy="5016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4650" y="6108700"/>
            <a:ext cx="1397000" cy="1206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30"/>
              </a:spcBef>
            </a:pPr>
            <a:r>
              <a:rPr sz="5900" spc="114" dirty="0">
                <a:latin typeface="Times New Roman"/>
                <a:cs typeface="Times New Roman"/>
              </a:rPr>
              <a:t>BLOCK</a:t>
            </a:r>
            <a:r>
              <a:rPr sz="5900" spc="415" dirty="0">
                <a:latin typeface="Times New Roman"/>
                <a:cs typeface="Times New Roman"/>
              </a:rPr>
              <a:t> </a:t>
            </a:r>
            <a:r>
              <a:rPr sz="5900" spc="65" dirty="0">
                <a:latin typeface="Times New Roman"/>
                <a:cs typeface="Times New Roman"/>
              </a:rPr>
              <a:t>DIAG</a:t>
            </a:r>
            <a:endParaRPr sz="5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4559" y="4180063"/>
            <a:ext cx="937894" cy="386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">
              <a:lnSpc>
                <a:spcPts val="1535"/>
              </a:lnSpc>
              <a:spcBef>
                <a:spcPts val="110"/>
              </a:spcBef>
            </a:pPr>
            <a:r>
              <a:rPr sz="1350" spc="120" dirty="0">
                <a:latin typeface="Times New Roman"/>
                <a:cs typeface="Times New Roman"/>
              </a:rPr>
              <a:t>tear</a:t>
            </a:r>
            <a:r>
              <a:rPr sz="1350" spc="204" dirty="0"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797979"/>
                </a:solidFill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mage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sz="1150" dirty="0">
                <a:solidFill>
                  <a:srgbClr val="484848"/>
                </a:solidFill>
                <a:latin typeface="Times New Roman"/>
                <a:cs typeface="Times New Roman"/>
              </a:rPr>
              <a:t>in</a:t>
            </a:r>
            <a:r>
              <a:rPr sz="1150" spc="280" dirty="0">
                <a:solidFill>
                  <a:srgbClr val="484848"/>
                </a:solidFill>
                <a:latin typeface="Times New Roman"/>
                <a:cs typeface="Times New Roman"/>
              </a:rPr>
              <a:t> </a:t>
            </a:r>
            <a:r>
              <a:rPr sz="1150" spc="105" dirty="0">
                <a:latin typeface="Times New Roman"/>
                <a:cs typeface="Times New Roman"/>
              </a:rPr>
              <a:t>Domain</a:t>
            </a:r>
            <a:r>
              <a:rPr sz="1150" spc="195" dirty="0">
                <a:latin typeface="Times New Roman"/>
                <a:cs typeface="Times New Roman"/>
              </a:rPr>
              <a:t> </a:t>
            </a:r>
            <a:r>
              <a:rPr sz="1150" spc="-50" dirty="0">
                <a:solidFill>
                  <a:srgbClr val="565656"/>
                </a:solidFill>
                <a:latin typeface="Times New Roman"/>
                <a:cs typeface="Times New Roman"/>
              </a:rPr>
              <a:t>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4879" y="4097161"/>
            <a:ext cx="833755" cy="373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450"/>
              </a:lnSpc>
              <a:spcBef>
                <a:spcPts val="110"/>
              </a:spcBef>
            </a:pPr>
            <a:r>
              <a:rPr sz="1250" dirty="0">
                <a:solidFill>
                  <a:srgbClr val="242424"/>
                </a:solidFill>
                <a:latin typeface="Cambria"/>
                <a:cs typeface="Cambria"/>
              </a:rPr>
              <a:t>aKe</a:t>
            </a:r>
            <a:r>
              <a:rPr sz="1250" spc="235" dirty="0">
                <a:solidFill>
                  <a:srgbClr val="242424"/>
                </a:solidFill>
                <a:latin typeface="Cambria"/>
                <a:cs typeface="Cambria"/>
              </a:rPr>
              <a:t>  </a:t>
            </a:r>
            <a:r>
              <a:rPr sz="1250" dirty="0">
                <a:latin typeface="Cambria"/>
                <a:cs typeface="Cambria"/>
              </a:rPr>
              <a:t>mag</a:t>
            </a:r>
            <a:r>
              <a:rPr sz="1250" spc="-90" dirty="0">
                <a:latin typeface="Cambria"/>
                <a:cs typeface="Cambria"/>
              </a:rPr>
              <a:t> </a:t>
            </a:r>
            <a:r>
              <a:rPr sz="1250" spc="-50" dirty="0">
                <a:solidFill>
                  <a:srgbClr val="4D4D4D"/>
                </a:solidFill>
                <a:latin typeface="Cambria"/>
                <a:cs typeface="Cambria"/>
              </a:rPr>
              <a:t>e</a:t>
            </a:r>
            <a:endParaRPr sz="1250">
              <a:latin typeface="Cambria"/>
              <a:cs typeface="Cambria"/>
            </a:endParaRPr>
          </a:p>
          <a:p>
            <a:pPr marL="83820">
              <a:lnSpc>
                <a:spcPts val="1270"/>
              </a:lnSpc>
            </a:pPr>
            <a:r>
              <a:rPr sz="1100" spc="50" dirty="0">
                <a:solidFill>
                  <a:srgbClr val="3A3A3A"/>
                </a:solidFill>
                <a:latin typeface="Cambria"/>
                <a:cs typeface="Cambria"/>
              </a:rPr>
              <a:t>TO</a:t>
            </a:r>
            <a:r>
              <a:rPr sz="1100" spc="-30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444444"/>
                </a:solidFill>
                <a:latin typeface="Cambria"/>
                <a:cs typeface="Cambria"/>
              </a:rPr>
              <a:t>main</a:t>
            </a:r>
            <a:r>
              <a:rPr sz="1100" spc="285" dirty="0">
                <a:solidFill>
                  <a:srgbClr val="444444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313131"/>
                </a:solidFill>
                <a:latin typeface="Cambria"/>
                <a:cs typeface="Cambria"/>
              </a:rPr>
              <a:t>H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79300" y="7729360"/>
            <a:ext cx="877569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90" dirty="0">
                <a:solidFill>
                  <a:srgbClr val="161616"/>
                </a:solidFill>
                <a:latin typeface="Cambria"/>
                <a:cs typeface="Cambria"/>
              </a:rPr>
              <a:t>tear</a:t>
            </a:r>
            <a:r>
              <a:rPr sz="1250" spc="300" dirty="0">
                <a:solidFill>
                  <a:srgbClr val="161616"/>
                </a:solidFill>
                <a:latin typeface="Cambria"/>
                <a:cs typeface="Cambria"/>
              </a:rPr>
              <a:t> </a:t>
            </a:r>
            <a:r>
              <a:rPr sz="1250" spc="-10" dirty="0">
                <a:solidFill>
                  <a:srgbClr val="7B7B7B"/>
                </a:solidFill>
                <a:latin typeface="Cambria"/>
                <a:cs typeface="Cambria"/>
              </a:rPr>
              <a:t>i</a:t>
            </a:r>
            <a:r>
              <a:rPr sz="1250" spc="-10" dirty="0">
                <a:latin typeface="Cambria"/>
                <a:cs typeface="Cambria"/>
              </a:rPr>
              <a:t>Guage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43417" y="4109508"/>
            <a:ext cx="1085215" cy="361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47345" marR="5080" indent="-335280">
              <a:lnSpc>
                <a:spcPts val="1250"/>
              </a:lnSpc>
              <a:spcBef>
                <a:spcPts val="265"/>
              </a:spcBef>
            </a:pPr>
            <a:r>
              <a:rPr sz="1150" spc="120" dirty="0">
                <a:solidFill>
                  <a:srgbClr val="0C0C0C"/>
                </a:solidFill>
                <a:latin typeface="Times New Roman"/>
                <a:cs typeface="Times New Roman"/>
              </a:rPr>
              <a:t>Reconstructed </a:t>
            </a:r>
            <a:r>
              <a:rPr sz="1150" spc="90" dirty="0">
                <a:solidFill>
                  <a:srgbClr val="3F3F3F"/>
                </a:solidFill>
                <a:latin typeface="Times New Roman"/>
                <a:cs typeface="Times New Roman"/>
              </a:rPr>
              <a:t>irnage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598" y="-112359"/>
            <a:ext cx="4498975" cy="774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900" dirty="0">
                <a:latin typeface="Times New Roman"/>
                <a:cs typeface="Times New Roman"/>
              </a:rPr>
              <a:t>Use</a:t>
            </a:r>
            <a:r>
              <a:rPr sz="4900" spc="-110" dirty="0">
                <a:latin typeface="Times New Roman"/>
                <a:cs typeface="Times New Roman"/>
              </a:rPr>
              <a:t> </a:t>
            </a:r>
            <a:r>
              <a:rPr sz="4900" dirty="0">
                <a:latin typeface="Times New Roman"/>
                <a:cs typeface="Times New Roman"/>
              </a:rPr>
              <a:t>case</a:t>
            </a:r>
            <a:r>
              <a:rPr sz="4900" spc="-75" dirty="0">
                <a:latin typeface="Times New Roman"/>
                <a:cs typeface="Times New Roman"/>
              </a:rPr>
              <a:t> </a:t>
            </a:r>
            <a:r>
              <a:rPr sz="4900" spc="95" dirty="0">
                <a:latin typeface="Times New Roman"/>
                <a:cs typeface="Times New Roman"/>
              </a:rPr>
              <a:t>diagram</a:t>
            </a:r>
            <a:endParaRPr sz="4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4200" y="717550"/>
            <a:ext cx="996950" cy="4889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150" y="717550"/>
            <a:ext cx="996950" cy="4889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6190" y="434446"/>
            <a:ext cx="3115945" cy="9366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>
                <a:latin typeface="Times New Roman"/>
                <a:cs typeface="Times New Roman"/>
              </a:rPr>
              <a:t>SOFTWA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94069" y="434446"/>
            <a:ext cx="2438400" cy="9366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50" spc="135" dirty="0">
                <a:latin typeface="Times New Roman"/>
                <a:cs typeface="Times New Roman"/>
              </a:rPr>
              <a:t>REQUI</a:t>
            </a:r>
            <a:endParaRPr sz="59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74237" y="434446"/>
            <a:ext cx="2861945" cy="9366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50" spc="50" dirty="0">
                <a:latin typeface="Times New Roman"/>
                <a:cs typeface="Times New Roman"/>
              </a:rPr>
              <a:t>MENTS:</a:t>
            </a:r>
            <a:endParaRPr sz="5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6030" y="2296243"/>
            <a:ext cx="10330970" cy="2891176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245"/>
              </a:spcBef>
              <a:buChar char="•"/>
              <a:tabLst>
                <a:tab pos="317500" algn="l"/>
              </a:tabLst>
            </a:pPr>
            <a:r>
              <a:rPr lang="en-US" sz="2800" spc="135" dirty="0">
                <a:latin typeface="Times New Roman"/>
                <a:cs typeface="Times New Roman"/>
              </a:rPr>
              <a:t>PYTHON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IDLE</a:t>
            </a:r>
            <a:r>
              <a:rPr lang="en-US" sz="2800" spc="-20" dirty="0">
                <a:latin typeface="Times New Roman"/>
                <a:cs typeface="Times New Roman"/>
              </a:rPr>
              <a:t>: 3.12.0</a:t>
            </a:r>
          </a:p>
          <a:p>
            <a:pPr marL="317500" indent="-304800">
              <a:lnSpc>
                <a:spcPct val="100000"/>
              </a:lnSpc>
              <a:spcBef>
                <a:spcPts val="1245"/>
              </a:spcBef>
              <a:buChar char="•"/>
              <a:tabLst>
                <a:tab pos="317500" algn="l"/>
              </a:tabLst>
            </a:pPr>
            <a:r>
              <a:rPr lang="en-US" sz="2800" spc="-20" dirty="0">
                <a:latin typeface="Times New Roman"/>
                <a:cs typeface="Times New Roman"/>
              </a:rPr>
              <a:t>PIP (PYTHON PACKAGE INSTALLER)</a:t>
            </a:r>
            <a:endParaRPr sz="2800" dirty="0">
              <a:latin typeface="Times New Roman"/>
              <a:cs typeface="Times New Roman"/>
            </a:endParaRPr>
          </a:p>
          <a:p>
            <a:pPr marL="320675" indent="-307340">
              <a:lnSpc>
                <a:spcPct val="100000"/>
              </a:lnSpc>
              <a:spcBef>
                <a:spcPts val="1130"/>
              </a:spcBef>
              <a:buChar char="•"/>
              <a:tabLst>
                <a:tab pos="320675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NACONDA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lang="en-US" sz="2800" spc="-10" dirty="0">
                <a:latin typeface="Times New Roman"/>
                <a:cs typeface="Times New Roman"/>
              </a:rPr>
              <a:t>AVIGATOR</a:t>
            </a:r>
            <a:endParaRPr sz="2800" dirty="0">
              <a:latin typeface="Times New Roman"/>
              <a:cs typeface="Times New Roman"/>
            </a:endParaRPr>
          </a:p>
          <a:p>
            <a:pPr marL="318770" indent="-306070">
              <a:lnSpc>
                <a:spcPct val="100000"/>
              </a:lnSpc>
              <a:spcBef>
                <a:spcPts val="1090"/>
              </a:spcBef>
              <a:buChar char="•"/>
              <a:tabLst>
                <a:tab pos="318770" algn="l"/>
              </a:tabLst>
            </a:pPr>
            <a:r>
              <a:rPr lang="en-US" sz="2800" spc="-20" dirty="0">
                <a:latin typeface="Times New Roman"/>
                <a:cs typeface="Times New Roman"/>
              </a:rPr>
              <a:t>OPERATING SYSTEM: </a:t>
            </a:r>
            <a:r>
              <a:rPr sz="2800" spc="-20" dirty="0">
                <a:latin typeface="Times New Roman"/>
                <a:cs typeface="Times New Roman"/>
              </a:rPr>
              <a:t>W</a:t>
            </a:r>
            <a:r>
              <a:rPr lang="en-US" sz="2800" spc="-20" dirty="0">
                <a:latin typeface="Times New Roman"/>
                <a:cs typeface="Times New Roman"/>
              </a:rPr>
              <a:t>INDOWS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10</a:t>
            </a:r>
            <a:r>
              <a:rPr lang="en-US" sz="2800" spc="-25" dirty="0">
                <a:latin typeface="Times New Roman"/>
                <a:cs typeface="Times New Roman"/>
              </a:rPr>
              <a:t> or ABOVE (64 bit )</a:t>
            </a:r>
            <a:endParaRPr sz="2800" dirty="0">
              <a:latin typeface="Times New Roman"/>
              <a:cs typeface="Times New Roman"/>
            </a:endParaRPr>
          </a:p>
          <a:p>
            <a:pPr marL="322580" indent="-309880">
              <a:lnSpc>
                <a:spcPct val="100000"/>
              </a:lnSpc>
              <a:spcBef>
                <a:spcPts val="1080"/>
              </a:spcBef>
              <a:buChar char="•"/>
              <a:tabLst>
                <a:tab pos="32258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PYCHARM or VSCODE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8D2A-1969-665B-A5F2-721D6263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738" y="425273"/>
            <a:ext cx="12643262" cy="183127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F6D8E-5816-3A77-2F5A-7B315F24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4953" y="2413882"/>
            <a:ext cx="13765530" cy="299312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spc="-10" dirty="0"/>
              <a:t>HDD: 256GB or above</a:t>
            </a:r>
          </a:p>
          <a:p>
            <a:endParaRPr lang="en-IN" sz="2800" spc="-1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spc="-10" dirty="0"/>
              <a:t>PROCESSOR</a:t>
            </a:r>
            <a:r>
              <a:rPr lang="en-IN" sz="2800" spc="-10" dirty="0">
                <a:latin typeface="Times New Roman"/>
                <a:cs typeface="Times New Roman"/>
              </a:rPr>
              <a:t>: i5 or above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spc="-10" dirty="0">
              <a:latin typeface="Times New Roman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/>
                <a:cs typeface="Times New Roman"/>
              </a:rPr>
              <a:t>RAM:8GB</a:t>
            </a:r>
            <a:r>
              <a:rPr lang="en-IN" sz="2800" spc="19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or</a:t>
            </a:r>
            <a:r>
              <a:rPr lang="en-IN" sz="2800" spc="50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above</a:t>
            </a:r>
            <a:endParaRPr lang="en-IN" sz="2800" dirty="0">
              <a:latin typeface="Times New Roman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650" dirty="0"/>
          </a:p>
        </p:txBody>
      </p:sp>
    </p:spTree>
    <p:extLst>
      <p:ext uri="{BB962C8B-B14F-4D97-AF65-F5344CB8AC3E}">
        <p14:creationId xmlns:p14="http://schemas.microsoft.com/office/powerpoint/2010/main" val="237235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30"/>
              </a:spcBef>
            </a:pPr>
            <a:r>
              <a:rPr sz="5900" spc="175" dirty="0">
                <a:latin typeface="Times New Roman"/>
                <a:cs typeface="Times New Roman"/>
              </a:rPr>
              <a:t>OBJECTIVE:</a:t>
            </a:r>
            <a:endParaRPr sz="5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5290" y="2420055"/>
            <a:ext cx="13515340" cy="436658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20040" marR="720725" indent="-307975" algn="just">
              <a:lnSpc>
                <a:spcPct val="90400"/>
              </a:lnSpc>
              <a:spcBef>
                <a:spcPts val="520"/>
              </a:spcBef>
              <a:buChar char="•"/>
              <a:tabLst>
                <a:tab pos="320040" algn="l"/>
                <a:tab pos="321310" algn="l"/>
              </a:tabLst>
            </a:pPr>
            <a:r>
              <a:rPr sz="3700" dirty="0">
                <a:latin typeface="Times New Roman"/>
                <a:cs typeface="Times New Roman"/>
              </a:rPr>
              <a:t>	The primary</a:t>
            </a:r>
            <a:r>
              <a:rPr sz="3700" spc="8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objective</a:t>
            </a:r>
            <a:r>
              <a:rPr sz="3700" spc="10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of</a:t>
            </a:r>
            <a:r>
              <a:rPr sz="3700" spc="-11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implementing</a:t>
            </a:r>
            <a:r>
              <a:rPr sz="3700" spc="229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deep</a:t>
            </a:r>
            <a:r>
              <a:rPr sz="3700" spc="-2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fake</a:t>
            </a:r>
            <a:r>
              <a:rPr sz="3700" spc="-6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detection</a:t>
            </a:r>
            <a:r>
              <a:rPr sz="3700" spc="100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using </a:t>
            </a:r>
            <a:r>
              <a:rPr lang="en-IN" sz="3700" spc="-10" dirty="0">
                <a:latin typeface="Times New Roman"/>
                <a:cs typeface="Times New Roman"/>
              </a:rPr>
              <a:t>Convolutional Neural Networks (CNNs) </a:t>
            </a:r>
            <a:r>
              <a:rPr sz="3750" dirty="0">
                <a:latin typeface="Times New Roman"/>
                <a:cs typeface="Times New Roman"/>
              </a:rPr>
              <a:t>in</a:t>
            </a:r>
            <a:r>
              <a:rPr sz="3750" spc="-19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Python</a:t>
            </a:r>
            <a:r>
              <a:rPr sz="3750" spc="-13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is</a:t>
            </a:r>
            <a:r>
              <a:rPr sz="3750" spc="-22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to</a:t>
            </a:r>
            <a:r>
              <a:rPr sz="3750" spc="-20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create</a:t>
            </a:r>
            <a:r>
              <a:rPr sz="3750" spc="-130" dirty="0">
                <a:latin typeface="Times New Roman"/>
                <a:cs typeface="Times New Roman"/>
              </a:rPr>
              <a:t> </a:t>
            </a:r>
            <a:r>
              <a:rPr sz="3750" spc="-50" dirty="0">
                <a:latin typeface="Times New Roman"/>
                <a:cs typeface="Times New Roman"/>
              </a:rPr>
              <a:t>a </a:t>
            </a:r>
            <a:r>
              <a:rPr sz="3700" dirty="0">
                <a:latin typeface="Times New Roman"/>
                <a:cs typeface="Times New Roman"/>
              </a:rPr>
              <a:t>sophisticated</a:t>
            </a:r>
            <a:r>
              <a:rPr sz="3700" spc="26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system</a:t>
            </a:r>
            <a:r>
              <a:rPr sz="3700" spc="5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capable</a:t>
            </a:r>
            <a:r>
              <a:rPr sz="3700" spc="14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of</a:t>
            </a:r>
            <a:r>
              <a:rPr sz="3700" spc="-40" dirty="0">
                <a:latin typeface="Times New Roman"/>
                <a:cs typeface="Times New Roman"/>
              </a:rPr>
              <a:t> </a:t>
            </a:r>
            <a:r>
              <a:rPr sz="3700" spc="110" dirty="0">
                <a:latin typeface="Times New Roman"/>
                <a:cs typeface="Times New Roman"/>
              </a:rPr>
              <a:t>disceving</a:t>
            </a:r>
            <a:r>
              <a:rPr sz="3700" spc="1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between</a:t>
            </a:r>
            <a:r>
              <a:rPr sz="3700" spc="11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authentic</a:t>
            </a:r>
            <a:r>
              <a:rPr sz="3700" spc="150" dirty="0">
                <a:latin typeface="Times New Roman"/>
                <a:cs typeface="Times New Roman"/>
              </a:rPr>
              <a:t> </a:t>
            </a:r>
            <a:r>
              <a:rPr sz="3700" spc="-25" dirty="0">
                <a:latin typeface="Times New Roman"/>
                <a:cs typeface="Times New Roman"/>
              </a:rPr>
              <a:t>and </a:t>
            </a:r>
            <a:r>
              <a:rPr sz="3700" dirty="0">
                <a:latin typeface="Times New Roman"/>
                <a:cs typeface="Times New Roman"/>
              </a:rPr>
              <a:t>manipulated</a:t>
            </a:r>
            <a:r>
              <a:rPr sz="3700" spc="13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media</a:t>
            </a:r>
            <a:r>
              <a:rPr sz="3700" spc="-15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content.</a:t>
            </a:r>
            <a:endParaRPr sz="3700" dirty="0">
              <a:latin typeface="Times New Roman"/>
              <a:cs typeface="Times New Roman"/>
            </a:endParaRPr>
          </a:p>
          <a:p>
            <a:pPr marL="319405" marR="5080" indent="-307340">
              <a:lnSpc>
                <a:spcPct val="89700"/>
              </a:lnSpc>
              <a:spcBef>
                <a:spcPts val="1415"/>
              </a:spcBef>
              <a:buChar char="•"/>
              <a:tabLst>
                <a:tab pos="319405" algn="l"/>
                <a:tab pos="321310" algn="l"/>
              </a:tabLst>
            </a:pPr>
            <a:r>
              <a:rPr sz="3700" dirty="0">
                <a:latin typeface="Times New Roman"/>
                <a:cs typeface="Times New Roman"/>
              </a:rPr>
              <a:t>	This</a:t>
            </a:r>
            <a:r>
              <a:rPr sz="3700" spc="-4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entails</a:t>
            </a:r>
            <a:r>
              <a:rPr sz="3700" spc="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developing</a:t>
            </a:r>
            <a:r>
              <a:rPr sz="3700" spc="8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</a:t>
            </a:r>
            <a:r>
              <a:rPr sz="3700" spc="-15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discriminate</a:t>
            </a:r>
            <a:r>
              <a:rPr sz="3700" spc="17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neural</a:t>
            </a:r>
            <a:r>
              <a:rPr sz="3700" spc="-1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network</a:t>
            </a:r>
            <a:r>
              <a:rPr sz="3700" spc="1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trained</a:t>
            </a:r>
            <a:r>
              <a:rPr sz="3700" spc="15" dirty="0">
                <a:latin typeface="Times New Roman"/>
                <a:cs typeface="Times New Roman"/>
              </a:rPr>
              <a:t> </a:t>
            </a:r>
            <a:r>
              <a:rPr sz="3700" spc="-25" dirty="0">
                <a:latin typeface="Times New Roman"/>
                <a:cs typeface="Times New Roman"/>
              </a:rPr>
              <a:t>on </a:t>
            </a:r>
            <a:r>
              <a:rPr sz="3700" dirty="0">
                <a:latin typeface="Times New Roman"/>
                <a:cs typeface="Times New Roman"/>
              </a:rPr>
              <a:t>diverse</a:t>
            </a:r>
            <a:r>
              <a:rPr sz="3700" spc="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datasets</a:t>
            </a:r>
            <a:r>
              <a:rPr sz="3700" spc="1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encompassing</a:t>
            </a:r>
            <a:r>
              <a:rPr sz="3700" spc="19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various</a:t>
            </a:r>
            <a:r>
              <a:rPr sz="3700" spc="-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deep</a:t>
            </a:r>
            <a:r>
              <a:rPr sz="3700" spc="-5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fake</a:t>
            </a:r>
            <a:r>
              <a:rPr sz="3700" spc="-11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scenarios.</a:t>
            </a:r>
            <a:r>
              <a:rPr sz="3700" spc="80" dirty="0">
                <a:latin typeface="Times New Roman"/>
                <a:cs typeface="Times New Roman"/>
              </a:rPr>
              <a:t> </a:t>
            </a:r>
            <a:r>
              <a:rPr sz="3700" spc="-25" dirty="0">
                <a:latin typeface="Times New Roman"/>
                <a:cs typeface="Times New Roman"/>
              </a:rPr>
              <a:t>The </a:t>
            </a:r>
            <a:r>
              <a:rPr sz="3750" dirty="0">
                <a:latin typeface="Times New Roman"/>
                <a:cs typeface="Times New Roman"/>
              </a:rPr>
              <a:t>system</a:t>
            </a:r>
            <a:r>
              <a:rPr sz="3750" spc="-114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integrates</a:t>
            </a:r>
            <a:r>
              <a:rPr sz="3750" spc="-95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advanced</a:t>
            </a:r>
            <a:r>
              <a:rPr sz="3750" spc="-75" dirty="0">
                <a:latin typeface="Times New Roman"/>
                <a:cs typeface="Times New Roman"/>
              </a:rPr>
              <a:t> </a:t>
            </a:r>
            <a:r>
              <a:rPr sz="3750" spc="-20" dirty="0">
                <a:latin typeface="Times New Roman"/>
                <a:cs typeface="Times New Roman"/>
              </a:rPr>
              <a:t>techniques</a:t>
            </a:r>
            <a:r>
              <a:rPr sz="3750" spc="-10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to</a:t>
            </a:r>
            <a:r>
              <a:rPr sz="3750" spc="-22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analyze</a:t>
            </a:r>
            <a:r>
              <a:rPr sz="3750" spc="-95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artifacts</a:t>
            </a:r>
            <a:r>
              <a:rPr sz="3750" spc="-14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inherent</a:t>
            </a:r>
            <a:r>
              <a:rPr sz="3750" spc="-95" dirty="0">
                <a:latin typeface="Times New Roman"/>
                <a:cs typeface="Times New Roman"/>
              </a:rPr>
              <a:t> </a:t>
            </a:r>
            <a:r>
              <a:rPr sz="3750" spc="-35" dirty="0">
                <a:latin typeface="Times New Roman"/>
                <a:cs typeface="Times New Roman"/>
              </a:rPr>
              <a:t>to </a:t>
            </a:r>
            <a:r>
              <a:rPr lang="en-US" sz="3750" spc="-80" dirty="0">
                <a:latin typeface="Times New Roman"/>
                <a:cs typeface="Times New Roman"/>
              </a:rPr>
              <a:t>CN</a:t>
            </a:r>
            <a:r>
              <a:rPr sz="3750" spc="-80" dirty="0">
                <a:latin typeface="Times New Roman"/>
                <a:cs typeface="Times New Roman"/>
              </a:rPr>
              <a:t>N-</a:t>
            </a:r>
            <a:r>
              <a:rPr sz="3750" dirty="0">
                <a:latin typeface="Times New Roman"/>
                <a:cs typeface="Times New Roman"/>
              </a:rPr>
              <a:t>generated</a:t>
            </a:r>
            <a:r>
              <a:rPr sz="3750" spc="5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content,</a:t>
            </a:r>
            <a:r>
              <a:rPr sz="3750" spc="-6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such</a:t>
            </a:r>
            <a:r>
              <a:rPr sz="3750" spc="-12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as</a:t>
            </a:r>
            <a:r>
              <a:rPr sz="3750" spc="-21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unique</a:t>
            </a:r>
            <a:r>
              <a:rPr sz="3750" spc="-7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noise</a:t>
            </a:r>
            <a:r>
              <a:rPr sz="3750" spc="-150" dirty="0">
                <a:latin typeface="Times New Roman"/>
                <a:cs typeface="Times New Roman"/>
              </a:rPr>
              <a:t> </a:t>
            </a:r>
            <a:r>
              <a:rPr sz="3750" spc="180" dirty="0">
                <a:latin typeface="Times New Roman"/>
                <a:cs typeface="Times New Roman"/>
              </a:rPr>
              <a:t>patters.</a:t>
            </a:r>
            <a:endParaRPr sz="3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30"/>
              </a:spcBef>
            </a:pPr>
            <a:r>
              <a:rPr sz="5900" spc="100" dirty="0">
                <a:latin typeface="Times New Roman"/>
                <a:cs typeface="Times New Roman"/>
              </a:rPr>
              <a:t>CONCLUSION:</a:t>
            </a:r>
            <a:endParaRPr sz="5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24953" y="2413882"/>
            <a:ext cx="13765530" cy="493724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18770" marR="523240" indent="-306705">
              <a:lnSpc>
                <a:spcPts val="4050"/>
              </a:lnSpc>
              <a:spcBef>
                <a:spcPts val="600"/>
              </a:spcBef>
              <a:buChar char="•"/>
              <a:tabLst>
                <a:tab pos="318770" algn="l"/>
                <a:tab pos="321310" algn="l"/>
              </a:tabLst>
            </a:pPr>
            <a:r>
              <a:rPr dirty="0"/>
              <a:t>	The</a:t>
            </a:r>
            <a:r>
              <a:rPr spc="-135" dirty="0"/>
              <a:t> </a:t>
            </a:r>
            <a:r>
              <a:rPr dirty="0"/>
              <a:t>utilization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170" dirty="0"/>
              <a:t> </a:t>
            </a:r>
            <a:r>
              <a:rPr lang="en-IN" spc="-170" dirty="0"/>
              <a:t>Convolutional Neural Networks (CNNs)</a:t>
            </a:r>
            <a:r>
              <a:rPr dirty="0"/>
              <a:t>in</a:t>
            </a:r>
            <a:r>
              <a:rPr spc="-180" dirty="0"/>
              <a:t> </a:t>
            </a:r>
            <a:r>
              <a:rPr spc="-20" dirty="0"/>
              <a:t>deep </a:t>
            </a:r>
            <a:r>
              <a:rPr dirty="0"/>
              <a:t>fake</a:t>
            </a:r>
            <a:r>
              <a:rPr spc="-125" dirty="0"/>
              <a:t> </a:t>
            </a:r>
            <a:r>
              <a:rPr spc="-10" dirty="0"/>
              <a:t>detection</a:t>
            </a:r>
            <a:r>
              <a:rPr spc="-60" dirty="0"/>
              <a:t> </a:t>
            </a:r>
            <a:r>
              <a:rPr dirty="0"/>
              <a:t>marks</a:t>
            </a:r>
            <a:r>
              <a:rPr spc="-75" dirty="0"/>
              <a:t> </a:t>
            </a:r>
            <a:r>
              <a:rPr dirty="0"/>
              <a:t>a</a:t>
            </a:r>
            <a:r>
              <a:rPr spc="-220" dirty="0"/>
              <a:t> </a:t>
            </a:r>
            <a:r>
              <a:rPr spc="-10" dirty="0"/>
              <a:t>substantial</a:t>
            </a:r>
            <a:r>
              <a:rPr spc="10" dirty="0"/>
              <a:t> </a:t>
            </a:r>
            <a:r>
              <a:rPr spc="-25" dirty="0"/>
              <a:t>advancement</a:t>
            </a:r>
            <a:r>
              <a:rPr spc="55" dirty="0"/>
              <a:t> </a:t>
            </a:r>
            <a:r>
              <a:rPr dirty="0"/>
              <a:t>in</a:t>
            </a:r>
            <a:r>
              <a:rPr spc="-215" dirty="0"/>
              <a:t> </a:t>
            </a:r>
            <a:r>
              <a:rPr spc="-10" dirty="0"/>
              <a:t>combating</a:t>
            </a:r>
            <a:r>
              <a:rPr spc="-20" dirty="0"/>
              <a:t> </a:t>
            </a:r>
            <a:r>
              <a:rPr spc="-25" dirty="0"/>
              <a:t>the </a:t>
            </a:r>
            <a:r>
              <a:rPr spc="-10" dirty="0"/>
              <a:t>proliferation</a:t>
            </a:r>
            <a:r>
              <a:rPr spc="-15" dirty="0"/>
              <a:t> </a:t>
            </a:r>
            <a:r>
              <a:rPr dirty="0"/>
              <a:t>of</a:t>
            </a:r>
            <a:r>
              <a:rPr spc="-229" dirty="0"/>
              <a:t> </a:t>
            </a:r>
            <a:r>
              <a:rPr spc="-10" dirty="0"/>
              <a:t>deceptive</a:t>
            </a:r>
            <a:r>
              <a:rPr spc="-60" dirty="0"/>
              <a:t> </a:t>
            </a:r>
            <a:r>
              <a:rPr spc="-20" dirty="0"/>
              <a:t>multimedia</a:t>
            </a:r>
            <a:r>
              <a:rPr spc="-10" dirty="0"/>
              <a:t> content.</a:t>
            </a:r>
          </a:p>
          <a:p>
            <a:pPr marL="318770" marR="5080" indent="-306705">
              <a:lnSpc>
                <a:spcPct val="89600"/>
              </a:lnSpc>
              <a:spcBef>
                <a:spcPts val="1260"/>
              </a:spcBef>
              <a:buChar char="•"/>
              <a:tabLst>
                <a:tab pos="318770" algn="l"/>
              </a:tabLst>
            </a:pPr>
            <a:r>
              <a:rPr lang="en-US" dirty="0"/>
              <a:t>CN</a:t>
            </a:r>
            <a:r>
              <a:rPr dirty="0"/>
              <a:t>Ns</a:t>
            </a:r>
            <a:r>
              <a:rPr spc="-110" dirty="0"/>
              <a:t> </a:t>
            </a:r>
            <a:r>
              <a:rPr dirty="0"/>
              <a:t>operate</a:t>
            </a:r>
            <a:r>
              <a:rPr spc="-95" dirty="0"/>
              <a:t> </a:t>
            </a:r>
            <a:r>
              <a:rPr dirty="0"/>
              <a:t>on</a:t>
            </a:r>
            <a:r>
              <a:rPr spc="-215" dirty="0"/>
              <a:t> </a:t>
            </a:r>
            <a:r>
              <a:rPr dirty="0"/>
              <a:t>an</a:t>
            </a:r>
            <a:r>
              <a:rPr spc="-235" dirty="0"/>
              <a:t> </a:t>
            </a:r>
            <a:r>
              <a:rPr spc="-10" dirty="0"/>
              <a:t>adversarial</a:t>
            </a:r>
            <a:r>
              <a:rPr spc="-45" dirty="0"/>
              <a:t> </a:t>
            </a:r>
            <a:r>
              <a:rPr dirty="0"/>
              <a:t>training</a:t>
            </a:r>
            <a:r>
              <a:rPr spc="-125" dirty="0"/>
              <a:t> </a:t>
            </a:r>
            <a:r>
              <a:rPr spc="-10" dirty="0"/>
              <a:t>framework,</a:t>
            </a:r>
            <a:r>
              <a:rPr spc="-30" dirty="0"/>
              <a:t> </a:t>
            </a:r>
            <a:r>
              <a:rPr dirty="0"/>
              <a:t>creating</a:t>
            </a:r>
            <a:r>
              <a:rPr spc="-130" dirty="0"/>
              <a:t> </a:t>
            </a:r>
            <a:r>
              <a:rPr spc="-50" dirty="0"/>
              <a:t>a </a:t>
            </a:r>
            <a:r>
              <a:rPr spc="-20" dirty="0"/>
              <a:t>formidable </a:t>
            </a:r>
            <a:r>
              <a:rPr spc="-10" dirty="0"/>
              <a:t>challenge</a:t>
            </a:r>
            <a:r>
              <a:rPr spc="-55" dirty="0"/>
              <a:t> </a:t>
            </a:r>
            <a:r>
              <a:rPr dirty="0"/>
              <a:t>for</a:t>
            </a:r>
            <a:r>
              <a:rPr spc="-210" dirty="0"/>
              <a:t> </a:t>
            </a:r>
            <a:r>
              <a:rPr dirty="0"/>
              <a:t>deep</a:t>
            </a:r>
            <a:r>
              <a:rPr spc="-160" dirty="0"/>
              <a:t> </a:t>
            </a:r>
            <a:r>
              <a:rPr dirty="0"/>
              <a:t>fake</a:t>
            </a:r>
            <a:r>
              <a:rPr spc="-145" dirty="0"/>
              <a:t> </a:t>
            </a:r>
            <a:r>
              <a:rPr spc="-10" dirty="0"/>
              <a:t>generators,</a:t>
            </a:r>
            <a:r>
              <a:rPr spc="-35" dirty="0"/>
              <a:t> </a:t>
            </a:r>
            <a:r>
              <a:rPr dirty="0"/>
              <a:t>thereby</a:t>
            </a:r>
            <a:r>
              <a:rPr spc="-120" dirty="0"/>
              <a:t> </a:t>
            </a:r>
            <a:r>
              <a:rPr spc="-10" dirty="0"/>
              <a:t>heightening</a:t>
            </a:r>
            <a:r>
              <a:rPr spc="-40" dirty="0"/>
              <a:t> </a:t>
            </a:r>
            <a:r>
              <a:rPr spc="-25" dirty="0"/>
              <a:t>the </a:t>
            </a:r>
            <a:r>
              <a:rPr spc="-20" dirty="0"/>
              <a:t>difficulty</a:t>
            </a:r>
            <a:r>
              <a:rPr spc="-40" dirty="0"/>
              <a:t> </a:t>
            </a:r>
            <a:r>
              <a:rPr dirty="0"/>
              <a:t>of</a:t>
            </a:r>
            <a:r>
              <a:rPr spc="-195" dirty="0"/>
              <a:t> </a:t>
            </a:r>
            <a:r>
              <a:rPr spc="-10" dirty="0"/>
              <a:t>producing</a:t>
            </a:r>
            <a:r>
              <a:rPr spc="-75" dirty="0"/>
              <a:t> </a:t>
            </a:r>
            <a:r>
              <a:rPr spc="-10" dirty="0"/>
              <a:t>convincing</a:t>
            </a:r>
            <a:r>
              <a:rPr spc="-40" dirty="0"/>
              <a:t> </a:t>
            </a:r>
            <a:r>
              <a:rPr spc="-20" dirty="0"/>
              <a:t>forgeries.</a:t>
            </a:r>
            <a:r>
              <a:rPr spc="-10" dirty="0"/>
              <a:t> </a:t>
            </a:r>
            <a:r>
              <a:rPr dirty="0"/>
              <a:t>This</a:t>
            </a:r>
            <a:r>
              <a:rPr spc="-114" dirty="0"/>
              <a:t> </a:t>
            </a:r>
            <a:r>
              <a:rPr spc="-10" dirty="0"/>
              <a:t>approach significantly</a:t>
            </a:r>
            <a:r>
              <a:rPr spc="10" dirty="0"/>
              <a:t> </a:t>
            </a:r>
            <a:r>
              <a:rPr spc="-10" dirty="0"/>
              <a:t>enhances</a:t>
            </a:r>
            <a:r>
              <a:rPr spc="-65" dirty="0"/>
              <a:t> </a:t>
            </a:r>
            <a:r>
              <a:rPr dirty="0"/>
              <a:t>the</a:t>
            </a:r>
            <a:r>
              <a:rPr spc="-190" dirty="0"/>
              <a:t> </a:t>
            </a:r>
            <a:r>
              <a:rPr spc="-10" dirty="0"/>
              <a:t>detection</a:t>
            </a:r>
            <a:r>
              <a:rPr spc="-75" dirty="0"/>
              <a:t> </a:t>
            </a:r>
            <a:r>
              <a:rPr spc="-20" dirty="0"/>
              <a:t>capabilities</a:t>
            </a:r>
            <a:r>
              <a:rPr spc="10" dirty="0"/>
              <a:t> </a:t>
            </a:r>
            <a:r>
              <a:rPr dirty="0"/>
              <a:t>of</a:t>
            </a:r>
            <a:r>
              <a:rPr spc="-170" dirty="0"/>
              <a:t> </a:t>
            </a:r>
            <a:r>
              <a:rPr spc="-10" dirty="0"/>
              <a:t>algorithms, </a:t>
            </a:r>
            <a:r>
              <a:rPr dirty="0"/>
              <a:t>enabling</a:t>
            </a:r>
            <a:r>
              <a:rPr spc="-75" dirty="0"/>
              <a:t> </a:t>
            </a:r>
            <a:r>
              <a:rPr dirty="0"/>
              <a:t>them</a:t>
            </a:r>
            <a:r>
              <a:rPr spc="-145" dirty="0"/>
              <a:t> </a:t>
            </a:r>
            <a:r>
              <a:rPr dirty="0"/>
              <a:t>to</a:t>
            </a:r>
            <a:r>
              <a:rPr spc="-220" dirty="0"/>
              <a:t> </a:t>
            </a:r>
            <a:r>
              <a:rPr dirty="0"/>
              <a:t>identify</a:t>
            </a:r>
            <a:r>
              <a:rPr spc="-110" dirty="0"/>
              <a:t> </a:t>
            </a:r>
            <a:r>
              <a:rPr dirty="0"/>
              <a:t>subtle</a:t>
            </a:r>
            <a:r>
              <a:rPr spc="-125" dirty="0"/>
              <a:t> </a:t>
            </a:r>
            <a:r>
              <a:rPr spc="-25" dirty="0"/>
              <a:t>manipulations</a:t>
            </a:r>
            <a:r>
              <a:rPr spc="40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10" dirty="0"/>
              <a:t>artifacts</a:t>
            </a:r>
            <a:r>
              <a:rPr spc="-5" dirty="0"/>
              <a:t> </a:t>
            </a:r>
            <a:r>
              <a:rPr spc="-10" dirty="0"/>
              <a:t>associated </a:t>
            </a:r>
            <a:r>
              <a:rPr dirty="0"/>
              <a:t>with</a:t>
            </a:r>
            <a:r>
              <a:rPr spc="-80" dirty="0"/>
              <a:t> </a:t>
            </a:r>
            <a:r>
              <a:rPr dirty="0"/>
              <a:t>deep</a:t>
            </a:r>
            <a:r>
              <a:rPr spc="-110" dirty="0"/>
              <a:t> </a:t>
            </a:r>
            <a:r>
              <a:rPr dirty="0"/>
              <a:t>fake</a:t>
            </a:r>
            <a:r>
              <a:rPr spc="-105" dirty="0"/>
              <a:t> </a:t>
            </a:r>
            <a:r>
              <a:rPr spc="-10" dirty="0"/>
              <a:t>content.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85930" y="3258819"/>
            <a:ext cx="243204" cy="38735"/>
          </a:xfrm>
          <a:custGeom>
            <a:avLst/>
            <a:gdLst/>
            <a:ahLst/>
            <a:cxnLst/>
            <a:rect l="l" t="t" r="r" b="b"/>
            <a:pathLst>
              <a:path w="243204" h="38735">
                <a:moveTo>
                  <a:pt x="242989" y="0"/>
                </a:moveTo>
                <a:lnTo>
                  <a:pt x="5918" y="0"/>
                </a:lnTo>
                <a:lnTo>
                  <a:pt x="5918" y="11861"/>
                </a:lnTo>
                <a:lnTo>
                  <a:pt x="0" y="11861"/>
                </a:lnTo>
                <a:lnTo>
                  <a:pt x="0" y="26670"/>
                </a:lnTo>
                <a:lnTo>
                  <a:pt x="5918" y="26670"/>
                </a:lnTo>
                <a:lnTo>
                  <a:pt x="5918" y="38531"/>
                </a:lnTo>
                <a:lnTo>
                  <a:pt x="242989" y="38531"/>
                </a:lnTo>
                <a:lnTo>
                  <a:pt x="242989" y="26670"/>
                </a:lnTo>
                <a:lnTo>
                  <a:pt x="242989" y="23710"/>
                </a:lnTo>
                <a:lnTo>
                  <a:pt x="242989" y="14820"/>
                </a:lnTo>
                <a:lnTo>
                  <a:pt x="242989" y="11861"/>
                </a:lnTo>
                <a:lnTo>
                  <a:pt x="24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50" spc="415" dirty="0"/>
              <a:t>REFERENCES:</a:t>
            </a:r>
            <a:endParaRPr sz="5950"/>
          </a:p>
        </p:txBody>
      </p:sp>
      <p:sp>
        <p:nvSpPr>
          <p:cNvPr id="4" name="object 4"/>
          <p:cNvSpPr txBox="1"/>
          <p:nvPr/>
        </p:nvSpPr>
        <p:spPr>
          <a:xfrm>
            <a:off x="1203826" y="2395361"/>
            <a:ext cx="13650594" cy="40297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40360" marR="5080" indent="-327660">
              <a:lnSpc>
                <a:spcPts val="4050"/>
              </a:lnSpc>
              <a:spcBef>
                <a:spcPts val="745"/>
              </a:spcBef>
              <a:buChar char="•"/>
              <a:tabLst>
                <a:tab pos="340360" algn="l"/>
                <a:tab pos="445134" algn="l"/>
                <a:tab pos="10914380" algn="l"/>
              </a:tabLst>
            </a:pPr>
            <a:r>
              <a:rPr sz="3850" dirty="0">
                <a:latin typeface="Calibri"/>
                <a:cs typeface="Calibri"/>
              </a:rPr>
              <a:t>	[1]</a:t>
            </a:r>
            <a:r>
              <a:rPr sz="3850" spc="-180" dirty="0">
                <a:latin typeface="Calibri"/>
                <a:cs typeface="Calibri"/>
              </a:rPr>
              <a:t> </a:t>
            </a:r>
            <a:r>
              <a:rPr sz="3850" dirty="0">
                <a:latin typeface="Calibri"/>
                <a:cs typeface="Calibri"/>
              </a:rPr>
              <a:t>C.</a:t>
            </a:r>
            <a:r>
              <a:rPr sz="3850" spc="-185" dirty="0">
                <a:latin typeface="Calibri"/>
                <a:cs typeface="Calibri"/>
              </a:rPr>
              <a:t> </a:t>
            </a:r>
            <a:r>
              <a:rPr sz="3850" spc="-85" dirty="0">
                <a:latin typeface="Calibri"/>
                <a:cs typeface="Calibri"/>
              </a:rPr>
              <a:t>Navarro</a:t>
            </a:r>
            <a:r>
              <a:rPr sz="3850" spc="-50" dirty="0">
                <a:latin typeface="Calibri"/>
                <a:cs typeface="Calibri"/>
              </a:rPr>
              <a:t> </a:t>
            </a:r>
            <a:r>
              <a:rPr sz="3850" dirty="0">
                <a:latin typeface="Calibri"/>
                <a:cs typeface="Calibri"/>
              </a:rPr>
              <a:t>et</a:t>
            </a:r>
            <a:r>
              <a:rPr sz="3850" spc="-170" dirty="0">
                <a:latin typeface="Calibri"/>
                <a:cs typeface="Calibri"/>
              </a:rPr>
              <a:t> </a:t>
            </a:r>
            <a:r>
              <a:rPr sz="3850" spc="-10" dirty="0">
                <a:latin typeface="Calibri"/>
                <a:cs typeface="Calibri"/>
              </a:rPr>
              <a:t>al.,</a:t>
            </a:r>
            <a:r>
              <a:rPr sz="3850" spc="-165" dirty="0">
                <a:latin typeface="Calibri"/>
                <a:cs typeface="Calibri"/>
              </a:rPr>
              <a:t> </a:t>
            </a:r>
            <a:r>
              <a:rPr sz="3850" dirty="0">
                <a:latin typeface="Calibri"/>
                <a:cs typeface="Calibri"/>
              </a:rPr>
              <a:t>“A</a:t>
            </a:r>
            <a:r>
              <a:rPr sz="3850" spc="-180" dirty="0">
                <a:latin typeface="Calibri"/>
                <a:cs typeface="Calibri"/>
              </a:rPr>
              <a:t> </a:t>
            </a:r>
            <a:r>
              <a:rPr sz="3850" spc="-105" dirty="0">
                <a:latin typeface="Calibri"/>
                <a:cs typeface="Calibri"/>
              </a:rPr>
              <a:t>point-</a:t>
            </a:r>
            <a:r>
              <a:rPr sz="3850" spc="-100" dirty="0">
                <a:latin typeface="Calibri"/>
                <a:cs typeface="Calibri"/>
              </a:rPr>
              <a:t>of-</a:t>
            </a:r>
            <a:r>
              <a:rPr sz="3850" spc="-10" dirty="0">
                <a:latin typeface="Calibri"/>
                <a:cs typeface="Calibri"/>
              </a:rPr>
              <a:t>care</a:t>
            </a:r>
            <a:r>
              <a:rPr sz="3850" spc="10" dirty="0">
                <a:latin typeface="Calibri"/>
                <a:cs typeface="Calibri"/>
              </a:rPr>
              <a:t> </a:t>
            </a:r>
            <a:r>
              <a:rPr sz="3850" spc="-70" dirty="0">
                <a:latin typeface="Calibri"/>
                <a:cs typeface="Calibri"/>
              </a:rPr>
              <a:t>measurement</a:t>
            </a:r>
            <a:r>
              <a:rPr sz="3850" spc="55" dirty="0">
                <a:latin typeface="Calibri"/>
                <a:cs typeface="Calibri"/>
              </a:rPr>
              <a:t> </a:t>
            </a:r>
            <a:r>
              <a:rPr sz="3850" dirty="0">
                <a:latin typeface="Calibri"/>
                <a:cs typeface="Calibri"/>
              </a:rPr>
              <a:t>of</a:t>
            </a:r>
            <a:r>
              <a:rPr sz="3850" spc="-190" dirty="0">
                <a:latin typeface="Calibri"/>
                <a:cs typeface="Calibri"/>
              </a:rPr>
              <a:t> </a:t>
            </a:r>
            <a:r>
              <a:rPr sz="3850" spc="-160" dirty="0">
                <a:latin typeface="Calibri"/>
                <a:cs typeface="Calibri"/>
              </a:rPr>
              <a:t>NT-</a:t>
            </a:r>
            <a:r>
              <a:rPr sz="3850" spc="-100" dirty="0">
                <a:latin typeface="Calibri"/>
                <a:cs typeface="Calibri"/>
              </a:rPr>
              <a:t>proBNP</a:t>
            </a:r>
            <a:r>
              <a:rPr sz="3850" spc="35" dirty="0">
                <a:latin typeface="Calibri"/>
                <a:cs typeface="Calibri"/>
              </a:rPr>
              <a:t> </a:t>
            </a:r>
            <a:r>
              <a:rPr sz="3850" spc="-25" dirty="0">
                <a:latin typeface="Calibri"/>
                <a:cs typeface="Calibri"/>
              </a:rPr>
              <a:t>for </a:t>
            </a:r>
            <a:r>
              <a:rPr sz="3850" spc="-40" dirty="0">
                <a:latin typeface="Calibri"/>
                <a:cs typeface="Calibri"/>
              </a:rPr>
              <a:t>heart</a:t>
            </a:r>
            <a:r>
              <a:rPr sz="3850" spc="-85" dirty="0">
                <a:latin typeface="Calibri"/>
                <a:cs typeface="Calibri"/>
              </a:rPr>
              <a:t> </a:t>
            </a:r>
            <a:r>
              <a:rPr sz="3850" spc="-60" dirty="0">
                <a:latin typeface="Calibri"/>
                <a:cs typeface="Calibri"/>
              </a:rPr>
              <a:t>failure</a:t>
            </a:r>
            <a:r>
              <a:rPr sz="3850" spc="-90" dirty="0">
                <a:latin typeface="Calibri"/>
                <a:cs typeface="Calibri"/>
              </a:rPr>
              <a:t> </a:t>
            </a:r>
            <a:r>
              <a:rPr sz="3850" dirty="0">
                <a:latin typeface="Calibri"/>
                <a:cs typeface="Calibri"/>
              </a:rPr>
              <a:t>patents,”</a:t>
            </a:r>
            <a:r>
              <a:rPr sz="3850" spc="-25" dirty="0">
                <a:latin typeface="Calibri"/>
                <a:cs typeface="Calibri"/>
              </a:rPr>
              <a:t> </a:t>
            </a:r>
            <a:r>
              <a:rPr sz="3850" spc="-10" dirty="0">
                <a:latin typeface="Calibri"/>
                <a:cs typeface="Calibri"/>
              </a:rPr>
              <a:t>IEEE</a:t>
            </a:r>
            <a:r>
              <a:rPr sz="3850" spc="-125" dirty="0">
                <a:latin typeface="Calibri"/>
                <a:cs typeface="Calibri"/>
              </a:rPr>
              <a:t> </a:t>
            </a:r>
            <a:r>
              <a:rPr sz="3850" spc="-35" dirty="0">
                <a:latin typeface="Calibri"/>
                <a:cs typeface="Calibri"/>
              </a:rPr>
              <a:t>Access,</a:t>
            </a:r>
            <a:r>
              <a:rPr sz="3850" spc="-20" dirty="0">
                <a:latin typeface="Calibri"/>
                <a:cs typeface="Calibri"/>
              </a:rPr>
              <a:t> </a:t>
            </a:r>
            <a:r>
              <a:rPr sz="3850" spc="-30" dirty="0">
                <a:latin typeface="Calibri"/>
                <a:cs typeface="Calibri"/>
              </a:rPr>
              <a:t>vol.</a:t>
            </a:r>
            <a:r>
              <a:rPr sz="3850" spc="-135" dirty="0">
                <a:latin typeface="Calibri"/>
                <a:cs typeface="Calibri"/>
              </a:rPr>
              <a:t> </a:t>
            </a:r>
            <a:r>
              <a:rPr sz="3850" dirty="0">
                <a:latin typeface="Calibri"/>
                <a:cs typeface="Calibri"/>
              </a:rPr>
              <a:t>8,</a:t>
            </a:r>
            <a:r>
              <a:rPr sz="3850" spc="-165" dirty="0">
                <a:latin typeface="Calibri"/>
                <a:cs typeface="Calibri"/>
              </a:rPr>
              <a:t> </a:t>
            </a:r>
            <a:r>
              <a:rPr sz="3850" spc="-10" dirty="0">
                <a:latin typeface="Calibri"/>
                <a:cs typeface="Calibri"/>
              </a:rPr>
              <a:t>pp.</a:t>
            </a:r>
            <a:r>
              <a:rPr sz="3850" spc="-155" dirty="0">
                <a:latin typeface="Calibri"/>
                <a:cs typeface="Calibri"/>
              </a:rPr>
              <a:t> </a:t>
            </a:r>
            <a:r>
              <a:rPr sz="3850" spc="-10" dirty="0">
                <a:latin typeface="Calibri"/>
                <a:cs typeface="Calibri"/>
              </a:rPr>
              <a:t>138973</a:t>
            </a:r>
            <a:r>
              <a:rPr sz="3850" dirty="0">
                <a:latin typeface="Calibri"/>
                <a:cs typeface="Calibri"/>
              </a:rPr>
              <a:t>	</a:t>
            </a:r>
            <a:r>
              <a:rPr sz="3850" spc="-65" dirty="0">
                <a:latin typeface="Calibri"/>
                <a:cs typeface="Calibri"/>
              </a:rPr>
              <a:t>138983,</a:t>
            </a:r>
            <a:r>
              <a:rPr sz="3850" spc="-110" dirty="0">
                <a:latin typeface="Calibri"/>
                <a:cs typeface="Calibri"/>
              </a:rPr>
              <a:t> </a:t>
            </a:r>
            <a:r>
              <a:rPr sz="3850" spc="-75" dirty="0">
                <a:latin typeface="Calibri"/>
                <a:cs typeface="Calibri"/>
              </a:rPr>
              <a:t>2020.</a:t>
            </a:r>
            <a:endParaRPr sz="3850">
              <a:latin typeface="Calibri"/>
              <a:cs typeface="Calibri"/>
            </a:endParaRPr>
          </a:p>
          <a:p>
            <a:pPr marL="337185" marR="1040130" indent="-324485">
              <a:lnSpc>
                <a:spcPct val="87700"/>
              </a:lnSpc>
              <a:spcBef>
                <a:spcPts val="1260"/>
              </a:spcBef>
              <a:buChar char="•"/>
              <a:tabLst>
                <a:tab pos="338455" algn="l"/>
                <a:tab pos="3122295" algn="l"/>
              </a:tabLst>
            </a:pPr>
            <a:r>
              <a:rPr sz="3850" dirty="0">
                <a:latin typeface="Calibri"/>
                <a:cs typeface="Calibri"/>
              </a:rPr>
              <a:t>[2]</a:t>
            </a:r>
            <a:r>
              <a:rPr sz="3850" spc="-229" dirty="0">
                <a:latin typeface="Calibri"/>
                <a:cs typeface="Calibri"/>
              </a:rPr>
              <a:t> </a:t>
            </a:r>
            <a:r>
              <a:rPr sz="3850" dirty="0">
                <a:latin typeface="Calibri"/>
                <a:cs typeface="Calibri"/>
              </a:rPr>
              <a:t>K.</a:t>
            </a:r>
            <a:r>
              <a:rPr sz="3850" spc="-220" dirty="0">
                <a:latin typeface="Calibri"/>
                <a:cs typeface="Calibri"/>
              </a:rPr>
              <a:t> </a:t>
            </a:r>
            <a:r>
              <a:rPr sz="3850" dirty="0">
                <a:latin typeface="Calibri"/>
                <a:cs typeface="Calibri"/>
              </a:rPr>
              <a:t>H.</a:t>
            </a:r>
            <a:r>
              <a:rPr sz="3850" spc="-220" dirty="0">
                <a:latin typeface="Calibri"/>
                <a:cs typeface="Calibri"/>
              </a:rPr>
              <a:t> </a:t>
            </a:r>
            <a:r>
              <a:rPr sz="3850" spc="-65" dirty="0">
                <a:latin typeface="Calibri"/>
                <a:cs typeface="Calibri"/>
              </a:rPr>
              <a:t>Foysal,</a:t>
            </a:r>
            <a:r>
              <a:rPr sz="3850" spc="-85" dirty="0">
                <a:latin typeface="Calibri"/>
                <a:cs typeface="Calibri"/>
              </a:rPr>
              <a:t> </a:t>
            </a:r>
            <a:r>
              <a:rPr sz="3850" dirty="0">
                <a:latin typeface="Calibri"/>
                <a:cs typeface="Calibri"/>
              </a:rPr>
              <a:t>S.</a:t>
            </a:r>
            <a:r>
              <a:rPr sz="3850" spc="-170" dirty="0">
                <a:latin typeface="Calibri"/>
                <a:cs typeface="Calibri"/>
              </a:rPr>
              <a:t> </a:t>
            </a:r>
            <a:r>
              <a:rPr sz="3850" dirty="0">
                <a:latin typeface="Calibri"/>
                <a:cs typeface="Calibri"/>
              </a:rPr>
              <a:t>E.</a:t>
            </a:r>
            <a:r>
              <a:rPr sz="3850" spc="-170" dirty="0">
                <a:latin typeface="Calibri"/>
                <a:cs typeface="Calibri"/>
              </a:rPr>
              <a:t> </a:t>
            </a:r>
            <a:r>
              <a:rPr sz="3850" spc="-40" dirty="0">
                <a:latin typeface="Calibri"/>
                <a:cs typeface="Calibri"/>
              </a:rPr>
              <a:t>Seo,</a:t>
            </a:r>
            <a:r>
              <a:rPr sz="3850" spc="-114" dirty="0">
                <a:latin typeface="Calibri"/>
                <a:cs typeface="Calibri"/>
              </a:rPr>
              <a:t> </a:t>
            </a:r>
            <a:r>
              <a:rPr sz="3850" dirty="0">
                <a:latin typeface="Calibri"/>
                <a:cs typeface="Calibri"/>
              </a:rPr>
              <a:t>M.</a:t>
            </a:r>
            <a:r>
              <a:rPr sz="3850" spc="-125" dirty="0">
                <a:latin typeface="Calibri"/>
                <a:cs typeface="Calibri"/>
              </a:rPr>
              <a:t> </a:t>
            </a:r>
            <a:r>
              <a:rPr sz="3850" dirty="0">
                <a:latin typeface="Calibri"/>
                <a:cs typeface="Calibri"/>
              </a:rPr>
              <a:t>J.</a:t>
            </a:r>
            <a:r>
              <a:rPr sz="3850" spc="-180" dirty="0">
                <a:latin typeface="Calibri"/>
                <a:cs typeface="Calibri"/>
              </a:rPr>
              <a:t> </a:t>
            </a:r>
            <a:r>
              <a:rPr sz="3850" spc="-25" dirty="0">
                <a:latin typeface="Calibri"/>
                <a:cs typeface="Calibri"/>
              </a:rPr>
              <a:t>Kim,</a:t>
            </a:r>
            <a:r>
              <a:rPr sz="3850" spc="-80" dirty="0">
                <a:latin typeface="Calibri"/>
                <a:cs typeface="Calibri"/>
              </a:rPr>
              <a:t> </a:t>
            </a:r>
            <a:r>
              <a:rPr sz="3850" dirty="0">
                <a:latin typeface="Calibri"/>
                <a:cs typeface="Calibri"/>
              </a:rPr>
              <a:t>O.</a:t>
            </a:r>
            <a:r>
              <a:rPr sz="3850" spc="-110" dirty="0">
                <a:latin typeface="Calibri"/>
                <a:cs typeface="Calibri"/>
              </a:rPr>
              <a:t> </a:t>
            </a:r>
            <a:r>
              <a:rPr sz="3850" dirty="0">
                <a:latin typeface="Calibri"/>
                <a:cs typeface="Calibri"/>
              </a:rPr>
              <a:t>S.</a:t>
            </a:r>
            <a:r>
              <a:rPr sz="3850" spc="-170" dirty="0">
                <a:latin typeface="Calibri"/>
                <a:cs typeface="Calibri"/>
              </a:rPr>
              <a:t> </a:t>
            </a:r>
            <a:r>
              <a:rPr sz="3850" spc="-100" dirty="0">
                <a:latin typeface="Calibri"/>
                <a:cs typeface="Calibri"/>
              </a:rPr>
              <a:t>Kwon,</a:t>
            </a:r>
            <a:r>
              <a:rPr sz="3850" spc="-30" dirty="0">
                <a:latin typeface="Calibri"/>
                <a:cs typeface="Calibri"/>
              </a:rPr>
              <a:t> </a:t>
            </a:r>
            <a:r>
              <a:rPr sz="3850" spc="-25" dirty="0">
                <a:latin typeface="Calibri"/>
                <a:cs typeface="Calibri"/>
              </a:rPr>
              <a:t>and</a:t>
            </a:r>
            <a:r>
              <a:rPr sz="3850" spc="-120" dirty="0">
                <a:latin typeface="Calibri"/>
                <a:cs typeface="Calibri"/>
              </a:rPr>
              <a:t> </a:t>
            </a:r>
            <a:r>
              <a:rPr sz="3850" dirty="0">
                <a:latin typeface="Calibri"/>
                <a:cs typeface="Calibri"/>
              </a:rPr>
              <a:t>J.</a:t>
            </a:r>
            <a:r>
              <a:rPr sz="3850" spc="-175" dirty="0">
                <a:latin typeface="Calibri"/>
                <a:cs typeface="Calibri"/>
              </a:rPr>
              <a:t> </a:t>
            </a:r>
            <a:r>
              <a:rPr sz="3850" spc="-335" dirty="0">
                <a:latin typeface="Calibri"/>
                <a:cs typeface="Calibri"/>
              </a:rPr>
              <a:t>W.</a:t>
            </a:r>
            <a:r>
              <a:rPr sz="3850" spc="120" dirty="0">
                <a:latin typeface="Calibri"/>
                <a:cs typeface="Calibri"/>
              </a:rPr>
              <a:t> </a:t>
            </a:r>
            <a:r>
              <a:rPr sz="3850" spc="-10" dirty="0">
                <a:latin typeface="Calibri"/>
                <a:cs typeface="Calibri"/>
              </a:rPr>
              <a:t>Chong, 	</a:t>
            </a:r>
            <a:r>
              <a:rPr sz="3850" spc="-75" dirty="0">
                <a:latin typeface="Calibri"/>
                <a:cs typeface="Calibri"/>
              </a:rPr>
              <a:t>“Analyte</a:t>
            </a:r>
            <a:r>
              <a:rPr sz="3850" spc="-55" dirty="0">
                <a:latin typeface="Calibri"/>
                <a:cs typeface="Calibri"/>
              </a:rPr>
              <a:t> </a:t>
            </a:r>
            <a:r>
              <a:rPr sz="3850" spc="-50" dirty="0">
                <a:latin typeface="Calibri"/>
                <a:cs typeface="Calibri"/>
              </a:rPr>
              <a:t>quanñty</a:t>
            </a:r>
            <a:r>
              <a:rPr sz="3850" spc="-125" dirty="0">
                <a:latin typeface="Calibri"/>
                <a:cs typeface="Calibri"/>
              </a:rPr>
              <a:t> </a:t>
            </a:r>
            <a:r>
              <a:rPr sz="3850" spc="-50" dirty="0">
                <a:latin typeface="Calibri"/>
                <a:cs typeface="Calibri"/>
              </a:rPr>
              <a:t>detecñon</a:t>
            </a:r>
            <a:r>
              <a:rPr sz="3850" spc="-15" dirty="0">
                <a:latin typeface="Calibri"/>
                <a:cs typeface="Calibri"/>
              </a:rPr>
              <a:t> </a:t>
            </a:r>
            <a:r>
              <a:rPr sz="3850" spc="-35" dirty="0">
                <a:latin typeface="Calibri"/>
                <a:cs typeface="Calibri"/>
              </a:rPr>
              <a:t>from</a:t>
            </a:r>
            <a:r>
              <a:rPr sz="3850" spc="-160" dirty="0">
                <a:latin typeface="Calibri"/>
                <a:cs typeface="Calibri"/>
              </a:rPr>
              <a:t> </a:t>
            </a:r>
            <a:r>
              <a:rPr sz="3850" spc="-60" dirty="0">
                <a:latin typeface="Calibri"/>
                <a:cs typeface="Calibri"/>
              </a:rPr>
              <a:t>lateral</a:t>
            </a:r>
            <a:r>
              <a:rPr sz="3850" spc="-150" dirty="0">
                <a:latin typeface="Calibri"/>
                <a:cs typeface="Calibri"/>
              </a:rPr>
              <a:t> </a:t>
            </a:r>
            <a:r>
              <a:rPr sz="3850" spc="-50" dirty="0">
                <a:latin typeface="Calibri"/>
                <a:cs typeface="Calibri"/>
              </a:rPr>
              <a:t>flow</a:t>
            </a:r>
            <a:r>
              <a:rPr sz="3850" spc="-170" dirty="0">
                <a:latin typeface="Calibri"/>
                <a:cs typeface="Calibri"/>
              </a:rPr>
              <a:t> </a:t>
            </a:r>
            <a:r>
              <a:rPr sz="3850" spc="-55" dirty="0">
                <a:latin typeface="Calibri"/>
                <a:cs typeface="Calibri"/>
              </a:rPr>
              <a:t>assay</a:t>
            </a:r>
            <a:r>
              <a:rPr sz="3850" spc="-120" dirty="0">
                <a:latin typeface="Calibri"/>
                <a:cs typeface="Calibri"/>
              </a:rPr>
              <a:t> </a:t>
            </a:r>
            <a:r>
              <a:rPr sz="3850" spc="-40" dirty="0">
                <a:latin typeface="Calibri"/>
                <a:cs typeface="Calibri"/>
              </a:rPr>
              <a:t>using</a:t>
            </a:r>
            <a:r>
              <a:rPr sz="3850" spc="-150" dirty="0">
                <a:latin typeface="Calibri"/>
                <a:cs typeface="Calibri"/>
              </a:rPr>
              <a:t> </a:t>
            </a:r>
            <a:r>
              <a:rPr sz="3850" spc="-50" dirty="0">
                <a:latin typeface="Calibri"/>
                <a:cs typeface="Calibri"/>
              </a:rPr>
              <a:t>a 	</a:t>
            </a:r>
            <a:r>
              <a:rPr sz="3850" spc="-10" dirty="0">
                <a:latin typeface="Calibri"/>
                <a:cs typeface="Calibri"/>
              </a:rPr>
              <a:t>smartphone,”</a:t>
            </a:r>
            <a:r>
              <a:rPr sz="3850" dirty="0">
                <a:latin typeface="Calibri"/>
                <a:cs typeface="Calibri"/>
              </a:rPr>
              <a:t>	</a:t>
            </a:r>
            <a:r>
              <a:rPr sz="3850" spc="-50" dirty="0">
                <a:latin typeface="Calibri"/>
                <a:cs typeface="Calibri"/>
              </a:rPr>
              <a:t>Sensors,</a:t>
            </a:r>
            <a:r>
              <a:rPr sz="3850" spc="-145" dirty="0">
                <a:latin typeface="Calibri"/>
                <a:cs typeface="Calibri"/>
              </a:rPr>
              <a:t> </a:t>
            </a:r>
            <a:r>
              <a:rPr sz="3850" spc="-20" dirty="0">
                <a:latin typeface="Calibri"/>
                <a:cs typeface="Calibri"/>
              </a:rPr>
              <a:t>vol.</a:t>
            </a:r>
            <a:r>
              <a:rPr sz="3850" spc="-195" dirty="0">
                <a:latin typeface="Calibri"/>
                <a:cs typeface="Calibri"/>
              </a:rPr>
              <a:t> </a:t>
            </a:r>
            <a:r>
              <a:rPr sz="3850" dirty="0">
                <a:latin typeface="Calibri"/>
                <a:cs typeface="Calibri"/>
              </a:rPr>
              <a:t>19,</a:t>
            </a:r>
            <a:r>
              <a:rPr sz="3850" spc="-165" dirty="0">
                <a:latin typeface="Calibri"/>
                <a:cs typeface="Calibri"/>
              </a:rPr>
              <a:t> </a:t>
            </a:r>
            <a:r>
              <a:rPr sz="3850" spc="-10" dirty="0">
                <a:latin typeface="Calibri"/>
                <a:cs typeface="Calibri"/>
              </a:rPr>
              <a:t>no.</a:t>
            </a:r>
            <a:r>
              <a:rPr sz="3850" spc="-185" dirty="0">
                <a:latin typeface="Calibri"/>
                <a:cs typeface="Calibri"/>
              </a:rPr>
              <a:t> </a:t>
            </a:r>
            <a:r>
              <a:rPr sz="3850" dirty="0">
                <a:latin typeface="Calibri"/>
                <a:cs typeface="Calibri"/>
              </a:rPr>
              <a:t>21,</a:t>
            </a:r>
            <a:r>
              <a:rPr sz="3850" spc="-180" dirty="0">
                <a:latin typeface="Calibri"/>
                <a:cs typeface="Calibri"/>
              </a:rPr>
              <a:t> </a:t>
            </a:r>
            <a:r>
              <a:rPr sz="3850" dirty="0">
                <a:latin typeface="Calibri"/>
                <a:cs typeface="Calibri"/>
              </a:rPr>
              <a:t>p.</a:t>
            </a:r>
            <a:r>
              <a:rPr sz="3850" spc="-220" dirty="0">
                <a:latin typeface="Calibri"/>
                <a:cs typeface="Calibri"/>
              </a:rPr>
              <a:t> </a:t>
            </a:r>
            <a:r>
              <a:rPr sz="3850" spc="-45" dirty="0">
                <a:latin typeface="Calibri"/>
                <a:cs typeface="Calibri"/>
              </a:rPr>
              <a:t>4812,</a:t>
            </a:r>
            <a:r>
              <a:rPr sz="3850" spc="-120" dirty="0">
                <a:latin typeface="Calibri"/>
                <a:cs typeface="Calibri"/>
              </a:rPr>
              <a:t> </a:t>
            </a:r>
            <a:r>
              <a:rPr sz="3850" spc="-135" dirty="0">
                <a:latin typeface="Calibri"/>
                <a:cs typeface="Calibri"/>
              </a:rPr>
              <a:t>Nov.</a:t>
            </a:r>
            <a:r>
              <a:rPr sz="3850" spc="-80" dirty="0">
                <a:latin typeface="Calibri"/>
                <a:cs typeface="Calibri"/>
              </a:rPr>
              <a:t> </a:t>
            </a:r>
            <a:r>
              <a:rPr sz="3850" spc="-10" dirty="0">
                <a:latin typeface="Calibri"/>
                <a:cs typeface="Calibri"/>
              </a:rPr>
              <a:t>2019.</a:t>
            </a:r>
            <a:endParaRPr sz="3850">
              <a:latin typeface="Calibri"/>
              <a:cs typeface="Calibri"/>
            </a:endParaRPr>
          </a:p>
          <a:p>
            <a:pPr marL="341630" marR="36830" indent="-329565">
              <a:lnSpc>
                <a:spcPts val="3979"/>
              </a:lnSpc>
              <a:spcBef>
                <a:spcPts val="1420"/>
              </a:spcBef>
              <a:buChar char="•"/>
              <a:tabLst>
                <a:tab pos="341630" algn="l"/>
                <a:tab pos="444500" algn="l"/>
              </a:tabLst>
            </a:pPr>
            <a:r>
              <a:rPr sz="3900" dirty="0">
                <a:latin typeface="Calibri"/>
                <a:cs typeface="Calibri"/>
              </a:rPr>
              <a:t>	[3]</a:t>
            </a:r>
            <a:r>
              <a:rPr sz="3900" spc="-225" dirty="0">
                <a:latin typeface="Calibri"/>
                <a:cs typeface="Calibri"/>
              </a:rPr>
              <a:t> </a:t>
            </a:r>
            <a:r>
              <a:rPr sz="3900" spc="-80" dirty="0">
                <a:latin typeface="Calibri"/>
                <a:cs typeface="Calibri"/>
              </a:rPr>
              <a:t>Global</a:t>
            </a:r>
            <a:r>
              <a:rPr sz="3900" spc="-140" dirty="0">
                <a:latin typeface="Calibri"/>
                <a:cs typeface="Calibri"/>
              </a:rPr>
              <a:t> </a:t>
            </a:r>
            <a:r>
              <a:rPr sz="3900" spc="-90" dirty="0">
                <a:latin typeface="Calibri"/>
                <a:cs typeface="Calibri"/>
              </a:rPr>
              <a:t>Status</a:t>
            </a:r>
            <a:r>
              <a:rPr sz="3900" spc="-130" dirty="0">
                <a:latin typeface="Calibri"/>
                <a:cs typeface="Calibri"/>
              </a:rPr>
              <a:t> </a:t>
            </a:r>
            <a:r>
              <a:rPr sz="3900" spc="-90" dirty="0">
                <a:latin typeface="Calibri"/>
                <a:cs typeface="Calibri"/>
              </a:rPr>
              <a:t>Report</a:t>
            </a:r>
            <a:r>
              <a:rPr sz="3900" spc="-60" dirty="0">
                <a:latin typeface="Calibri"/>
                <a:cs typeface="Calibri"/>
              </a:rPr>
              <a:t> </a:t>
            </a:r>
            <a:r>
              <a:rPr sz="3900" spc="-75" dirty="0">
                <a:latin typeface="Calibri"/>
                <a:cs typeface="Calibri"/>
              </a:rPr>
              <a:t>on</a:t>
            </a:r>
            <a:r>
              <a:rPr sz="3900" spc="-145" dirty="0">
                <a:latin typeface="Calibri"/>
                <a:cs typeface="Calibri"/>
              </a:rPr>
              <a:t> </a:t>
            </a:r>
            <a:r>
              <a:rPr sz="3900" spc="-105" dirty="0">
                <a:latin typeface="Calibri"/>
                <a:cs typeface="Calibri"/>
              </a:rPr>
              <a:t>Noncommunicable</a:t>
            </a:r>
            <a:r>
              <a:rPr sz="3900" spc="-114" dirty="0">
                <a:latin typeface="Calibri"/>
                <a:cs typeface="Calibri"/>
              </a:rPr>
              <a:t> </a:t>
            </a:r>
            <a:r>
              <a:rPr sz="3900" spc="-80" dirty="0">
                <a:latin typeface="Calibri"/>
                <a:cs typeface="Calibri"/>
              </a:rPr>
              <a:t>Diseases</a:t>
            </a:r>
            <a:r>
              <a:rPr sz="3900" spc="-45" dirty="0">
                <a:latin typeface="Calibri"/>
                <a:cs typeface="Calibri"/>
              </a:rPr>
              <a:t> </a:t>
            </a:r>
            <a:r>
              <a:rPr sz="3900" spc="-75" dirty="0">
                <a:latin typeface="Calibri"/>
                <a:cs typeface="Calibri"/>
              </a:rPr>
              <a:t>2014,</a:t>
            </a:r>
            <a:r>
              <a:rPr sz="3900" spc="-125" dirty="0">
                <a:latin typeface="Calibri"/>
                <a:cs typeface="Calibri"/>
              </a:rPr>
              <a:t> </a:t>
            </a:r>
            <a:r>
              <a:rPr sz="3900" spc="-10" dirty="0">
                <a:latin typeface="Calibri"/>
                <a:cs typeface="Calibri"/>
              </a:rPr>
              <a:t>World </a:t>
            </a:r>
            <a:r>
              <a:rPr sz="3900" spc="-75" dirty="0">
                <a:latin typeface="Calibri"/>
                <a:cs typeface="Calibri"/>
              </a:rPr>
              <a:t>Health</a:t>
            </a:r>
            <a:r>
              <a:rPr sz="3900" spc="-135" dirty="0">
                <a:latin typeface="Calibri"/>
                <a:cs typeface="Calibri"/>
              </a:rPr>
              <a:t> </a:t>
            </a:r>
            <a:r>
              <a:rPr sz="3900" spc="-75" dirty="0">
                <a:latin typeface="Calibri"/>
                <a:cs typeface="Calibri"/>
              </a:rPr>
              <a:t>Org.,</a:t>
            </a:r>
            <a:r>
              <a:rPr sz="3900" spc="-140" dirty="0">
                <a:latin typeface="Calibri"/>
                <a:cs typeface="Calibri"/>
              </a:rPr>
              <a:t> </a:t>
            </a:r>
            <a:r>
              <a:rPr sz="3900" spc="-100" dirty="0">
                <a:latin typeface="Calibri"/>
                <a:cs typeface="Calibri"/>
              </a:rPr>
              <a:t>Geneva,</a:t>
            </a:r>
            <a:r>
              <a:rPr sz="3900" spc="-35" dirty="0">
                <a:latin typeface="Calibri"/>
                <a:cs typeface="Calibri"/>
              </a:rPr>
              <a:t> </a:t>
            </a:r>
            <a:r>
              <a:rPr sz="3900" spc="-105" dirty="0">
                <a:latin typeface="Calibri"/>
                <a:cs typeface="Calibri"/>
              </a:rPr>
              <a:t>Switzerland,</a:t>
            </a:r>
            <a:r>
              <a:rPr sz="3900" spc="55" dirty="0">
                <a:latin typeface="Calibri"/>
                <a:cs typeface="Calibri"/>
              </a:rPr>
              <a:t> </a:t>
            </a:r>
            <a:r>
              <a:rPr sz="3900" spc="-10" dirty="0">
                <a:latin typeface="Calibri"/>
                <a:cs typeface="Calibri"/>
              </a:rPr>
              <a:t>2014.</a:t>
            </a:r>
            <a:endParaRPr sz="3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1111250"/>
            <a:ext cx="1054100" cy="501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5967" y="847195"/>
            <a:ext cx="4269740" cy="9366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039110" algn="l"/>
              </a:tabLst>
            </a:pPr>
            <a:r>
              <a:rPr sz="5950" spc="-20" dirty="0">
                <a:latin typeface="Times New Roman"/>
                <a:cs typeface="Times New Roman"/>
              </a:rPr>
              <a:t>ABST</a:t>
            </a:r>
            <a:r>
              <a:rPr sz="5950" dirty="0">
                <a:latin typeface="Times New Roman"/>
                <a:cs typeface="Times New Roman"/>
              </a:rPr>
              <a:t>	</a:t>
            </a:r>
            <a:r>
              <a:rPr sz="5950" spc="65" dirty="0">
                <a:latin typeface="Times New Roman"/>
                <a:cs typeface="Times New Roman"/>
              </a:rPr>
              <a:t>CT:</a:t>
            </a:r>
            <a:endParaRPr sz="5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061" y="2336623"/>
            <a:ext cx="13736955" cy="4885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indent="-297815">
              <a:lnSpc>
                <a:spcPts val="3520"/>
              </a:lnSpc>
              <a:spcBef>
                <a:spcPts val="100"/>
              </a:spcBef>
              <a:buChar char="•"/>
              <a:tabLst>
                <a:tab pos="310515" algn="l"/>
                <a:tab pos="2978150" algn="l"/>
                <a:tab pos="8587740" algn="l"/>
              </a:tabLst>
            </a:pPr>
            <a:r>
              <a:rPr sz="3450" dirty="0">
                <a:latin typeface="Cambria"/>
                <a:cs typeface="Cambria"/>
              </a:rPr>
              <a:t>In</a:t>
            </a:r>
            <a:r>
              <a:rPr sz="3450" spc="-25" dirty="0">
                <a:latin typeface="Cambria"/>
                <a:cs typeface="Cambria"/>
              </a:rPr>
              <a:t> </a:t>
            </a:r>
            <a:r>
              <a:rPr sz="3450" spc="-120" dirty="0">
                <a:latin typeface="Cambria"/>
                <a:cs typeface="Cambria"/>
              </a:rPr>
              <a:t>this</a:t>
            </a:r>
            <a:r>
              <a:rPr sz="3450" spc="-15" dirty="0">
                <a:latin typeface="Cambria"/>
                <a:cs typeface="Cambria"/>
              </a:rPr>
              <a:t> </a:t>
            </a:r>
            <a:r>
              <a:rPr sz="3450" spc="-10" dirty="0">
                <a:latin typeface="Cambria"/>
                <a:cs typeface="Cambria"/>
              </a:rPr>
              <a:t>project,</a:t>
            </a:r>
            <a:r>
              <a:rPr sz="3450" dirty="0">
                <a:latin typeface="Cambria"/>
                <a:cs typeface="Cambria"/>
              </a:rPr>
              <a:t>	</a:t>
            </a:r>
            <a:r>
              <a:rPr sz="3450" spc="-105" dirty="0">
                <a:latin typeface="Cambria"/>
                <a:cs typeface="Cambria"/>
              </a:rPr>
              <a:t>we</a:t>
            </a:r>
            <a:r>
              <a:rPr sz="3450" spc="-85" dirty="0">
                <a:latin typeface="Cambria"/>
                <a:cs typeface="Cambria"/>
              </a:rPr>
              <a:t> </a:t>
            </a:r>
            <a:r>
              <a:rPr sz="3450" spc="-180" dirty="0">
                <a:latin typeface="Cambria"/>
                <a:cs typeface="Cambria"/>
              </a:rPr>
              <a:t>embark</a:t>
            </a:r>
            <a:r>
              <a:rPr sz="3450" spc="-15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on</a:t>
            </a:r>
            <a:r>
              <a:rPr sz="3450" spc="-125" dirty="0">
                <a:latin typeface="Cambria"/>
                <a:cs typeface="Cambria"/>
              </a:rPr>
              <a:t> </a:t>
            </a:r>
            <a:r>
              <a:rPr sz="3450" spc="-150" dirty="0">
                <a:latin typeface="Cambria"/>
                <a:cs typeface="Cambria"/>
              </a:rPr>
              <a:t>the</a:t>
            </a:r>
            <a:r>
              <a:rPr sz="3450" spc="-40" dirty="0">
                <a:latin typeface="Cambria"/>
                <a:cs typeface="Cambria"/>
              </a:rPr>
              <a:t> </a:t>
            </a:r>
            <a:r>
              <a:rPr sz="3450" spc="-55" dirty="0">
                <a:latin typeface="Cambria"/>
                <a:cs typeface="Cambria"/>
              </a:rPr>
              <a:t>development</a:t>
            </a:r>
            <a:r>
              <a:rPr lang="en-US" sz="3450" spc="-55" dirty="0">
                <a:latin typeface="Cambria"/>
                <a:cs typeface="Cambria"/>
              </a:rPr>
              <a:t> </a:t>
            </a:r>
            <a:r>
              <a:rPr sz="3450" spc="65" dirty="0">
                <a:latin typeface="Cambria"/>
                <a:cs typeface="Cambria"/>
              </a:rPr>
              <a:t>of</a:t>
            </a:r>
            <a:r>
              <a:rPr sz="3450" spc="-175" dirty="0">
                <a:latin typeface="Cambria"/>
                <a:cs typeface="Cambria"/>
              </a:rPr>
              <a:t> </a:t>
            </a:r>
            <a:r>
              <a:rPr sz="3450" spc="-125" dirty="0">
                <a:latin typeface="Cambria"/>
                <a:cs typeface="Cambria"/>
              </a:rPr>
              <a:t>an</a:t>
            </a:r>
            <a:r>
              <a:rPr sz="3450" spc="-65" dirty="0">
                <a:latin typeface="Cambria"/>
                <a:cs typeface="Cambria"/>
              </a:rPr>
              <a:t> </a:t>
            </a:r>
            <a:r>
              <a:rPr sz="3450" spc="-140" dirty="0">
                <a:latin typeface="Cambria"/>
                <a:cs typeface="Cambria"/>
              </a:rPr>
              <a:t>advanced</a:t>
            </a:r>
            <a:r>
              <a:rPr sz="3450" spc="90" dirty="0">
                <a:latin typeface="Cambria"/>
                <a:cs typeface="Cambria"/>
              </a:rPr>
              <a:t> </a:t>
            </a:r>
            <a:r>
              <a:rPr sz="3450" spc="-114" dirty="0">
                <a:latin typeface="Cambria"/>
                <a:cs typeface="Cambria"/>
              </a:rPr>
              <a:t>deep</a:t>
            </a:r>
            <a:r>
              <a:rPr sz="3450" spc="5" dirty="0">
                <a:latin typeface="Cambria"/>
                <a:cs typeface="Cambria"/>
              </a:rPr>
              <a:t> </a:t>
            </a:r>
            <a:r>
              <a:rPr sz="3450" spc="-20" dirty="0">
                <a:latin typeface="Cambria"/>
                <a:cs typeface="Cambria"/>
              </a:rPr>
              <a:t>fake</a:t>
            </a:r>
            <a:endParaRPr sz="3450" dirty="0">
              <a:latin typeface="Cambria"/>
              <a:cs typeface="Cambria"/>
            </a:endParaRPr>
          </a:p>
          <a:p>
            <a:pPr marL="320040">
              <a:lnSpc>
                <a:spcPts val="2925"/>
              </a:lnSpc>
              <a:tabLst>
                <a:tab pos="5321300" algn="l"/>
                <a:tab pos="7364730" algn="l"/>
              </a:tabLst>
            </a:pPr>
            <a:r>
              <a:rPr sz="3450" spc="-125" dirty="0">
                <a:latin typeface="Cambria"/>
                <a:cs typeface="Cambria"/>
              </a:rPr>
              <a:t>detection</a:t>
            </a:r>
            <a:r>
              <a:rPr sz="3450" spc="60" dirty="0">
                <a:latin typeface="Cambria"/>
                <a:cs typeface="Cambria"/>
              </a:rPr>
              <a:t> </a:t>
            </a:r>
            <a:r>
              <a:rPr sz="3450" spc="-140" dirty="0">
                <a:latin typeface="Cambria"/>
                <a:cs typeface="Cambria"/>
              </a:rPr>
              <a:t>system</a:t>
            </a:r>
            <a:r>
              <a:rPr sz="3450" spc="-50" dirty="0">
                <a:latin typeface="Cambria"/>
                <a:cs typeface="Cambria"/>
              </a:rPr>
              <a:t> </a:t>
            </a:r>
            <a:r>
              <a:rPr sz="3450" spc="-10" dirty="0">
                <a:latin typeface="Cambria"/>
                <a:cs typeface="Cambria"/>
              </a:rPr>
              <a:t>leveraging</a:t>
            </a:r>
            <a:r>
              <a:rPr sz="3450" dirty="0">
                <a:latin typeface="Cambria"/>
                <a:cs typeface="Cambria"/>
              </a:rPr>
              <a:t>	</a:t>
            </a:r>
            <a:r>
              <a:rPr lang="en-US" sz="3450" dirty="0">
                <a:latin typeface="Cambria"/>
                <a:cs typeface="Cambria"/>
              </a:rPr>
              <a:t> Convolutional Neural Networks (CNNs)</a:t>
            </a:r>
            <a:r>
              <a:rPr sz="3400" spc="-114" dirty="0">
                <a:latin typeface="Cambria"/>
                <a:cs typeface="Cambria"/>
              </a:rPr>
              <a:t>within</a:t>
            </a:r>
            <a:r>
              <a:rPr sz="3400" spc="-60" dirty="0">
                <a:latin typeface="Cambria"/>
                <a:cs typeface="Cambria"/>
              </a:rPr>
              <a:t> </a:t>
            </a:r>
            <a:r>
              <a:rPr sz="3400" spc="-25" dirty="0">
                <a:latin typeface="Cambria"/>
                <a:cs typeface="Cambria"/>
              </a:rPr>
              <a:t>programming</a:t>
            </a:r>
            <a:r>
              <a:rPr lang="en-US" sz="3400" spc="-25" dirty="0">
                <a:latin typeface="Cambria"/>
                <a:cs typeface="Cambria"/>
              </a:rPr>
              <a:t> </a:t>
            </a:r>
            <a:r>
              <a:rPr sz="3400" spc="-80" dirty="0">
                <a:latin typeface="Cambria"/>
                <a:cs typeface="Cambria"/>
              </a:rPr>
              <a:t>environment.</a:t>
            </a:r>
            <a:endParaRPr sz="3400" dirty="0">
              <a:latin typeface="Cambria"/>
              <a:cs typeface="Cambria"/>
            </a:endParaRPr>
          </a:p>
          <a:p>
            <a:pPr marL="328930" indent="-308610">
              <a:lnSpc>
                <a:spcPts val="3520"/>
              </a:lnSpc>
              <a:spcBef>
                <a:spcPts val="120"/>
              </a:spcBef>
              <a:buChar char="•"/>
              <a:tabLst>
                <a:tab pos="328930" algn="l"/>
              </a:tabLst>
            </a:pPr>
            <a:r>
              <a:rPr sz="3450" dirty="0">
                <a:latin typeface="Times New Roman"/>
                <a:cs typeface="Times New Roman"/>
              </a:rPr>
              <a:t>The</a:t>
            </a:r>
            <a:r>
              <a:rPr sz="3450" spc="-12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central</a:t>
            </a:r>
            <a:r>
              <a:rPr sz="3450" spc="1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focus</a:t>
            </a:r>
            <a:r>
              <a:rPr sz="3450" spc="-6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is</a:t>
            </a:r>
            <a:r>
              <a:rPr sz="3450" spc="-15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on</a:t>
            </a:r>
            <a:r>
              <a:rPr sz="3450" spc="-12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creating</a:t>
            </a:r>
            <a:r>
              <a:rPr sz="3450" spc="2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a</a:t>
            </a:r>
            <a:r>
              <a:rPr sz="3450" spc="-10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neural</a:t>
            </a:r>
            <a:r>
              <a:rPr sz="3450" spc="-2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network</a:t>
            </a:r>
            <a:r>
              <a:rPr sz="3450" spc="-2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that</a:t>
            </a:r>
            <a:r>
              <a:rPr sz="3450" spc="-7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can</a:t>
            </a:r>
            <a:r>
              <a:rPr sz="3450" spc="-110" dirty="0">
                <a:latin typeface="Times New Roman"/>
                <a:cs typeface="Times New Roman"/>
              </a:rPr>
              <a:t> </a:t>
            </a:r>
            <a:r>
              <a:rPr sz="3450" spc="-10" dirty="0">
                <a:latin typeface="Times New Roman"/>
                <a:cs typeface="Times New Roman"/>
              </a:rPr>
              <a:t>effectively</a:t>
            </a:r>
            <a:r>
              <a:rPr sz="3450" spc="10" dirty="0">
                <a:latin typeface="Times New Roman"/>
                <a:cs typeface="Times New Roman"/>
              </a:rPr>
              <a:t> </a:t>
            </a:r>
            <a:r>
              <a:rPr sz="3450" spc="150" dirty="0">
                <a:latin typeface="Times New Roman"/>
                <a:cs typeface="Times New Roman"/>
              </a:rPr>
              <a:t>discev</a:t>
            </a:r>
            <a:endParaRPr sz="3450" dirty="0">
              <a:latin typeface="Times New Roman"/>
              <a:cs typeface="Times New Roman"/>
            </a:endParaRPr>
          </a:p>
          <a:p>
            <a:pPr marL="320040">
              <a:lnSpc>
                <a:spcPts val="2900"/>
              </a:lnSpc>
              <a:tabLst>
                <a:tab pos="6069330" algn="l"/>
              </a:tabLst>
            </a:pPr>
            <a:r>
              <a:rPr sz="3450" spc="-175" dirty="0">
                <a:latin typeface="Cambria"/>
                <a:cs typeface="Cambria"/>
              </a:rPr>
              <a:t>between</a:t>
            </a:r>
            <a:r>
              <a:rPr sz="3450" spc="-15" dirty="0">
                <a:latin typeface="Cambria"/>
                <a:cs typeface="Cambria"/>
              </a:rPr>
              <a:t> </a:t>
            </a:r>
            <a:r>
              <a:rPr sz="3450" spc="-110" dirty="0">
                <a:latin typeface="Cambria"/>
                <a:cs typeface="Cambria"/>
              </a:rPr>
              <a:t>genuine</a:t>
            </a:r>
            <a:r>
              <a:rPr sz="3450" spc="25" dirty="0">
                <a:latin typeface="Cambria"/>
                <a:cs typeface="Cambria"/>
              </a:rPr>
              <a:t> </a:t>
            </a:r>
            <a:r>
              <a:rPr sz="3450" spc="-130" dirty="0">
                <a:latin typeface="Cambria"/>
                <a:cs typeface="Cambria"/>
              </a:rPr>
              <a:t>and</a:t>
            </a:r>
            <a:r>
              <a:rPr sz="3450" spc="-65" dirty="0">
                <a:latin typeface="Cambria"/>
                <a:cs typeface="Cambria"/>
              </a:rPr>
              <a:t> </a:t>
            </a:r>
            <a:r>
              <a:rPr sz="3450" spc="-10" dirty="0">
                <a:latin typeface="Cambria"/>
                <a:cs typeface="Cambria"/>
              </a:rPr>
              <a:t>artificially</a:t>
            </a:r>
            <a:r>
              <a:rPr sz="3450" dirty="0">
                <a:latin typeface="Cambria"/>
                <a:cs typeface="Cambria"/>
              </a:rPr>
              <a:t>	</a:t>
            </a:r>
            <a:r>
              <a:rPr sz="3450" spc="-165" dirty="0">
                <a:latin typeface="Cambria"/>
                <a:cs typeface="Cambria"/>
              </a:rPr>
              <a:t>generated</a:t>
            </a:r>
            <a:r>
              <a:rPr sz="3450" spc="-25" dirty="0">
                <a:latin typeface="Cambria"/>
                <a:cs typeface="Cambria"/>
              </a:rPr>
              <a:t> </a:t>
            </a:r>
            <a:r>
              <a:rPr sz="3450" spc="-125" dirty="0">
                <a:latin typeface="Cambria"/>
                <a:cs typeface="Cambria"/>
              </a:rPr>
              <a:t>media</a:t>
            </a:r>
            <a:r>
              <a:rPr sz="3450" spc="-65" dirty="0">
                <a:latin typeface="Cambria"/>
                <a:cs typeface="Cambria"/>
              </a:rPr>
              <a:t> </a:t>
            </a:r>
            <a:r>
              <a:rPr sz="3450" spc="-100" dirty="0">
                <a:latin typeface="Cambria"/>
                <a:cs typeface="Cambria"/>
              </a:rPr>
              <a:t>content.</a:t>
            </a:r>
            <a:r>
              <a:rPr sz="3450" spc="35" dirty="0">
                <a:latin typeface="Cambria"/>
                <a:cs typeface="Cambria"/>
              </a:rPr>
              <a:t> </a:t>
            </a:r>
            <a:r>
              <a:rPr sz="3450" spc="-25" dirty="0">
                <a:latin typeface="Cambria"/>
                <a:cs typeface="Cambria"/>
              </a:rPr>
              <a:t>To</a:t>
            </a:r>
            <a:r>
              <a:rPr sz="3450" spc="-100" dirty="0">
                <a:latin typeface="Cambria"/>
                <a:cs typeface="Cambria"/>
              </a:rPr>
              <a:t> </a:t>
            </a:r>
            <a:r>
              <a:rPr sz="3450" spc="-90" dirty="0">
                <a:latin typeface="Cambria"/>
                <a:cs typeface="Cambria"/>
              </a:rPr>
              <a:t>achieve</a:t>
            </a:r>
            <a:r>
              <a:rPr sz="3450" spc="5" dirty="0">
                <a:latin typeface="Cambria"/>
                <a:cs typeface="Cambria"/>
              </a:rPr>
              <a:t> </a:t>
            </a:r>
            <a:r>
              <a:rPr sz="3450" spc="-10" dirty="0">
                <a:latin typeface="Cambria"/>
                <a:cs typeface="Cambria"/>
              </a:rPr>
              <a:t>this,</a:t>
            </a:r>
            <a:endParaRPr sz="3450" dirty="0">
              <a:latin typeface="Cambria"/>
              <a:cs typeface="Cambria"/>
            </a:endParaRPr>
          </a:p>
          <a:p>
            <a:pPr marL="321945">
              <a:lnSpc>
                <a:spcPts val="2900"/>
              </a:lnSpc>
              <a:tabLst>
                <a:tab pos="10969625" algn="l"/>
                <a:tab pos="12586970" algn="l"/>
              </a:tabLst>
            </a:pPr>
            <a:r>
              <a:rPr sz="3450" spc="-120" dirty="0">
                <a:latin typeface="Cambria"/>
                <a:cs typeface="Cambria"/>
              </a:rPr>
              <a:t>the</a:t>
            </a:r>
            <a:r>
              <a:rPr sz="3450" spc="-70" dirty="0">
                <a:latin typeface="Cambria"/>
                <a:cs typeface="Cambria"/>
              </a:rPr>
              <a:t> </a:t>
            </a:r>
            <a:r>
              <a:rPr sz="3450" spc="-160" dirty="0">
                <a:latin typeface="Cambria"/>
                <a:cs typeface="Cambria"/>
              </a:rPr>
              <a:t>system</a:t>
            </a:r>
            <a:r>
              <a:rPr sz="3450" spc="-30" dirty="0">
                <a:latin typeface="Cambria"/>
                <a:cs typeface="Cambria"/>
              </a:rPr>
              <a:t> </a:t>
            </a:r>
            <a:r>
              <a:rPr sz="3450" spc="-145" dirty="0">
                <a:latin typeface="Cambria"/>
                <a:cs typeface="Cambria"/>
              </a:rPr>
              <a:t>undergoes</a:t>
            </a:r>
            <a:r>
              <a:rPr sz="3450" spc="-45" dirty="0">
                <a:latin typeface="Cambria"/>
                <a:cs typeface="Cambria"/>
              </a:rPr>
              <a:t> </a:t>
            </a:r>
            <a:r>
              <a:rPr sz="3450" spc="-110" dirty="0">
                <a:latin typeface="Cambria"/>
                <a:cs typeface="Cambria"/>
              </a:rPr>
              <a:t>extensive</a:t>
            </a:r>
            <a:r>
              <a:rPr sz="3450" spc="50" dirty="0">
                <a:latin typeface="Cambria"/>
                <a:cs typeface="Cambria"/>
              </a:rPr>
              <a:t> </a:t>
            </a:r>
            <a:r>
              <a:rPr sz="3450" spc="-125" dirty="0">
                <a:latin typeface="Cambria"/>
                <a:cs typeface="Cambria"/>
              </a:rPr>
              <a:t>training</a:t>
            </a:r>
            <a:r>
              <a:rPr sz="3450" spc="45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on</a:t>
            </a:r>
            <a:r>
              <a:rPr sz="3450" spc="-180" dirty="0">
                <a:latin typeface="Cambria"/>
                <a:cs typeface="Cambria"/>
              </a:rPr>
              <a:t> </a:t>
            </a:r>
            <a:r>
              <a:rPr sz="3450" spc="-140" dirty="0">
                <a:latin typeface="Cambria"/>
                <a:cs typeface="Cambria"/>
              </a:rPr>
              <a:t>diverse</a:t>
            </a:r>
            <a:r>
              <a:rPr sz="3450" dirty="0">
                <a:latin typeface="Cambria"/>
                <a:cs typeface="Cambria"/>
              </a:rPr>
              <a:t> </a:t>
            </a:r>
            <a:r>
              <a:rPr sz="3450" spc="-10" dirty="0">
                <a:latin typeface="Cambria"/>
                <a:cs typeface="Cambria"/>
              </a:rPr>
              <a:t>datasets,</a:t>
            </a:r>
            <a:r>
              <a:rPr sz="3450" dirty="0">
                <a:latin typeface="Cambria"/>
                <a:cs typeface="Cambria"/>
              </a:rPr>
              <a:t>	</a:t>
            </a:r>
            <a:r>
              <a:rPr sz="3450" spc="-10" dirty="0">
                <a:latin typeface="Cambria"/>
                <a:cs typeface="Cambria"/>
              </a:rPr>
              <a:t>enabling</a:t>
            </a:r>
            <a:r>
              <a:rPr lang="en-US" sz="3450" spc="-10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it</a:t>
            </a:r>
            <a:r>
              <a:rPr sz="3450" spc="-65" dirty="0">
                <a:latin typeface="Cambria"/>
                <a:cs typeface="Cambria"/>
              </a:rPr>
              <a:t> </a:t>
            </a:r>
            <a:r>
              <a:rPr sz="3450" spc="-25" dirty="0">
                <a:latin typeface="Cambria"/>
                <a:cs typeface="Cambria"/>
              </a:rPr>
              <a:t>to</a:t>
            </a:r>
            <a:endParaRPr sz="3450" dirty="0">
              <a:latin typeface="Cambria"/>
              <a:cs typeface="Cambria"/>
            </a:endParaRPr>
          </a:p>
          <a:p>
            <a:pPr marL="312420">
              <a:lnSpc>
                <a:spcPts val="2900"/>
              </a:lnSpc>
              <a:tabLst>
                <a:tab pos="11908790" algn="l"/>
              </a:tabLst>
            </a:pPr>
            <a:r>
              <a:rPr sz="3450" spc="-80" dirty="0">
                <a:latin typeface="Cambria"/>
                <a:cs typeface="Cambria"/>
              </a:rPr>
              <a:t>recognize</a:t>
            </a:r>
            <a:r>
              <a:rPr sz="3450" spc="-40" dirty="0">
                <a:latin typeface="Cambria"/>
                <a:cs typeface="Cambria"/>
              </a:rPr>
              <a:t> </a:t>
            </a:r>
            <a:r>
              <a:rPr sz="3450" spc="-130" dirty="0">
                <a:latin typeface="Cambria"/>
                <a:cs typeface="Cambria"/>
              </a:rPr>
              <a:t>subtle nuances</a:t>
            </a:r>
            <a:r>
              <a:rPr sz="3450" spc="-5" dirty="0">
                <a:latin typeface="Cambria"/>
                <a:cs typeface="Cambria"/>
              </a:rPr>
              <a:t> </a:t>
            </a:r>
            <a:r>
              <a:rPr sz="3450" spc="-130" dirty="0">
                <a:latin typeface="Cambria"/>
                <a:cs typeface="Cambria"/>
              </a:rPr>
              <a:t>and</a:t>
            </a:r>
            <a:r>
              <a:rPr sz="3450" spc="-60" dirty="0">
                <a:latin typeface="Cambria"/>
                <a:cs typeface="Cambria"/>
              </a:rPr>
              <a:t> </a:t>
            </a:r>
            <a:r>
              <a:rPr sz="3450" spc="-114" dirty="0">
                <a:latin typeface="Cambria"/>
                <a:cs typeface="Cambria"/>
              </a:rPr>
              <a:t>artifacts</a:t>
            </a:r>
            <a:r>
              <a:rPr sz="3450" spc="60" dirty="0">
                <a:latin typeface="Cambria"/>
                <a:cs typeface="Cambria"/>
              </a:rPr>
              <a:t> </a:t>
            </a:r>
            <a:r>
              <a:rPr sz="3450" spc="-50" dirty="0">
                <a:latin typeface="Cambria"/>
                <a:cs typeface="Cambria"/>
              </a:rPr>
              <a:t>specific</a:t>
            </a:r>
            <a:r>
              <a:rPr sz="3450" spc="-5" dirty="0">
                <a:latin typeface="Cambria"/>
                <a:cs typeface="Cambria"/>
              </a:rPr>
              <a:t> </a:t>
            </a:r>
            <a:r>
              <a:rPr sz="3450" spc="-65" dirty="0">
                <a:latin typeface="Cambria"/>
                <a:cs typeface="Cambria"/>
              </a:rPr>
              <a:t>to</a:t>
            </a:r>
            <a:r>
              <a:rPr sz="3450" spc="-125" dirty="0">
                <a:latin typeface="Cambria"/>
                <a:cs typeface="Cambria"/>
              </a:rPr>
              <a:t> </a:t>
            </a:r>
            <a:r>
              <a:rPr lang="en-US" sz="3450" spc="-110" dirty="0">
                <a:latin typeface="Cambria"/>
                <a:cs typeface="Cambria"/>
              </a:rPr>
              <a:t>CN</a:t>
            </a:r>
            <a:r>
              <a:rPr sz="3450" spc="-110" dirty="0">
                <a:latin typeface="Cambria"/>
                <a:cs typeface="Cambria"/>
              </a:rPr>
              <a:t>N-</a:t>
            </a:r>
            <a:r>
              <a:rPr sz="3450" spc="-10" dirty="0">
                <a:latin typeface="Cambria"/>
                <a:cs typeface="Cambria"/>
              </a:rPr>
              <a:t>generated</a:t>
            </a:r>
            <a:r>
              <a:rPr sz="3450" dirty="0">
                <a:latin typeface="Cambria"/>
                <a:cs typeface="Cambria"/>
              </a:rPr>
              <a:t>	</a:t>
            </a:r>
            <a:r>
              <a:rPr sz="3450" spc="-40" dirty="0">
                <a:latin typeface="Cambria"/>
                <a:cs typeface="Cambria"/>
              </a:rPr>
              <a:t>content.</a:t>
            </a:r>
            <a:endParaRPr sz="3450" dirty="0">
              <a:latin typeface="Cambria"/>
              <a:cs typeface="Cambria"/>
            </a:endParaRPr>
          </a:p>
          <a:p>
            <a:pPr marL="327025">
              <a:lnSpc>
                <a:spcPts val="2900"/>
              </a:lnSpc>
            </a:pPr>
            <a:r>
              <a:rPr sz="3450" dirty="0">
                <a:latin typeface="Times New Roman"/>
                <a:cs typeface="Times New Roman"/>
              </a:rPr>
              <a:t>Our</a:t>
            </a:r>
            <a:r>
              <a:rPr sz="3450" spc="-16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approach</a:t>
            </a:r>
            <a:r>
              <a:rPr sz="3450" spc="25" dirty="0">
                <a:latin typeface="Times New Roman"/>
                <a:cs typeface="Times New Roman"/>
              </a:rPr>
              <a:t> </a:t>
            </a:r>
            <a:r>
              <a:rPr sz="3450" spc="-10" dirty="0">
                <a:latin typeface="Times New Roman"/>
                <a:cs typeface="Times New Roman"/>
              </a:rPr>
              <a:t>involves</a:t>
            </a:r>
            <a:r>
              <a:rPr sz="3450" spc="-7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the</a:t>
            </a:r>
            <a:r>
              <a:rPr sz="3450" spc="-145" dirty="0">
                <a:latin typeface="Times New Roman"/>
                <a:cs typeface="Times New Roman"/>
              </a:rPr>
              <a:t> </a:t>
            </a:r>
            <a:r>
              <a:rPr sz="3450" spc="-10" dirty="0">
                <a:latin typeface="Times New Roman"/>
                <a:cs typeface="Times New Roman"/>
              </a:rPr>
              <a:t>integration</a:t>
            </a:r>
            <a:r>
              <a:rPr sz="3450" spc="3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of</a:t>
            </a:r>
            <a:r>
              <a:rPr sz="3450" spc="-165" dirty="0">
                <a:latin typeface="Times New Roman"/>
                <a:cs typeface="Times New Roman"/>
              </a:rPr>
              <a:t> </a:t>
            </a:r>
            <a:r>
              <a:rPr sz="3450" spc="-10" dirty="0">
                <a:latin typeface="Times New Roman"/>
                <a:cs typeface="Times New Roman"/>
              </a:rPr>
              <a:t>sophisticated</a:t>
            </a:r>
            <a:r>
              <a:rPr sz="3450" spc="7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analysis</a:t>
            </a:r>
            <a:r>
              <a:rPr sz="3450" spc="-45" dirty="0">
                <a:latin typeface="Times New Roman"/>
                <a:cs typeface="Times New Roman"/>
              </a:rPr>
              <a:t> </a:t>
            </a:r>
            <a:r>
              <a:rPr sz="3450" spc="-10" dirty="0">
                <a:latin typeface="Times New Roman"/>
                <a:cs typeface="Times New Roman"/>
              </a:rPr>
              <a:t>techniques,</a:t>
            </a:r>
            <a:endParaRPr sz="3450" dirty="0">
              <a:latin typeface="Times New Roman"/>
              <a:cs typeface="Times New Roman"/>
            </a:endParaRPr>
          </a:p>
          <a:p>
            <a:pPr marL="329565">
              <a:lnSpc>
                <a:spcPts val="2900"/>
              </a:lnSpc>
            </a:pPr>
            <a:r>
              <a:rPr sz="3450" spc="-10" dirty="0">
                <a:latin typeface="Times New Roman"/>
                <a:cs typeface="Times New Roman"/>
              </a:rPr>
              <a:t>including</a:t>
            </a:r>
            <a:r>
              <a:rPr sz="3450" spc="-2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the</a:t>
            </a:r>
            <a:r>
              <a:rPr sz="3450" spc="-105" dirty="0">
                <a:latin typeface="Times New Roman"/>
                <a:cs typeface="Times New Roman"/>
              </a:rPr>
              <a:t> </a:t>
            </a:r>
            <a:r>
              <a:rPr sz="3450" spc="-10" dirty="0">
                <a:latin typeface="Times New Roman"/>
                <a:cs typeface="Times New Roman"/>
              </a:rPr>
              <a:t>examination</a:t>
            </a:r>
            <a:r>
              <a:rPr sz="3450" spc="6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of</a:t>
            </a:r>
            <a:r>
              <a:rPr sz="3450" spc="-17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unique</a:t>
            </a:r>
            <a:r>
              <a:rPr sz="3450" spc="-2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noise</a:t>
            </a:r>
            <a:r>
              <a:rPr sz="3450" spc="-9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patterns</a:t>
            </a:r>
            <a:r>
              <a:rPr sz="3450" spc="-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and</a:t>
            </a:r>
            <a:r>
              <a:rPr sz="3450" spc="-100" dirty="0">
                <a:latin typeface="Times New Roman"/>
                <a:cs typeface="Times New Roman"/>
              </a:rPr>
              <a:t> </a:t>
            </a:r>
            <a:r>
              <a:rPr sz="3450" spc="-10" dirty="0">
                <a:latin typeface="Times New Roman"/>
                <a:cs typeface="Times New Roman"/>
              </a:rPr>
              <a:t>inconsistencies</a:t>
            </a:r>
            <a:r>
              <a:rPr sz="3450" spc="-200" dirty="0">
                <a:latin typeface="Times New Roman"/>
                <a:cs typeface="Times New Roman"/>
              </a:rPr>
              <a:t> </a:t>
            </a:r>
            <a:r>
              <a:rPr sz="3450" spc="-25" dirty="0">
                <a:latin typeface="Times New Roman"/>
                <a:cs typeface="Times New Roman"/>
              </a:rPr>
              <a:t>in</a:t>
            </a:r>
            <a:endParaRPr sz="3450" dirty="0">
              <a:latin typeface="Times New Roman"/>
              <a:cs typeface="Times New Roman"/>
            </a:endParaRPr>
          </a:p>
          <a:p>
            <a:pPr marL="325755">
              <a:lnSpc>
                <a:spcPts val="3520"/>
              </a:lnSpc>
              <a:tabLst>
                <a:tab pos="5109845" algn="l"/>
              </a:tabLst>
            </a:pPr>
            <a:r>
              <a:rPr sz="3450" spc="-10" dirty="0">
                <a:latin typeface="Cambria"/>
                <a:cs typeface="Cambria"/>
              </a:rPr>
              <a:t>facial</a:t>
            </a:r>
            <a:r>
              <a:rPr sz="3450" spc="-165" dirty="0">
                <a:latin typeface="Cambria"/>
                <a:cs typeface="Cambria"/>
              </a:rPr>
              <a:t> </a:t>
            </a:r>
            <a:r>
              <a:rPr sz="3450" spc="-135" dirty="0">
                <a:latin typeface="Cambria"/>
                <a:cs typeface="Cambria"/>
              </a:rPr>
              <a:t>expressions</a:t>
            </a:r>
            <a:r>
              <a:rPr sz="3450" spc="-5" dirty="0">
                <a:latin typeface="Cambria"/>
                <a:cs typeface="Cambria"/>
              </a:rPr>
              <a:t> </a:t>
            </a:r>
            <a:r>
              <a:rPr sz="3450" spc="-40" dirty="0">
                <a:latin typeface="Cambria"/>
                <a:cs typeface="Cambria"/>
              </a:rPr>
              <a:t>inherent</a:t>
            </a:r>
            <a:r>
              <a:rPr sz="3450" dirty="0">
                <a:latin typeface="Cambria"/>
                <a:cs typeface="Cambria"/>
              </a:rPr>
              <a:t>	</a:t>
            </a:r>
            <a:r>
              <a:rPr sz="3450" spc="-90" dirty="0">
                <a:latin typeface="Cambria"/>
                <a:cs typeface="Cambria"/>
              </a:rPr>
              <a:t>to</a:t>
            </a:r>
            <a:r>
              <a:rPr sz="3450" spc="-105" dirty="0">
                <a:latin typeface="Cambria"/>
                <a:cs typeface="Cambria"/>
              </a:rPr>
              <a:t> </a:t>
            </a:r>
            <a:r>
              <a:rPr sz="3450" spc="-114" dirty="0">
                <a:latin typeface="Cambria"/>
                <a:cs typeface="Cambria"/>
              </a:rPr>
              <a:t>deep</a:t>
            </a:r>
            <a:r>
              <a:rPr sz="3450" spc="-75" dirty="0">
                <a:latin typeface="Cambria"/>
                <a:cs typeface="Cambria"/>
              </a:rPr>
              <a:t> </a:t>
            </a:r>
            <a:r>
              <a:rPr sz="3450" spc="-60" dirty="0">
                <a:latin typeface="Cambria"/>
                <a:cs typeface="Cambria"/>
              </a:rPr>
              <a:t>fake</a:t>
            </a:r>
            <a:r>
              <a:rPr sz="3450" spc="-120" dirty="0">
                <a:latin typeface="Cambria"/>
                <a:cs typeface="Cambria"/>
              </a:rPr>
              <a:t> </a:t>
            </a:r>
            <a:r>
              <a:rPr sz="3450" spc="-10" dirty="0">
                <a:latin typeface="Cambria"/>
                <a:cs typeface="Cambria"/>
              </a:rPr>
              <a:t>media.</a:t>
            </a:r>
            <a:endParaRPr sz="3450" dirty="0">
              <a:latin typeface="Cambria"/>
              <a:cs typeface="Cambria"/>
            </a:endParaRPr>
          </a:p>
          <a:p>
            <a:pPr marL="437515" indent="-417195">
              <a:lnSpc>
                <a:spcPts val="3520"/>
              </a:lnSpc>
              <a:spcBef>
                <a:spcPts val="110"/>
              </a:spcBef>
              <a:buChar char="•"/>
              <a:tabLst>
                <a:tab pos="437515" algn="l"/>
              </a:tabLst>
            </a:pPr>
            <a:r>
              <a:rPr sz="3450" dirty="0">
                <a:latin typeface="Times New Roman"/>
                <a:cs typeface="Times New Roman"/>
              </a:rPr>
              <a:t>The</a:t>
            </a:r>
            <a:r>
              <a:rPr sz="3450" spc="-15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system</a:t>
            </a:r>
            <a:r>
              <a:rPr sz="3450" spc="-6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benefits</a:t>
            </a:r>
            <a:r>
              <a:rPr sz="3450" spc="-5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from</a:t>
            </a:r>
            <a:r>
              <a:rPr sz="3450" spc="-114" dirty="0">
                <a:latin typeface="Times New Roman"/>
                <a:cs typeface="Times New Roman"/>
              </a:rPr>
              <a:t> </a:t>
            </a:r>
            <a:r>
              <a:rPr sz="3450" spc="-50" dirty="0">
                <a:latin typeface="Times New Roman"/>
                <a:cs typeface="Times New Roman"/>
              </a:rPr>
              <a:t>pre-</a:t>
            </a:r>
            <a:r>
              <a:rPr sz="3450" dirty="0">
                <a:latin typeface="Times New Roman"/>
                <a:cs typeface="Times New Roman"/>
              </a:rPr>
              <a:t>trained</a:t>
            </a:r>
            <a:r>
              <a:rPr sz="3450" spc="8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models</a:t>
            </a:r>
            <a:r>
              <a:rPr sz="3450" spc="-7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for</a:t>
            </a:r>
            <a:r>
              <a:rPr sz="3450" spc="-13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facial</a:t>
            </a:r>
            <a:r>
              <a:rPr sz="3450" spc="-45" dirty="0">
                <a:latin typeface="Times New Roman"/>
                <a:cs typeface="Times New Roman"/>
              </a:rPr>
              <a:t> </a:t>
            </a:r>
            <a:r>
              <a:rPr sz="3450" spc="-10" dirty="0">
                <a:latin typeface="Times New Roman"/>
                <a:cs typeface="Times New Roman"/>
              </a:rPr>
              <a:t>recognition,</a:t>
            </a:r>
            <a:endParaRPr sz="3450" dirty="0">
              <a:latin typeface="Times New Roman"/>
              <a:cs typeface="Times New Roman"/>
            </a:endParaRPr>
          </a:p>
          <a:p>
            <a:pPr marL="320675">
              <a:lnSpc>
                <a:spcPts val="3520"/>
              </a:lnSpc>
              <a:tabLst>
                <a:tab pos="2236470" algn="l"/>
              </a:tabLst>
            </a:pPr>
            <a:r>
              <a:rPr sz="3450" spc="-30" dirty="0">
                <a:latin typeface="Cambria"/>
                <a:cs typeface="Cambria"/>
              </a:rPr>
              <a:t>enhancing</a:t>
            </a:r>
            <a:r>
              <a:rPr sz="3450" dirty="0">
                <a:latin typeface="Cambria"/>
                <a:cs typeface="Cambria"/>
              </a:rPr>
              <a:t>	</a:t>
            </a:r>
            <a:r>
              <a:rPr sz="3450" spc="-60" dirty="0">
                <a:latin typeface="Cambria"/>
                <a:cs typeface="Cambria"/>
              </a:rPr>
              <a:t>its</a:t>
            </a:r>
            <a:r>
              <a:rPr sz="3450" spc="-135" dirty="0">
                <a:latin typeface="Cambria"/>
                <a:cs typeface="Cambria"/>
              </a:rPr>
              <a:t> </a:t>
            </a:r>
            <a:r>
              <a:rPr sz="3450" spc="-70" dirty="0">
                <a:latin typeface="Cambria"/>
                <a:cs typeface="Cambria"/>
              </a:rPr>
              <a:t>ability</a:t>
            </a:r>
            <a:r>
              <a:rPr sz="3450" spc="-105" dirty="0">
                <a:latin typeface="Cambria"/>
                <a:cs typeface="Cambria"/>
              </a:rPr>
              <a:t> </a:t>
            </a:r>
            <a:r>
              <a:rPr sz="3450" spc="-45" dirty="0">
                <a:latin typeface="Cambria"/>
                <a:cs typeface="Cambria"/>
              </a:rPr>
              <a:t>to</a:t>
            </a:r>
            <a:r>
              <a:rPr sz="3450" spc="-145" dirty="0">
                <a:latin typeface="Cambria"/>
                <a:cs typeface="Cambria"/>
              </a:rPr>
              <a:t> </a:t>
            </a:r>
            <a:r>
              <a:rPr sz="3450" spc="-120" dirty="0">
                <a:latin typeface="Cambria"/>
                <a:cs typeface="Cambria"/>
              </a:rPr>
              <a:t>extract</a:t>
            </a:r>
            <a:r>
              <a:rPr sz="3450" spc="-60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key</a:t>
            </a:r>
            <a:r>
              <a:rPr sz="3450" spc="-80" dirty="0">
                <a:latin typeface="Cambria"/>
                <a:cs typeface="Cambria"/>
              </a:rPr>
              <a:t> </a:t>
            </a:r>
            <a:r>
              <a:rPr sz="3450" spc="-145" dirty="0">
                <a:latin typeface="Cambria"/>
                <a:cs typeface="Cambria"/>
              </a:rPr>
              <a:t>features</a:t>
            </a:r>
            <a:r>
              <a:rPr sz="3450" spc="-10" dirty="0">
                <a:latin typeface="Cambria"/>
                <a:cs typeface="Cambria"/>
              </a:rPr>
              <a:t> </a:t>
            </a:r>
            <a:r>
              <a:rPr sz="3450" spc="-130" dirty="0">
                <a:latin typeface="Cambria"/>
                <a:cs typeface="Cambria"/>
              </a:rPr>
              <a:t>and</a:t>
            </a:r>
            <a:r>
              <a:rPr sz="3450" spc="-60" dirty="0">
                <a:latin typeface="Cambria"/>
                <a:cs typeface="Cambria"/>
              </a:rPr>
              <a:t> </a:t>
            </a:r>
            <a:r>
              <a:rPr sz="3450" spc="-120" dirty="0">
                <a:latin typeface="Cambria"/>
                <a:cs typeface="Cambria"/>
              </a:rPr>
              <a:t>improve</a:t>
            </a:r>
            <a:r>
              <a:rPr sz="3450" spc="-40" dirty="0">
                <a:latin typeface="Cambria"/>
                <a:cs typeface="Cambria"/>
              </a:rPr>
              <a:t> </a:t>
            </a:r>
            <a:r>
              <a:rPr sz="3450" spc="-65" dirty="0">
                <a:latin typeface="Cambria"/>
                <a:cs typeface="Cambria"/>
              </a:rPr>
              <a:t>overall</a:t>
            </a:r>
            <a:r>
              <a:rPr sz="3450" spc="-70" dirty="0">
                <a:latin typeface="Cambria"/>
                <a:cs typeface="Cambria"/>
              </a:rPr>
              <a:t> </a:t>
            </a:r>
            <a:r>
              <a:rPr sz="3450" spc="-10" dirty="0">
                <a:latin typeface="Cambria"/>
                <a:cs typeface="Cambria"/>
              </a:rPr>
              <a:t>accuracy.</a:t>
            </a:r>
            <a:endParaRPr sz="34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50" dirty="0"/>
              <a:t>INTRODUCTION: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9342" y="1919464"/>
            <a:ext cx="13749655" cy="5174493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14325" marR="5080" indent="-302260">
              <a:lnSpc>
                <a:spcPts val="3450"/>
              </a:lnSpc>
              <a:spcBef>
                <a:spcPts val="450"/>
              </a:spcBef>
              <a:buChar char="•"/>
              <a:tabLst>
                <a:tab pos="315595" algn="l"/>
              </a:tabLst>
            </a:pP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15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advent</a:t>
            </a:r>
            <a:r>
              <a:rPr sz="3100" spc="25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of</a:t>
            </a:r>
            <a:r>
              <a:rPr sz="3100" spc="105" dirty="0">
                <a:latin typeface="Times New Roman"/>
                <a:cs typeface="Times New Roman"/>
              </a:rPr>
              <a:t> </a:t>
            </a:r>
            <a:r>
              <a:rPr lang="en-IN" sz="3100" spc="105" dirty="0">
                <a:latin typeface="Times New Roman"/>
                <a:cs typeface="Times New Roman"/>
              </a:rPr>
              <a:t>Convolutional Neural Networks (CNNs) </a:t>
            </a:r>
            <a:r>
              <a:rPr sz="3100" dirty="0">
                <a:latin typeface="Times New Roman"/>
                <a:cs typeface="Times New Roman"/>
              </a:rPr>
              <a:t>has</a:t>
            </a:r>
            <a:r>
              <a:rPr sz="3100" spc="13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ushered</a:t>
            </a:r>
            <a:r>
              <a:rPr sz="3100" spc="30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in</a:t>
            </a:r>
            <a:r>
              <a:rPr sz="3100" spc="6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</a:t>
            </a:r>
            <a:r>
              <a:rPr sz="3100" spc="10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new</a:t>
            </a:r>
            <a:r>
              <a:rPr sz="3100" spc="180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Times New Roman"/>
                <a:cs typeface="Times New Roman"/>
              </a:rPr>
              <a:t>era 	</a:t>
            </a:r>
            <a:r>
              <a:rPr sz="3150" dirty="0">
                <a:latin typeface="Times New Roman"/>
                <a:cs typeface="Times New Roman"/>
              </a:rPr>
              <a:t>of</a:t>
            </a:r>
            <a:r>
              <a:rPr sz="3150" spc="-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media</a:t>
            </a:r>
            <a:r>
              <a:rPr sz="3150" spc="8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manipulation,</a:t>
            </a:r>
            <a:r>
              <a:rPr sz="3150" spc="29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with</a:t>
            </a:r>
            <a:r>
              <a:rPr sz="3150" spc="9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deep</a:t>
            </a:r>
            <a:r>
              <a:rPr sz="3150" spc="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fake</a:t>
            </a:r>
            <a:r>
              <a:rPr sz="3150" spc="5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technology</a:t>
            </a:r>
            <a:r>
              <a:rPr sz="3150" spc="26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posing</a:t>
            </a:r>
            <a:r>
              <a:rPr sz="3150" spc="1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</a:t>
            </a:r>
            <a:r>
              <a:rPr sz="3150" spc="-5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formidable</a:t>
            </a:r>
            <a:r>
              <a:rPr sz="3150" spc="160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challenge 	</a:t>
            </a:r>
            <a:r>
              <a:rPr sz="3100" dirty="0">
                <a:latin typeface="Times New Roman"/>
                <a:cs typeface="Times New Roman"/>
              </a:rPr>
              <a:t>to</a:t>
            </a:r>
            <a:r>
              <a:rPr sz="3100" spc="13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20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authenticity</a:t>
            </a:r>
            <a:r>
              <a:rPr sz="3100" spc="36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of</a:t>
            </a:r>
            <a:r>
              <a:rPr sz="3100" spc="13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digital</a:t>
            </a:r>
            <a:r>
              <a:rPr sz="3100" spc="2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content.</a:t>
            </a:r>
            <a:r>
              <a:rPr sz="3100" spc="30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Deep</a:t>
            </a:r>
            <a:r>
              <a:rPr sz="3100" spc="25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fakes,</a:t>
            </a:r>
            <a:r>
              <a:rPr sz="3100" spc="23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or</a:t>
            </a:r>
            <a:r>
              <a:rPr sz="3100" spc="12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artificially</a:t>
            </a:r>
            <a:r>
              <a:rPr sz="3100" spc="3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generated</a:t>
            </a:r>
            <a:r>
              <a:rPr sz="3100" spc="29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media, 	</a:t>
            </a:r>
            <a:r>
              <a:rPr sz="3100" dirty="0">
                <a:latin typeface="Times New Roman"/>
                <a:cs typeface="Times New Roman"/>
              </a:rPr>
              <a:t>often</a:t>
            </a:r>
            <a:r>
              <a:rPr sz="3100" spc="2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blur</a:t>
            </a:r>
            <a:r>
              <a:rPr sz="3100" spc="22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16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line</a:t>
            </a:r>
            <a:r>
              <a:rPr sz="3100" spc="16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between</a:t>
            </a:r>
            <a:r>
              <a:rPr sz="3100" spc="27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reality</a:t>
            </a:r>
            <a:r>
              <a:rPr sz="3100" spc="20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and</a:t>
            </a:r>
            <a:r>
              <a:rPr sz="3100" spc="17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fabrication,</a:t>
            </a:r>
            <a:r>
              <a:rPr sz="3100" spc="32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making</a:t>
            </a:r>
            <a:r>
              <a:rPr sz="3100" spc="28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it</a:t>
            </a:r>
            <a:r>
              <a:rPr sz="3100" spc="1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imperative</a:t>
            </a:r>
            <a:r>
              <a:rPr sz="3100" spc="32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to</a:t>
            </a:r>
            <a:r>
              <a:rPr sz="3100" spc="15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develop 	</a:t>
            </a:r>
            <a:r>
              <a:rPr sz="3100" dirty="0">
                <a:latin typeface="Times New Roman"/>
                <a:cs typeface="Times New Roman"/>
              </a:rPr>
              <a:t>robust</a:t>
            </a:r>
            <a:r>
              <a:rPr sz="3100" spc="3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detection</a:t>
            </a:r>
            <a:r>
              <a:rPr sz="3100" spc="39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mechanisms</a:t>
            </a:r>
            <a:r>
              <a:rPr sz="3100" spc="33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to</a:t>
            </a:r>
            <a:r>
              <a:rPr sz="3100" spc="8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safeguard</a:t>
            </a:r>
            <a:r>
              <a:rPr sz="3100" spc="28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against</a:t>
            </a:r>
            <a:r>
              <a:rPr sz="3100" spc="26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malicious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uses.</a:t>
            </a:r>
            <a:r>
              <a:rPr sz="3100" spc="24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In</a:t>
            </a:r>
            <a:r>
              <a:rPr sz="3100" spc="1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this</a:t>
            </a:r>
            <a:r>
              <a:rPr sz="3100" spc="19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context, 	</a:t>
            </a:r>
            <a:r>
              <a:rPr sz="3100" dirty="0">
                <a:latin typeface="Times New Roman"/>
                <a:cs typeface="Times New Roman"/>
              </a:rPr>
              <a:t>our</a:t>
            </a:r>
            <a:r>
              <a:rPr sz="3100" spc="1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project</a:t>
            </a:r>
            <a:r>
              <a:rPr sz="3100" spc="33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focuses</a:t>
            </a:r>
            <a:r>
              <a:rPr sz="3100" spc="3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on</a:t>
            </a:r>
            <a:r>
              <a:rPr sz="3100" spc="1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creating</a:t>
            </a:r>
            <a:r>
              <a:rPr sz="3100" spc="35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</a:t>
            </a:r>
            <a:r>
              <a:rPr sz="3100" spc="114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state-of-the-art</a:t>
            </a:r>
            <a:r>
              <a:rPr sz="3100" spc="10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deep</a:t>
            </a:r>
            <a:r>
              <a:rPr sz="3100" spc="2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fake</a:t>
            </a:r>
            <a:r>
              <a:rPr sz="3100" spc="229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detection</a:t>
            </a:r>
            <a:r>
              <a:rPr sz="3100" spc="36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system</a:t>
            </a:r>
            <a:r>
              <a:rPr sz="3100" spc="24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using 	</a:t>
            </a:r>
            <a:r>
              <a:rPr lang="en-US" sz="3100" spc="-10" dirty="0">
                <a:latin typeface="Times New Roman"/>
                <a:cs typeface="Times New Roman"/>
              </a:rPr>
              <a:t>CN</a:t>
            </a:r>
            <a:r>
              <a:rPr sz="3100" dirty="0">
                <a:latin typeface="Times New Roman"/>
                <a:cs typeface="Times New Roman"/>
              </a:rPr>
              <a:t>Ns</a:t>
            </a:r>
            <a:r>
              <a:rPr sz="3100" spc="27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within</a:t>
            </a:r>
            <a:r>
              <a:rPr sz="3100" spc="2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21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Python</a:t>
            </a:r>
            <a:r>
              <a:rPr sz="3100" spc="2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programming</a:t>
            </a:r>
            <a:r>
              <a:rPr sz="3100" spc="409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environment.</a:t>
            </a:r>
            <a:endParaRPr sz="3100" dirty="0">
              <a:latin typeface="Times New Roman"/>
              <a:cs typeface="Times New Roman"/>
            </a:endParaRPr>
          </a:p>
          <a:p>
            <a:pPr marL="317500" marR="15240" indent="-305435">
              <a:lnSpc>
                <a:spcPts val="3450"/>
              </a:lnSpc>
              <a:spcBef>
                <a:spcPts val="1350"/>
              </a:spcBef>
              <a:buChar char="•"/>
              <a:tabLst>
                <a:tab pos="317500" algn="l"/>
                <a:tab pos="420370" algn="l"/>
              </a:tabLst>
            </a:pPr>
            <a:r>
              <a:rPr sz="3100" dirty="0">
                <a:latin typeface="Times New Roman"/>
                <a:cs typeface="Times New Roman"/>
              </a:rPr>
              <a:t>	Our</a:t>
            </a:r>
            <a:r>
              <a:rPr sz="3100" spc="18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project</a:t>
            </a:r>
            <a:r>
              <a:rPr sz="3100" spc="32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seeks</a:t>
            </a:r>
            <a:r>
              <a:rPr sz="3100" spc="1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to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address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this</a:t>
            </a:r>
            <a:r>
              <a:rPr sz="3100" spc="14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gap</a:t>
            </a:r>
            <a:r>
              <a:rPr sz="3100" spc="16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by</a:t>
            </a:r>
            <a:r>
              <a:rPr sz="3100" spc="114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harnessing</a:t>
            </a:r>
            <a:r>
              <a:rPr sz="3100" spc="31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15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power</a:t>
            </a:r>
            <a:r>
              <a:rPr sz="3100" spc="23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of</a:t>
            </a:r>
            <a:r>
              <a:rPr sz="3100" spc="105" dirty="0">
                <a:latin typeface="Times New Roman"/>
                <a:cs typeface="Times New Roman"/>
              </a:rPr>
              <a:t> </a:t>
            </a:r>
            <a:r>
              <a:rPr lang="en-US" sz="3100" spc="105" dirty="0">
                <a:latin typeface="Times New Roman"/>
                <a:cs typeface="Times New Roman"/>
              </a:rPr>
              <a:t>CNN</a:t>
            </a:r>
            <a:r>
              <a:rPr sz="3100" dirty="0">
                <a:latin typeface="Times New Roman"/>
                <a:cs typeface="Times New Roman"/>
              </a:rPr>
              <a:t>s,</a:t>
            </a:r>
            <a:r>
              <a:rPr sz="3100" spc="2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class</a:t>
            </a:r>
            <a:r>
              <a:rPr sz="3100" spc="155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Times New Roman"/>
                <a:cs typeface="Times New Roman"/>
              </a:rPr>
              <a:t>of </a:t>
            </a:r>
            <a:r>
              <a:rPr sz="3100" dirty="0">
                <a:latin typeface="Times New Roman"/>
                <a:cs typeface="Times New Roman"/>
              </a:rPr>
              <a:t>neural</a:t>
            </a:r>
            <a:r>
              <a:rPr sz="3100" spc="22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networks</a:t>
            </a:r>
            <a:r>
              <a:rPr sz="3100" spc="36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known</a:t>
            </a:r>
            <a:r>
              <a:rPr sz="3100" spc="2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for</a:t>
            </a:r>
            <a:r>
              <a:rPr sz="3100" spc="12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their</a:t>
            </a:r>
            <a:r>
              <a:rPr sz="3100" spc="17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ability</a:t>
            </a:r>
            <a:r>
              <a:rPr sz="3100" spc="21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to</a:t>
            </a:r>
            <a:r>
              <a:rPr sz="3100" spc="10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generate</a:t>
            </a:r>
            <a:r>
              <a:rPr sz="3100" spc="32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realistic</a:t>
            </a:r>
            <a:r>
              <a:rPr sz="3100" spc="36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content.By</a:t>
            </a:r>
            <a:r>
              <a:rPr sz="3100" spc="30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employing </a:t>
            </a:r>
            <a:r>
              <a:rPr sz="3100" dirty="0">
                <a:latin typeface="Times New Roman"/>
                <a:cs typeface="Times New Roman"/>
              </a:rPr>
              <a:t>a</a:t>
            </a:r>
            <a:r>
              <a:rPr sz="3100" spc="114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discriminative</a:t>
            </a:r>
            <a:r>
              <a:rPr sz="3100" spc="9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neural</a:t>
            </a:r>
            <a:r>
              <a:rPr sz="3100" spc="28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network</a:t>
            </a:r>
            <a:r>
              <a:rPr sz="3100" spc="31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trained</a:t>
            </a:r>
            <a:r>
              <a:rPr sz="3100" spc="27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on</a:t>
            </a:r>
            <a:r>
              <a:rPr sz="3100" spc="1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diverse</a:t>
            </a:r>
            <a:r>
              <a:rPr sz="3100" spc="31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datasets,</a:t>
            </a:r>
            <a:r>
              <a:rPr sz="3100" spc="34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our</a:t>
            </a:r>
            <a:r>
              <a:rPr sz="3100" spc="22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system</a:t>
            </a:r>
            <a:r>
              <a:rPr sz="3100" spc="30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aims</a:t>
            </a:r>
            <a:r>
              <a:rPr sz="3100" spc="210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Times New Roman"/>
                <a:cs typeface="Times New Roman"/>
              </a:rPr>
              <a:t>to </a:t>
            </a:r>
            <a:r>
              <a:rPr sz="3100" dirty="0">
                <a:latin typeface="Times New Roman"/>
                <a:cs typeface="Times New Roman"/>
              </a:rPr>
              <a:t>excel</a:t>
            </a:r>
            <a:r>
              <a:rPr sz="3100" spc="29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in</a:t>
            </a:r>
            <a:r>
              <a:rPr sz="3100" spc="1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distinguishing</a:t>
            </a:r>
            <a:r>
              <a:rPr sz="3100" spc="114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between</a:t>
            </a:r>
            <a:r>
              <a:rPr sz="3100" spc="30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authentic</a:t>
            </a:r>
            <a:r>
              <a:rPr sz="3100" spc="40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and</a:t>
            </a:r>
            <a:r>
              <a:rPr sz="3100" spc="204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deep</a:t>
            </a:r>
            <a:r>
              <a:rPr sz="3100" spc="23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fake</a:t>
            </a:r>
            <a:r>
              <a:rPr sz="3100" spc="28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media.</a:t>
            </a:r>
            <a:endParaRPr sz="3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738" y="443971"/>
            <a:ext cx="7141845" cy="9366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863975" algn="l"/>
              </a:tabLst>
            </a:pPr>
            <a:r>
              <a:rPr sz="5950" spc="330" dirty="0"/>
              <a:t>EXISTING</a:t>
            </a:r>
            <a:r>
              <a:rPr sz="5950" dirty="0"/>
              <a:t>	</a:t>
            </a:r>
            <a:r>
              <a:rPr sz="5950" spc="405" dirty="0"/>
              <a:t>SYSTEM:</a:t>
            </a:r>
            <a:endParaRPr sz="5950"/>
          </a:p>
        </p:txBody>
      </p:sp>
      <p:sp>
        <p:nvSpPr>
          <p:cNvPr id="3" name="object 3"/>
          <p:cNvSpPr txBox="1"/>
          <p:nvPr/>
        </p:nvSpPr>
        <p:spPr>
          <a:xfrm>
            <a:off x="1228667" y="2427640"/>
            <a:ext cx="13664565" cy="42614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marR="242570" indent="-304165">
              <a:lnSpc>
                <a:spcPts val="3450"/>
              </a:lnSpc>
              <a:spcBef>
                <a:spcPts val="500"/>
              </a:spcBef>
              <a:buChar char="•"/>
              <a:tabLst>
                <a:tab pos="318135" algn="l"/>
              </a:tabLst>
            </a:pPr>
            <a:r>
              <a:rPr sz="3150" dirty="0">
                <a:latin typeface="Times New Roman"/>
                <a:cs typeface="Times New Roman"/>
              </a:rPr>
              <a:t>Image</a:t>
            </a:r>
            <a:r>
              <a:rPr sz="3150" spc="10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forensics</a:t>
            </a:r>
            <a:r>
              <a:rPr sz="3150" spc="15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techniques</a:t>
            </a:r>
            <a:r>
              <a:rPr sz="3150" spc="21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involved</a:t>
            </a:r>
            <a:r>
              <a:rPr sz="3150" spc="13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analyzing</a:t>
            </a:r>
            <a:r>
              <a:rPr sz="3150" spc="1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metadata,</a:t>
            </a:r>
            <a:r>
              <a:rPr sz="3150" spc="19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such</a:t>
            </a:r>
            <a:r>
              <a:rPr sz="3150" spc="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as</a:t>
            </a:r>
            <a:r>
              <a:rPr sz="3150" spc="-30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timestamps, 	</a:t>
            </a:r>
            <a:r>
              <a:rPr sz="3150" dirty="0">
                <a:latin typeface="Times New Roman"/>
                <a:cs typeface="Times New Roman"/>
              </a:rPr>
              <a:t>camera</a:t>
            </a:r>
            <a:r>
              <a:rPr sz="3150" spc="15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information,</a:t>
            </a:r>
            <a:r>
              <a:rPr sz="3150" spc="27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and</a:t>
            </a:r>
            <a:r>
              <a:rPr sz="3150" spc="9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compression</a:t>
            </a:r>
            <a:r>
              <a:rPr sz="3150" spc="28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details,</a:t>
            </a:r>
            <a:r>
              <a:rPr sz="3150" spc="9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to</a:t>
            </a:r>
            <a:r>
              <a:rPr sz="3150" spc="-1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identify</a:t>
            </a:r>
            <a:r>
              <a:rPr sz="3150" spc="17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irregularities</a:t>
            </a:r>
            <a:r>
              <a:rPr sz="3150" spc="-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associated 	</a:t>
            </a:r>
            <a:r>
              <a:rPr sz="3150" dirty="0">
                <a:latin typeface="Times New Roman"/>
                <a:cs typeface="Times New Roman"/>
              </a:rPr>
              <a:t>with</a:t>
            </a:r>
            <a:r>
              <a:rPr sz="3150" spc="6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deep</a:t>
            </a:r>
            <a:r>
              <a:rPr sz="3150" spc="4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fake</a:t>
            </a:r>
            <a:r>
              <a:rPr sz="3150" spc="10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creation.</a:t>
            </a:r>
            <a:endParaRPr sz="3150">
              <a:latin typeface="Times New Roman"/>
              <a:cs typeface="Times New Roman"/>
            </a:endParaRPr>
          </a:p>
          <a:p>
            <a:pPr marL="313690" marR="5080" indent="-301625">
              <a:lnSpc>
                <a:spcPts val="3450"/>
              </a:lnSpc>
              <a:spcBef>
                <a:spcPts val="1350"/>
              </a:spcBef>
              <a:buChar char="•"/>
              <a:tabLst>
                <a:tab pos="319405" algn="l"/>
              </a:tabLst>
            </a:pPr>
            <a:r>
              <a:rPr sz="3150" dirty="0">
                <a:latin typeface="Times New Roman"/>
                <a:cs typeface="Times New Roman"/>
              </a:rPr>
              <a:t>Facial</a:t>
            </a:r>
            <a:r>
              <a:rPr sz="3150" spc="1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recognition</a:t>
            </a:r>
            <a:r>
              <a:rPr sz="3150" spc="22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algorithms</a:t>
            </a:r>
            <a:r>
              <a:rPr sz="3150" spc="10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were</a:t>
            </a:r>
            <a:r>
              <a:rPr sz="3150" spc="6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employed</a:t>
            </a:r>
            <a:r>
              <a:rPr sz="3150" spc="21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to</a:t>
            </a:r>
            <a:r>
              <a:rPr sz="3150" spc="-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compare</a:t>
            </a:r>
            <a:r>
              <a:rPr sz="3150" spc="16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facial</a:t>
            </a:r>
            <a:r>
              <a:rPr sz="3150" spc="9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features</a:t>
            </a:r>
            <a:r>
              <a:rPr sz="3150" spc="15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in</a:t>
            </a:r>
            <a:r>
              <a:rPr sz="3150" spc="-2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images 	</a:t>
            </a:r>
            <a:r>
              <a:rPr sz="3150" dirty="0">
                <a:latin typeface="Times New Roman"/>
                <a:cs typeface="Times New Roman"/>
              </a:rPr>
              <a:t>or</a:t>
            </a:r>
            <a:r>
              <a:rPr sz="3150" spc="-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videos</a:t>
            </a:r>
            <a:r>
              <a:rPr sz="3150" spc="1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against</a:t>
            </a:r>
            <a:r>
              <a:rPr sz="3150" spc="16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known</a:t>
            </a:r>
            <a:r>
              <a:rPr sz="3150" spc="8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datasets</a:t>
            </a:r>
            <a:r>
              <a:rPr sz="3150" spc="19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to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verify</a:t>
            </a:r>
            <a:r>
              <a:rPr sz="3150" spc="10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8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identity</a:t>
            </a:r>
            <a:r>
              <a:rPr sz="3150" spc="10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of</a:t>
            </a:r>
            <a:r>
              <a:rPr sz="3150" spc="1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individuals.</a:t>
            </a:r>
            <a:endParaRPr sz="315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910"/>
              </a:spcBef>
              <a:buChar char="•"/>
              <a:tabLst>
                <a:tab pos="316865" algn="l"/>
              </a:tabLst>
            </a:pPr>
            <a:r>
              <a:rPr sz="3200" dirty="0">
                <a:latin typeface="Times New Roman"/>
                <a:cs typeface="Times New Roman"/>
              </a:rPr>
              <a:t>Audio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Analysis</a:t>
            </a:r>
            <a:endParaRPr sz="3200">
              <a:latin typeface="Times New Roman"/>
              <a:cs typeface="Times New Roman"/>
            </a:endParaRPr>
          </a:p>
          <a:p>
            <a:pPr marL="313690" indent="-300990">
              <a:lnSpc>
                <a:spcPct val="100000"/>
              </a:lnSpc>
              <a:spcBef>
                <a:spcPts val="960"/>
              </a:spcBef>
              <a:buChar char="•"/>
              <a:tabLst>
                <a:tab pos="313690" algn="l"/>
              </a:tabLst>
            </a:pPr>
            <a:r>
              <a:rPr sz="3200" dirty="0">
                <a:latin typeface="Times New Roman"/>
                <a:cs typeface="Times New Roman"/>
              </a:rPr>
              <a:t>Behavioral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Analysis.</a:t>
            </a:r>
            <a:endParaRPr sz="3200">
              <a:latin typeface="Times New Roman"/>
              <a:cs typeface="Times New Roman"/>
            </a:endParaRPr>
          </a:p>
          <a:p>
            <a:pPr marL="313690" indent="-300990">
              <a:lnSpc>
                <a:spcPct val="100000"/>
              </a:lnSpc>
              <a:spcBef>
                <a:spcPts val="960"/>
              </a:spcBef>
              <a:buChar char="•"/>
              <a:tabLst>
                <a:tab pos="313690" algn="l"/>
              </a:tabLst>
            </a:pPr>
            <a:r>
              <a:rPr sz="3200" dirty="0">
                <a:latin typeface="Times New Roman"/>
                <a:cs typeface="Times New Roman"/>
              </a:rPr>
              <a:t>Manual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Verification.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32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95"/>
              </a:spcBef>
            </a:pPr>
            <a:r>
              <a:rPr sz="5400" spc="-45" dirty="0">
                <a:latin typeface="Times New Roman"/>
                <a:cs typeface="Times New Roman"/>
              </a:rPr>
              <a:t>DISADVANTAGES: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9004" y="2299581"/>
            <a:ext cx="8033384" cy="306705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15"/>
              </a:spcBef>
              <a:buChar char="•"/>
              <a:tabLst>
                <a:tab pos="318135" algn="l"/>
              </a:tabLst>
            </a:pPr>
            <a:r>
              <a:rPr sz="3150" dirty="0">
                <a:latin typeface="Times New Roman"/>
                <a:cs typeface="Times New Roman"/>
              </a:rPr>
              <a:t>Limited</a:t>
            </a:r>
            <a:r>
              <a:rPr sz="3150" spc="9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Accuracy</a:t>
            </a:r>
            <a:endParaRPr sz="3150">
              <a:latin typeface="Times New Roman"/>
              <a:cs typeface="Times New Roman"/>
            </a:endParaRPr>
          </a:p>
          <a:p>
            <a:pPr marL="316230" indent="-303530">
              <a:lnSpc>
                <a:spcPct val="100000"/>
              </a:lnSpc>
              <a:spcBef>
                <a:spcPts val="1019"/>
              </a:spcBef>
              <a:buChar char="•"/>
              <a:tabLst>
                <a:tab pos="316230" algn="l"/>
              </a:tabLst>
            </a:pPr>
            <a:r>
              <a:rPr sz="3150" dirty="0">
                <a:latin typeface="Times New Roman"/>
                <a:cs typeface="Times New Roman"/>
              </a:rPr>
              <a:t>Inability</a:t>
            </a:r>
            <a:r>
              <a:rPr sz="3150" spc="1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to</a:t>
            </a:r>
            <a:r>
              <a:rPr sz="3150" spc="-4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Detect</a:t>
            </a:r>
            <a:r>
              <a:rPr sz="3150" spc="13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Subtle</a:t>
            </a:r>
            <a:r>
              <a:rPr sz="3150" spc="9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Manipulations.</a:t>
            </a:r>
            <a:endParaRPr sz="3150">
              <a:latin typeface="Times New Roman"/>
              <a:cs typeface="Times New Roman"/>
            </a:endParaRPr>
          </a:p>
          <a:p>
            <a:pPr marL="316230" indent="-303530">
              <a:lnSpc>
                <a:spcPct val="100000"/>
              </a:lnSpc>
              <a:spcBef>
                <a:spcPts val="1019"/>
              </a:spcBef>
              <a:buChar char="•"/>
              <a:tabLst>
                <a:tab pos="316230" algn="l"/>
              </a:tabLst>
            </a:pPr>
            <a:r>
              <a:rPr sz="3150" dirty="0">
                <a:latin typeface="Times New Roman"/>
                <a:cs typeface="Times New Roman"/>
              </a:rPr>
              <a:t>Vulnerability</a:t>
            </a:r>
            <a:r>
              <a:rPr sz="3150" spc="1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to</a:t>
            </a:r>
            <a:r>
              <a:rPr sz="3150" spc="-7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Advanced</a:t>
            </a:r>
            <a:r>
              <a:rPr sz="3150" spc="14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Techniques.</a:t>
            </a:r>
            <a:endParaRPr sz="3150">
              <a:latin typeface="Times New Roman"/>
              <a:cs typeface="Times New Roman"/>
            </a:endParaRPr>
          </a:p>
          <a:p>
            <a:pPr marL="318135" indent="-305435">
              <a:lnSpc>
                <a:spcPct val="100000"/>
              </a:lnSpc>
              <a:spcBef>
                <a:spcPts val="1019"/>
              </a:spcBef>
              <a:buChar char="•"/>
              <a:tabLst>
                <a:tab pos="318135" algn="l"/>
              </a:tabLst>
            </a:pPr>
            <a:r>
              <a:rPr sz="3150" dirty="0">
                <a:latin typeface="Times New Roman"/>
                <a:cs typeface="Times New Roman"/>
              </a:rPr>
              <a:t>Lack</a:t>
            </a:r>
            <a:r>
              <a:rPr sz="3150" spc="8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of</a:t>
            </a:r>
            <a:r>
              <a:rPr sz="3150" spc="2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Adaptability.</a:t>
            </a:r>
            <a:endParaRPr sz="3150">
              <a:latin typeface="Times New Roman"/>
              <a:cs typeface="Times New Roman"/>
            </a:endParaRPr>
          </a:p>
          <a:p>
            <a:pPr marL="319405" indent="-306705">
              <a:lnSpc>
                <a:spcPct val="100000"/>
              </a:lnSpc>
              <a:spcBef>
                <a:spcPts val="969"/>
              </a:spcBef>
              <a:buChar char="•"/>
              <a:tabLst>
                <a:tab pos="319405" algn="l"/>
              </a:tabLst>
            </a:pPr>
            <a:r>
              <a:rPr sz="3150" dirty="0">
                <a:latin typeface="Times New Roman"/>
                <a:cs typeface="Times New Roman"/>
              </a:rPr>
              <a:t>Difficulty</a:t>
            </a:r>
            <a:r>
              <a:rPr sz="3150" spc="14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in</a:t>
            </a:r>
            <a:r>
              <a:rPr sz="3150" spc="1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Handling</a:t>
            </a:r>
            <a:r>
              <a:rPr sz="3150" spc="180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Times New Roman"/>
                <a:cs typeface="Times New Roman"/>
              </a:rPr>
              <a:t>Multi-</a:t>
            </a:r>
            <a:r>
              <a:rPr sz="3150" dirty="0">
                <a:latin typeface="Times New Roman"/>
                <a:cs typeface="Times New Roman"/>
              </a:rPr>
              <a:t>Modal</a:t>
            </a:r>
            <a:r>
              <a:rPr sz="3150" spc="27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Deepfakes.</a:t>
            </a:r>
            <a:endParaRPr sz="3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85" dirty="0"/>
              <a:t>PROPOSED</a:t>
            </a:r>
            <a:r>
              <a:rPr spc="475" dirty="0"/>
              <a:t> </a:t>
            </a:r>
            <a:r>
              <a:rPr spc="405" dirty="0"/>
              <a:t>SYSTEM: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24953" y="2413882"/>
            <a:ext cx="13765530" cy="423436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17500" marR="5080" indent="-311785">
              <a:lnSpc>
                <a:spcPct val="89500"/>
              </a:lnSpc>
              <a:spcBef>
                <a:spcPts val="565"/>
              </a:spcBef>
              <a:buChar char="•"/>
              <a:tabLst>
                <a:tab pos="317500" algn="l"/>
                <a:tab pos="405130" algn="l"/>
              </a:tabLst>
            </a:pPr>
            <a:r>
              <a:rPr dirty="0"/>
              <a:t>	The</a:t>
            </a:r>
            <a:r>
              <a:rPr spc="-170" dirty="0"/>
              <a:t> </a:t>
            </a:r>
            <a:r>
              <a:rPr dirty="0"/>
              <a:t>proposed</a:t>
            </a:r>
            <a:r>
              <a:rPr spc="-35" dirty="0"/>
              <a:t> </a:t>
            </a:r>
            <a:r>
              <a:rPr dirty="0"/>
              <a:t>system</a:t>
            </a:r>
            <a:r>
              <a:rPr spc="-130" dirty="0"/>
              <a:t> </a:t>
            </a:r>
            <a:r>
              <a:rPr dirty="0"/>
              <a:t>of</a:t>
            </a:r>
            <a:r>
              <a:rPr spc="-175" dirty="0"/>
              <a:t> </a:t>
            </a:r>
            <a:r>
              <a:rPr lang="en-US" spc="-80" dirty="0"/>
              <a:t>CN</a:t>
            </a:r>
            <a:r>
              <a:rPr spc="-80" dirty="0"/>
              <a:t>N-</a:t>
            </a:r>
            <a:r>
              <a:rPr dirty="0"/>
              <a:t>based</a:t>
            </a:r>
            <a:r>
              <a:rPr spc="-5" dirty="0"/>
              <a:t> </a:t>
            </a:r>
            <a:r>
              <a:rPr dirty="0"/>
              <a:t>Deep</a:t>
            </a:r>
            <a:r>
              <a:rPr spc="-130" dirty="0"/>
              <a:t> </a:t>
            </a:r>
            <a:r>
              <a:rPr dirty="0"/>
              <a:t>fake</a:t>
            </a:r>
            <a:r>
              <a:rPr spc="-125" dirty="0"/>
              <a:t> </a:t>
            </a:r>
            <a:r>
              <a:rPr spc="-10" dirty="0"/>
              <a:t>Detection</a:t>
            </a:r>
            <a:r>
              <a:rPr spc="-45" dirty="0"/>
              <a:t> </a:t>
            </a:r>
            <a:r>
              <a:rPr spc="-10" dirty="0"/>
              <a:t>introduces</a:t>
            </a:r>
            <a:r>
              <a:rPr dirty="0"/>
              <a:t> </a:t>
            </a:r>
            <a:r>
              <a:rPr spc="-50" dirty="0"/>
              <a:t>a </a:t>
            </a:r>
            <a:r>
              <a:rPr sz="3800" dirty="0"/>
              <a:t>novel</a:t>
            </a:r>
            <a:r>
              <a:rPr sz="3800" spc="-155" dirty="0"/>
              <a:t> </a:t>
            </a:r>
            <a:r>
              <a:rPr sz="3800" spc="-40" dirty="0"/>
              <a:t>approach</a:t>
            </a:r>
            <a:r>
              <a:rPr sz="3800" spc="-20" dirty="0"/>
              <a:t> </a:t>
            </a:r>
            <a:r>
              <a:rPr sz="3800" dirty="0"/>
              <a:t>to</a:t>
            </a:r>
            <a:r>
              <a:rPr sz="3800" spc="-215" dirty="0"/>
              <a:t> </a:t>
            </a:r>
            <a:r>
              <a:rPr sz="3800" spc="-40" dirty="0"/>
              <a:t>enhance</a:t>
            </a:r>
            <a:r>
              <a:rPr sz="3800" spc="-25" dirty="0"/>
              <a:t> </a:t>
            </a:r>
            <a:r>
              <a:rPr sz="3800" dirty="0"/>
              <a:t>the</a:t>
            </a:r>
            <a:r>
              <a:rPr sz="3800" spc="-165" dirty="0"/>
              <a:t> </a:t>
            </a:r>
            <a:r>
              <a:rPr sz="3800" spc="-25" dirty="0"/>
              <a:t>accuracy</a:t>
            </a:r>
            <a:r>
              <a:rPr sz="3800" spc="-105" dirty="0"/>
              <a:t> </a:t>
            </a:r>
            <a:r>
              <a:rPr sz="3800" dirty="0"/>
              <a:t>and</a:t>
            </a:r>
            <a:r>
              <a:rPr sz="3800" spc="-180" dirty="0"/>
              <a:t> </a:t>
            </a:r>
            <a:r>
              <a:rPr sz="3800" spc="-40" dirty="0"/>
              <a:t>efficiency</a:t>
            </a:r>
            <a:r>
              <a:rPr sz="3800" spc="-50" dirty="0"/>
              <a:t> </a:t>
            </a:r>
            <a:r>
              <a:rPr sz="3800" dirty="0"/>
              <a:t>of</a:t>
            </a:r>
            <a:r>
              <a:rPr sz="3800" spc="-240" dirty="0"/>
              <a:t> </a:t>
            </a:r>
            <a:r>
              <a:rPr sz="3800" dirty="0"/>
              <a:t>deep</a:t>
            </a:r>
            <a:r>
              <a:rPr sz="3800" spc="-180" dirty="0"/>
              <a:t> </a:t>
            </a:r>
            <a:r>
              <a:rPr sz="3800" spc="-20" dirty="0"/>
              <a:t>fake </a:t>
            </a:r>
            <a:r>
              <a:rPr spc="-10" dirty="0"/>
              <a:t>detection</a:t>
            </a:r>
            <a:r>
              <a:rPr spc="-125" dirty="0"/>
              <a:t> </a:t>
            </a:r>
            <a:r>
              <a:rPr spc="-10" dirty="0"/>
              <a:t>methods.</a:t>
            </a:r>
            <a:r>
              <a:rPr spc="-114" dirty="0"/>
              <a:t> </a:t>
            </a:r>
            <a:r>
              <a:rPr spc="-10" dirty="0"/>
              <a:t>Leveraging</a:t>
            </a:r>
            <a:r>
              <a:rPr spc="-55" dirty="0"/>
              <a:t> </a:t>
            </a:r>
            <a:r>
              <a:rPr lang="en-IN" spc="-55" dirty="0"/>
              <a:t>Convolutional Neural Networks (CNNs)</a:t>
            </a:r>
            <a:r>
              <a:rPr dirty="0"/>
              <a:t>,</a:t>
            </a:r>
            <a:r>
              <a:rPr spc="-35" dirty="0"/>
              <a:t> </a:t>
            </a:r>
            <a:r>
              <a:rPr dirty="0"/>
              <a:t>the</a:t>
            </a:r>
            <a:r>
              <a:rPr spc="-114" dirty="0"/>
              <a:t> </a:t>
            </a:r>
            <a:r>
              <a:rPr dirty="0"/>
              <a:t>system</a:t>
            </a:r>
            <a:r>
              <a:rPr spc="-75" dirty="0"/>
              <a:t> </a:t>
            </a:r>
            <a:r>
              <a:rPr dirty="0"/>
              <a:t>aims</a:t>
            </a:r>
            <a:r>
              <a:rPr spc="-70" dirty="0"/>
              <a:t> </a:t>
            </a:r>
            <a:r>
              <a:rPr dirty="0"/>
              <a:t>to</a:t>
            </a:r>
            <a:r>
              <a:rPr spc="-165" dirty="0"/>
              <a:t> </a:t>
            </a:r>
            <a:r>
              <a:rPr dirty="0"/>
              <a:t>address</a:t>
            </a:r>
            <a:r>
              <a:rPr spc="-60" dirty="0"/>
              <a:t> </a:t>
            </a:r>
            <a:r>
              <a:rPr dirty="0"/>
              <a:t>the</a:t>
            </a:r>
            <a:r>
              <a:rPr spc="-135" dirty="0"/>
              <a:t> </a:t>
            </a:r>
            <a:r>
              <a:rPr spc="-20" dirty="0"/>
              <a:t>limitations </a:t>
            </a:r>
            <a:r>
              <a:rPr dirty="0"/>
              <a:t>of</a:t>
            </a:r>
            <a:r>
              <a:rPr spc="-170" dirty="0"/>
              <a:t> </a:t>
            </a:r>
            <a:r>
              <a:rPr spc="-10" dirty="0"/>
              <a:t>traditional techniques</a:t>
            </a:r>
            <a:r>
              <a:rPr spc="-50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dirty="0"/>
              <a:t>provide</a:t>
            </a:r>
            <a:r>
              <a:rPr spc="-90" dirty="0"/>
              <a:t> </a:t>
            </a:r>
            <a:r>
              <a:rPr dirty="0"/>
              <a:t>a</a:t>
            </a:r>
            <a:r>
              <a:rPr spc="-215" dirty="0"/>
              <a:t> </a:t>
            </a:r>
            <a:r>
              <a:rPr dirty="0"/>
              <a:t>more</a:t>
            </a:r>
            <a:r>
              <a:rPr spc="-145" dirty="0"/>
              <a:t> </a:t>
            </a:r>
            <a:r>
              <a:rPr dirty="0"/>
              <a:t>robust</a:t>
            </a:r>
            <a:r>
              <a:rPr spc="-145" dirty="0"/>
              <a:t> </a:t>
            </a:r>
            <a:r>
              <a:rPr dirty="0"/>
              <a:t>solution.</a:t>
            </a:r>
            <a:r>
              <a:rPr lang="en-US" spc="935" dirty="0"/>
              <a:t> </a:t>
            </a:r>
            <a:r>
              <a:rPr dirty="0"/>
              <a:t>The</a:t>
            </a:r>
            <a:r>
              <a:rPr spc="-105" dirty="0"/>
              <a:t> </a:t>
            </a:r>
            <a:r>
              <a:rPr dirty="0"/>
              <a:t>system</a:t>
            </a:r>
            <a:r>
              <a:rPr spc="-95" dirty="0"/>
              <a:t> </a:t>
            </a:r>
            <a:r>
              <a:rPr spc="-20" dirty="0"/>
              <a:t>incorporates</a:t>
            </a:r>
            <a:r>
              <a:rPr spc="65" dirty="0"/>
              <a:t> </a:t>
            </a:r>
            <a:r>
              <a:rPr spc="-10" dirty="0"/>
              <a:t>adaptive</a:t>
            </a:r>
            <a:r>
              <a:rPr spc="-45" dirty="0"/>
              <a:t> </a:t>
            </a:r>
            <a:r>
              <a:rPr spc="125" dirty="0"/>
              <a:t>leaving</a:t>
            </a:r>
            <a:r>
              <a:rPr spc="-85" dirty="0"/>
              <a:t> </a:t>
            </a:r>
            <a:r>
              <a:rPr spc="-10" dirty="0"/>
              <a:t>techniques,</a:t>
            </a:r>
            <a:r>
              <a:rPr spc="20" dirty="0"/>
              <a:t> </a:t>
            </a:r>
            <a:r>
              <a:rPr dirty="0"/>
              <a:t>enabling</a:t>
            </a:r>
            <a:r>
              <a:rPr spc="-60" dirty="0"/>
              <a:t> </a:t>
            </a:r>
            <a:r>
              <a:rPr dirty="0"/>
              <a:t>it</a:t>
            </a:r>
            <a:r>
              <a:rPr spc="-165" dirty="0"/>
              <a:t> </a:t>
            </a:r>
            <a:r>
              <a:rPr spc="-25" dirty="0"/>
              <a:t>to </a:t>
            </a:r>
            <a:r>
              <a:rPr spc="-20" dirty="0"/>
              <a:t>continuously</a:t>
            </a:r>
            <a:r>
              <a:rPr spc="10" dirty="0"/>
              <a:t> </a:t>
            </a:r>
            <a:r>
              <a:rPr dirty="0"/>
              <a:t>evolve</a:t>
            </a:r>
            <a:r>
              <a:rPr spc="-6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dirty="0"/>
              <a:t>stay</a:t>
            </a:r>
            <a:r>
              <a:rPr spc="-145" dirty="0"/>
              <a:t> </a:t>
            </a:r>
            <a:r>
              <a:rPr dirty="0"/>
              <a:t>ahead</a:t>
            </a:r>
            <a:r>
              <a:rPr spc="-6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10" dirty="0"/>
              <a:t>emerging</a:t>
            </a:r>
            <a:r>
              <a:rPr spc="-85" dirty="0"/>
              <a:t> </a:t>
            </a:r>
            <a:r>
              <a:rPr dirty="0"/>
              <a:t>deep</a:t>
            </a:r>
            <a:r>
              <a:rPr spc="-130" dirty="0"/>
              <a:t> </a:t>
            </a:r>
            <a:r>
              <a:rPr dirty="0"/>
              <a:t>fake</a:t>
            </a:r>
            <a:r>
              <a:rPr spc="-110" dirty="0"/>
              <a:t> </a:t>
            </a:r>
            <a:r>
              <a:rPr spc="-10" dirty="0"/>
              <a:t>generation Ensemble</a:t>
            </a:r>
            <a:r>
              <a:rPr spc="-110" dirty="0"/>
              <a:t> </a:t>
            </a:r>
            <a:r>
              <a:rPr spc="-50" dirty="0"/>
              <a:t>Techniques</a:t>
            </a:r>
            <a:r>
              <a:rPr spc="-35" dirty="0"/>
              <a:t> </a:t>
            </a:r>
            <a:r>
              <a:rPr spc="-10" dirty="0"/>
              <a:t>methods.</a:t>
            </a:r>
            <a:endParaRPr sz="3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25"/>
              </a:spcBef>
            </a:pPr>
            <a:r>
              <a:rPr sz="6050" spc="155" dirty="0">
                <a:latin typeface="Times New Roman"/>
                <a:cs typeface="Times New Roman"/>
              </a:rPr>
              <a:t>Literature</a:t>
            </a:r>
            <a:r>
              <a:rPr sz="6050" spc="310" dirty="0">
                <a:latin typeface="Times New Roman"/>
                <a:cs typeface="Times New Roman"/>
              </a:rPr>
              <a:t> </a:t>
            </a:r>
            <a:r>
              <a:rPr sz="6050" dirty="0">
                <a:latin typeface="Times New Roman"/>
                <a:cs typeface="Times New Roman"/>
              </a:rPr>
              <a:t>survey</a:t>
            </a:r>
            <a:r>
              <a:rPr sz="6050" spc="509" dirty="0">
                <a:latin typeface="Times New Roman"/>
                <a:cs typeface="Times New Roman"/>
              </a:rPr>
              <a:t> </a:t>
            </a:r>
            <a:r>
              <a:rPr sz="6050" i="1" spc="-555" dirty="0">
                <a:latin typeface="Times New Roman"/>
                <a:cs typeface="Times New Roman"/>
              </a:rPr>
              <a:t>:</a:t>
            </a:r>
            <a:endParaRPr sz="6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8667" y="1884715"/>
            <a:ext cx="13714730" cy="52336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16865" marR="5080" indent="-304165">
              <a:lnSpc>
                <a:spcPts val="3479"/>
              </a:lnSpc>
              <a:spcBef>
                <a:spcPts val="475"/>
              </a:spcBef>
              <a:buChar char="•"/>
              <a:tabLst>
                <a:tab pos="316865" algn="l"/>
                <a:tab pos="320040" algn="l"/>
                <a:tab pos="9173210" algn="l"/>
              </a:tabLst>
            </a:pPr>
            <a:r>
              <a:rPr sz="3150" dirty="0">
                <a:latin typeface="Times New Roman"/>
                <a:cs typeface="Times New Roman"/>
              </a:rPr>
              <a:t>	</a:t>
            </a:r>
            <a:r>
              <a:rPr sz="3150" spc="80" dirty="0">
                <a:latin typeface="Times New Roman"/>
                <a:cs typeface="Times New Roman"/>
              </a:rPr>
              <a:t>“DeepFakes:</a:t>
            </a:r>
            <a:r>
              <a:rPr sz="3150" spc="32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</a:t>
            </a:r>
            <a:r>
              <a:rPr sz="3150" spc="114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New</a:t>
            </a:r>
            <a:r>
              <a:rPr sz="3150" spc="180" dirty="0">
                <a:latin typeface="Times New Roman"/>
                <a:cs typeface="Times New Roman"/>
              </a:rPr>
              <a:t> </a:t>
            </a:r>
            <a:r>
              <a:rPr sz="3150" spc="145" dirty="0">
                <a:latin typeface="Times New Roman"/>
                <a:cs typeface="Times New Roman"/>
              </a:rPr>
              <a:t>Threat</a:t>
            </a:r>
            <a:r>
              <a:rPr sz="3150" spc="24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to</a:t>
            </a:r>
            <a:r>
              <a:rPr sz="3150" spc="85" dirty="0">
                <a:latin typeface="Times New Roman"/>
                <a:cs typeface="Times New Roman"/>
              </a:rPr>
              <a:t> </a:t>
            </a:r>
            <a:r>
              <a:rPr sz="3150" spc="70" dirty="0">
                <a:latin typeface="Times New Roman"/>
                <a:cs typeface="Times New Roman"/>
              </a:rPr>
              <a:t>Face</a:t>
            </a:r>
            <a:r>
              <a:rPr sz="3150" spc="155" dirty="0">
                <a:latin typeface="Times New Roman"/>
                <a:cs typeface="Times New Roman"/>
              </a:rPr>
              <a:t> </a:t>
            </a:r>
            <a:r>
              <a:rPr sz="3150" spc="55" dirty="0">
                <a:latin typeface="Times New Roman"/>
                <a:cs typeface="Times New Roman"/>
              </a:rPr>
              <a:t>Recognition?”</a:t>
            </a:r>
            <a:r>
              <a:rPr sz="3150" dirty="0">
                <a:latin typeface="Times New Roman"/>
                <a:cs typeface="Times New Roman"/>
              </a:rPr>
              <a:t>	by</a:t>
            </a:r>
            <a:r>
              <a:rPr sz="3150" spc="-2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Andreas</a:t>
            </a:r>
            <a:r>
              <a:rPr sz="3150" spc="15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Rossler,</a:t>
            </a:r>
            <a:r>
              <a:rPr sz="3150" spc="140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Davide </a:t>
            </a:r>
            <a:r>
              <a:rPr sz="3150" dirty="0">
                <a:latin typeface="Times New Roman"/>
                <a:cs typeface="Times New Roman"/>
              </a:rPr>
              <a:t>Cozzolino,</a:t>
            </a:r>
            <a:r>
              <a:rPr sz="3150" spc="18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Luisa</a:t>
            </a:r>
            <a:r>
              <a:rPr sz="3150" spc="4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Verdoliva,</a:t>
            </a:r>
            <a:r>
              <a:rPr sz="3150" spc="13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Christian</a:t>
            </a:r>
            <a:r>
              <a:rPr sz="3150" spc="13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Riess,</a:t>
            </a:r>
            <a:r>
              <a:rPr sz="3150" spc="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Justus</a:t>
            </a:r>
            <a:r>
              <a:rPr sz="3150" spc="6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Thies,</a:t>
            </a:r>
            <a:r>
              <a:rPr sz="3150" spc="6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Matthias</a:t>
            </a:r>
            <a:r>
              <a:rPr sz="3150" spc="8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Nießner. (2019)</a:t>
            </a:r>
            <a:endParaRPr sz="3150">
              <a:latin typeface="Times New Roman"/>
              <a:cs typeface="Times New Roman"/>
            </a:endParaRPr>
          </a:p>
          <a:p>
            <a:pPr marL="924560" marR="60960" lvl="1" indent="-302260">
              <a:lnSpc>
                <a:spcPts val="3450"/>
              </a:lnSpc>
              <a:spcBef>
                <a:spcPts val="610"/>
              </a:spcBef>
              <a:buChar char="•"/>
              <a:tabLst>
                <a:tab pos="924560" algn="l"/>
              </a:tabLst>
            </a:pPr>
            <a:r>
              <a:rPr sz="3100" dirty="0">
                <a:latin typeface="Times New Roman"/>
                <a:cs typeface="Times New Roman"/>
              </a:rPr>
              <a:t>This</a:t>
            </a:r>
            <a:r>
              <a:rPr sz="3100" spc="1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paper</a:t>
            </a:r>
            <a:r>
              <a:rPr sz="3100" spc="2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investigates</a:t>
            </a:r>
            <a:r>
              <a:rPr sz="3100" spc="33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19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impact</a:t>
            </a:r>
            <a:r>
              <a:rPr sz="3100" spc="28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of</a:t>
            </a:r>
            <a:r>
              <a:rPr sz="3100" spc="10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deepfake</a:t>
            </a:r>
            <a:r>
              <a:rPr sz="3100" spc="26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videos</a:t>
            </a:r>
            <a:r>
              <a:rPr sz="3100" spc="21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on</a:t>
            </a:r>
            <a:r>
              <a:rPr sz="3100" spc="1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face</a:t>
            </a:r>
            <a:r>
              <a:rPr sz="3100" spc="18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recognition </a:t>
            </a:r>
            <a:r>
              <a:rPr sz="3100" dirty="0">
                <a:latin typeface="Times New Roman"/>
                <a:cs typeface="Times New Roman"/>
              </a:rPr>
              <a:t>systems.</a:t>
            </a:r>
            <a:r>
              <a:rPr sz="3100" spc="41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It</a:t>
            </a:r>
            <a:r>
              <a:rPr sz="3100" spc="15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discusses</a:t>
            </a:r>
            <a:r>
              <a:rPr sz="3100" spc="35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22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effectiveness</a:t>
            </a:r>
            <a:r>
              <a:rPr sz="3100" spc="39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of</a:t>
            </a:r>
            <a:r>
              <a:rPr sz="3100" spc="1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various</a:t>
            </a:r>
            <a:r>
              <a:rPr sz="3100" spc="29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deep</a:t>
            </a:r>
            <a:r>
              <a:rPr sz="3100" spc="23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learning-based</a:t>
            </a:r>
            <a:r>
              <a:rPr sz="3100" spc="5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methods </a:t>
            </a:r>
            <a:r>
              <a:rPr sz="3100" dirty="0">
                <a:latin typeface="Times New Roman"/>
                <a:cs typeface="Times New Roman"/>
              </a:rPr>
              <a:t>in</a:t>
            </a:r>
            <a:r>
              <a:rPr sz="3100" spc="1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detecting</a:t>
            </a:r>
            <a:r>
              <a:rPr sz="3100" spc="34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deepfakes.</a:t>
            </a:r>
            <a:endParaRPr sz="3100">
              <a:latin typeface="Times New Roman"/>
              <a:cs typeface="Times New Roman"/>
            </a:endParaRPr>
          </a:p>
          <a:p>
            <a:pPr marL="316865" marR="617220" indent="-304800">
              <a:lnSpc>
                <a:spcPts val="3429"/>
              </a:lnSpc>
              <a:spcBef>
                <a:spcPts val="1390"/>
              </a:spcBef>
              <a:buChar char="•"/>
              <a:tabLst>
                <a:tab pos="316865" algn="l"/>
                <a:tab pos="339090" algn="l"/>
                <a:tab pos="10093960" algn="l"/>
              </a:tabLst>
            </a:pPr>
            <a:r>
              <a:rPr sz="3200" dirty="0">
                <a:latin typeface="Times New Roman"/>
                <a:cs typeface="Times New Roman"/>
              </a:rPr>
              <a:t>	“Deep</a:t>
            </a:r>
            <a:r>
              <a:rPr sz="3200" spc="250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Times New Roman"/>
                <a:cs typeface="Times New Roman"/>
              </a:rPr>
              <a:t>Learning</a:t>
            </a:r>
            <a:r>
              <a:rPr sz="3200" spc="265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for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Deepfakes</a:t>
            </a:r>
            <a:r>
              <a:rPr sz="3200" spc="360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Times New Roman"/>
                <a:cs typeface="Times New Roman"/>
              </a:rPr>
              <a:t>Creation</a:t>
            </a:r>
            <a:r>
              <a:rPr sz="3200" spc="420" dirty="0">
                <a:latin typeface="Times New Roman"/>
                <a:cs typeface="Times New Roman"/>
              </a:rPr>
              <a:t> </a:t>
            </a:r>
            <a:r>
              <a:rPr sz="3200" spc="105" dirty="0">
                <a:latin typeface="Times New Roman"/>
                <a:cs typeface="Times New Roman"/>
              </a:rPr>
              <a:t>and</a:t>
            </a:r>
            <a:r>
              <a:rPr sz="3200" spc="2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Detection”</a:t>
            </a:r>
            <a:r>
              <a:rPr sz="3200" dirty="0">
                <a:latin typeface="Times New Roman"/>
                <a:cs typeface="Times New Roman"/>
              </a:rPr>
              <a:t>	by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Yuezun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Li,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Xin </a:t>
            </a:r>
            <a:r>
              <a:rPr sz="3200" spc="-45" dirty="0">
                <a:latin typeface="Times New Roman"/>
                <a:cs typeface="Times New Roman"/>
              </a:rPr>
              <a:t>Yang,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Pu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Sun,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Honggang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Qi,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Siwei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Lyu.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(2020)</a:t>
            </a:r>
            <a:endParaRPr sz="3200">
              <a:latin typeface="Times New Roman"/>
              <a:cs typeface="Times New Roman"/>
            </a:endParaRPr>
          </a:p>
          <a:p>
            <a:pPr marL="923290" marR="335915" lvl="1" indent="-300990">
              <a:lnSpc>
                <a:spcPts val="3450"/>
              </a:lnSpc>
              <a:spcBef>
                <a:spcPts val="700"/>
              </a:spcBef>
              <a:buChar char="•"/>
              <a:tabLst>
                <a:tab pos="923290" algn="l"/>
                <a:tab pos="924560" algn="l"/>
                <a:tab pos="7099934" algn="l"/>
              </a:tabLst>
            </a:pPr>
            <a:r>
              <a:rPr sz="3100" dirty="0">
                <a:latin typeface="Times New Roman"/>
                <a:cs typeface="Times New Roman"/>
              </a:rPr>
              <a:t>	This</a:t>
            </a:r>
            <a:r>
              <a:rPr sz="3100" spc="17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paper</a:t>
            </a:r>
            <a:r>
              <a:rPr sz="3100" spc="24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provides</a:t>
            </a:r>
            <a:r>
              <a:rPr sz="3100" spc="2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</a:t>
            </a:r>
            <a:r>
              <a:rPr sz="3100" spc="6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comprehensive</a:t>
            </a:r>
            <a:r>
              <a:rPr sz="3100" dirty="0">
                <a:latin typeface="Times New Roman"/>
                <a:cs typeface="Times New Roman"/>
              </a:rPr>
              <a:t>	review</a:t>
            </a:r>
            <a:r>
              <a:rPr sz="3100" spc="25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of</a:t>
            </a:r>
            <a:r>
              <a:rPr sz="3100" spc="13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deep</a:t>
            </a:r>
            <a:r>
              <a:rPr sz="3100" spc="2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learning</a:t>
            </a:r>
            <a:r>
              <a:rPr sz="3100" spc="25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techniques</a:t>
            </a:r>
            <a:r>
              <a:rPr sz="3100" spc="370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Times New Roman"/>
                <a:cs typeface="Times New Roman"/>
              </a:rPr>
              <a:t>for </a:t>
            </a:r>
            <a:r>
              <a:rPr sz="3100" dirty="0">
                <a:latin typeface="Times New Roman"/>
                <a:cs typeface="Times New Roman"/>
              </a:rPr>
              <a:t>both</a:t>
            </a:r>
            <a:r>
              <a:rPr sz="3100" spc="18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creating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and</a:t>
            </a:r>
            <a:r>
              <a:rPr sz="3100" spc="204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detecting</a:t>
            </a:r>
            <a:r>
              <a:rPr sz="3100" spc="2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deepfakes.</a:t>
            </a:r>
            <a:r>
              <a:rPr sz="3100" spc="3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It</a:t>
            </a:r>
            <a:r>
              <a:rPr sz="3100" spc="12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covers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various</a:t>
            </a:r>
            <a:r>
              <a:rPr sz="3100" spc="27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generative</a:t>
            </a:r>
            <a:r>
              <a:rPr sz="3100" spc="35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models </a:t>
            </a:r>
            <a:r>
              <a:rPr sz="3100" dirty="0">
                <a:latin typeface="Times New Roman"/>
                <a:cs typeface="Times New Roman"/>
              </a:rPr>
              <a:t>used</a:t>
            </a:r>
            <a:r>
              <a:rPr sz="3100" spc="2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for</a:t>
            </a:r>
            <a:r>
              <a:rPr sz="3100" spc="254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deepfake</a:t>
            </a:r>
            <a:r>
              <a:rPr sz="3100" spc="43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synthesis</a:t>
            </a:r>
            <a:r>
              <a:rPr sz="3100" spc="35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and</a:t>
            </a:r>
            <a:r>
              <a:rPr sz="3100" spc="2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discusses</a:t>
            </a:r>
            <a:r>
              <a:rPr sz="3100" spc="33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state-of-the-art</a:t>
            </a:r>
            <a:r>
              <a:rPr sz="3100" spc="1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detection</a:t>
            </a:r>
            <a:r>
              <a:rPr sz="3100" spc="34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methods.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3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35"/>
              </a:spcBef>
            </a:pPr>
            <a:r>
              <a:rPr sz="5700" spc="135" dirty="0">
                <a:latin typeface="Times New Roman"/>
                <a:cs typeface="Times New Roman"/>
              </a:rPr>
              <a:t>Modules</a:t>
            </a:r>
            <a:r>
              <a:rPr sz="5700" spc="620" dirty="0">
                <a:latin typeface="Times New Roman"/>
                <a:cs typeface="Times New Roman"/>
              </a:rPr>
              <a:t> </a:t>
            </a:r>
            <a:r>
              <a:rPr sz="5700" i="1" spc="-430" dirty="0">
                <a:latin typeface="Times New Roman"/>
                <a:cs typeface="Times New Roman"/>
              </a:rPr>
              <a:t>:</a:t>
            </a:r>
            <a:endParaRPr sz="5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0563" y="1817703"/>
            <a:ext cx="13754735" cy="3440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434"/>
              </a:spcBef>
              <a:buChar char="•"/>
              <a:tabLst>
                <a:tab pos="340995" algn="l"/>
              </a:tabLst>
            </a:pPr>
            <a:r>
              <a:rPr sz="4750" dirty="0">
                <a:latin typeface="Times New Roman"/>
                <a:cs typeface="Times New Roman"/>
              </a:rPr>
              <a:t>Input</a:t>
            </a:r>
            <a:r>
              <a:rPr sz="4750" spc="590" dirty="0">
                <a:latin typeface="Times New Roman"/>
                <a:cs typeface="Times New Roman"/>
              </a:rPr>
              <a:t> </a:t>
            </a:r>
            <a:r>
              <a:rPr sz="4750" spc="-10" dirty="0">
                <a:latin typeface="Times New Roman"/>
                <a:cs typeface="Times New Roman"/>
              </a:rPr>
              <a:t>Module:</a:t>
            </a:r>
            <a:endParaRPr sz="4750">
              <a:latin typeface="Times New Roman"/>
              <a:cs typeface="Times New Roman"/>
            </a:endParaRPr>
          </a:p>
          <a:p>
            <a:pPr marL="923290" marR="5080" lvl="1" indent="-307340">
              <a:lnSpc>
                <a:spcPct val="89400"/>
              </a:lnSpc>
              <a:spcBef>
                <a:spcPts val="730"/>
              </a:spcBef>
              <a:buChar char="•"/>
              <a:tabLst>
                <a:tab pos="923290" algn="l"/>
                <a:tab pos="925194" algn="l"/>
              </a:tabLst>
            </a:pPr>
            <a:r>
              <a:rPr sz="3750" dirty="0">
                <a:latin typeface="Times New Roman"/>
                <a:cs typeface="Times New Roman"/>
              </a:rPr>
              <a:t>	This</a:t>
            </a:r>
            <a:r>
              <a:rPr sz="3750" spc="-13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module</a:t>
            </a:r>
            <a:r>
              <a:rPr sz="3750" spc="-3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is</a:t>
            </a:r>
            <a:r>
              <a:rPr sz="3750" spc="-190" dirty="0">
                <a:latin typeface="Times New Roman"/>
                <a:cs typeface="Times New Roman"/>
              </a:rPr>
              <a:t> </a:t>
            </a:r>
            <a:r>
              <a:rPr sz="3750" spc="-20" dirty="0">
                <a:latin typeface="Times New Roman"/>
                <a:cs typeface="Times New Roman"/>
              </a:rPr>
              <a:t>responsible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for</a:t>
            </a:r>
            <a:r>
              <a:rPr sz="3750" spc="-15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collecting</a:t>
            </a:r>
            <a:r>
              <a:rPr sz="3750" spc="-4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and</a:t>
            </a:r>
            <a:r>
              <a:rPr sz="3750" spc="-135" dirty="0">
                <a:latin typeface="Times New Roman"/>
                <a:cs typeface="Times New Roman"/>
              </a:rPr>
              <a:t> </a:t>
            </a:r>
            <a:r>
              <a:rPr sz="3750" spc="-20" dirty="0">
                <a:latin typeface="Times New Roman"/>
                <a:cs typeface="Times New Roman"/>
              </a:rPr>
              <a:t>preprocessing</a:t>
            </a:r>
            <a:r>
              <a:rPr sz="3750" spc="75" dirty="0">
                <a:latin typeface="Times New Roman"/>
                <a:cs typeface="Times New Roman"/>
              </a:rPr>
              <a:t> </a:t>
            </a:r>
            <a:r>
              <a:rPr sz="3750" spc="-25" dirty="0">
                <a:latin typeface="Times New Roman"/>
                <a:cs typeface="Times New Roman"/>
              </a:rPr>
              <a:t>the </a:t>
            </a:r>
            <a:r>
              <a:rPr sz="3750" spc="-20" dirty="0">
                <a:latin typeface="Times New Roman"/>
                <a:cs typeface="Times New Roman"/>
              </a:rPr>
              <a:t>multimedia</a:t>
            </a:r>
            <a:r>
              <a:rPr sz="3750" spc="1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data,</a:t>
            </a:r>
            <a:r>
              <a:rPr sz="3750" spc="-13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which</a:t>
            </a:r>
            <a:r>
              <a:rPr sz="3750" spc="-10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may</a:t>
            </a:r>
            <a:r>
              <a:rPr sz="3750" spc="-14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include</a:t>
            </a:r>
            <a:r>
              <a:rPr sz="3750" spc="-7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images,</a:t>
            </a:r>
            <a:r>
              <a:rPr sz="3750" spc="-11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videos,</a:t>
            </a:r>
            <a:r>
              <a:rPr sz="3750" spc="-114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or</a:t>
            </a:r>
            <a:r>
              <a:rPr sz="3750" spc="-18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audio</a:t>
            </a:r>
            <a:r>
              <a:rPr sz="3750" spc="-13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files, </a:t>
            </a:r>
            <a:r>
              <a:rPr sz="3750" dirty="0">
                <a:latin typeface="Times New Roman"/>
                <a:cs typeface="Times New Roman"/>
              </a:rPr>
              <a:t>to</a:t>
            </a:r>
            <a:r>
              <a:rPr sz="3750" spc="-15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be</a:t>
            </a:r>
            <a:r>
              <a:rPr sz="3750" spc="-114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analyzed</a:t>
            </a:r>
            <a:r>
              <a:rPr sz="3750" spc="-2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for</a:t>
            </a:r>
            <a:r>
              <a:rPr sz="3750" spc="-12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the</a:t>
            </a:r>
            <a:r>
              <a:rPr sz="3750" spc="-125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presence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of</a:t>
            </a:r>
            <a:r>
              <a:rPr sz="3750" spc="-12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deep</a:t>
            </a:r>
            <a:r>
              <a:rPr sz="3750" spc="-10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fakes.</a:t>
            </a:r>
            <a:r>
              <a:rPr sz="3750" spc="-7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It</a:t>
            </a:r>
            <a:r>
              <a:rPr sz="3750" spc="-15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involves</a:t>
            </a:r>
            <a:r>
              <a:rPr sz="3750" spc="-3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tasks</a:t>
            </a:r>
            <a:r>
              <a:rPr sz="3750" spc="-85" dirty="0">
                <a:latin typeface="Times New Roman"/>
                <a:cs typeface="Times New Roman"/>
              </a:rPr>
              <a:t> </a:t>
            </a:r>
            <a:r>
              <a:rPr sz="3750" spc="-20" dirty="0">
                <a:latin typeface="Times New Roman"/>
                <a:cs typeface="Times New Roman"/>
              </a:rPr>
              <a:t>such </a:t>
            </a:r>
            <a:r>
              <a:rPr sz="3750" dirty="0">
                <a:latin typeface="Times New Roman"/>
                <a:cs typeface="Times New Roman"/>
              </a:rPr>
              <a:t>as</a:t>
            </a:r>
            <a:r>
              <a:rPr sz="3750" spc="-20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data</a:t>
            </a:r>
            <a:r>
              <a:rPr sz="3750" spc="-125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acquisition</a:t>
            </a:r>
            <a:r>
              <a:rPr sz="3750" spc="-6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from</a:t>
            </a:r>
            <a:r>
              <a:rPr sz="3750" spc="-13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various</a:t>
            </a:r>
            <a:r>
              <a:rPr sz="3750" spc="-12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sources,</a:t>
            </a:r>
            <a:r>
              <a:rPr sz="3750" spc="-10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data</a:t>
            </a:r>
            <a:r>
              <a:rPr sz="3750" spc="-16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cleaning,</a:t>
            </a:r>
            <a:r>
              <a:rPr sz="3750" spc="-50" dirty="0">
                <a:latin typeface="Times New Roman"/>
                <a:cs typeface="Times New Roman"/>
              </a:rPr>
              <a:t> </a:t>
            </a:r>
            <a:r>
              <a:rPr sz="3750" spc="-25" dirty="0">
                <a:latin typeface="Times New Roman"/>
                <a:cs typeface="Times New Roman"/>
              </a:rPr>
              <a:t>and </a:t>
            </a:r>
            <a:r>
              <a:rPr sz="3750" dirty="0">
                <a:latin typeface="Times New Roman"/>
                <a:cs typeface="Times New Roman"/>
              </a:rPr>
              <a:t>possibly</a:t>
            </a:r>
            <a:r>
              <a:rPr sz="3750" spc="-7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data</a:t>
            </a:r>
            <a:r>
              <a:rPr sz="3750" spc="-105" dirty="0">
                <a:latin typeface="Times New Roman"/>
                <a:cs typeface="Times New Roman"/>
              </a:rPr>
              <a:t> </a:t>
            </a:r>
            <a:r>
              <a:rPr sz="3750" spc="-20" dirty="0">
                <a:latin typeface="Times New Roman"/>
                <a:cs typeface="Times New Roman"/>
              </a:rPr>
              <a:t>augmentation</a:t>
            </a:r>
            <a:r>
              <a:rPr sz="3750" spc="4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to</a:t>
            </a:r>
            <a:r>
              <a:rPr sz="3750" spc="-17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enhance</a:t>
            </a:r>
            <a:r>
              <a:rPr sz="3750" spc="-1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the</a:t>
            </a:r>
            <a:r>
              <a:rPr sz="3750" spc="-14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diversity</a:t>
            </a:r>
            <a:r>
              <a:rPr sz="3750" spc="-5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of</a:t>
            </a:r>
            <a:r>
              <a:rPr sz="3750" spc="-16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the</a:t>
            </a:r>
            <a:r>
              <a:rPr sz="3750" spc="-18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dataset</a:t>
            </a:r>
            <a:endParaRPr sz="3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1408</Words>
  <Application>Microsoft Office PowerPoint</Application>
  <PresentationFormat>Custom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Times New Roman</vt:lpstr>
      <vt:lpstr>Office Theme</vt:lpstr>
      <vt:lpstr>PowerPoint Presentation</vt:lpstr>
      <vt:lpstr>OBJECTIVE:</vt:lpstr>
      <vt:lpstr>ABST CT:</vt:lpstr>
      <vt:lpstr>INTRODUCTION:</vt:lpstr>
      <vt:lpstr>EXISTING SYSTEM:</vt:lpstr>
      <vt:lpstr>DISADVANTAGES:</vt:lpstr>
      <vt:lpstr>PROPOSED SYSTEM:</vt:lpstr>
      <vt:lpstr>Literature survey :</vt:lpstr>
      <vt:lpstr>Modules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ADVANTAGES:</vt:lpstr>
      <vt:lpstr>BLOCK DIAG</vt:lpstr>
      <vt:lpstr>Use case diagram</vt:lpstr>
      <vt:lpstr>SOFTWA</vt:lpstr>
      <vt:lpstr>HARDWARE REQUIREMENTS:</vt:lpstr>
      <vt:lpstr>CONCLUSION: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Gowtham R</cp:lastModifiedBy>
  <cp:revision>21</cp:revision>
  <dcterms:created xsi:type="dcterms:W3CDTF">2024-05-12T11:51:00Z</dcterms:created>
  <dcterms:modified xsi:type="dcterms:W3CDTF">2024-05-13T07:09:25Z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2024-05-12T00:00:00Z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2024-05-12T00:00:00Z</vt:filetime>
  </property>
</Properties>
</file>