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7772400" cy="100584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7365D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IMPACT</a:t>
            </a:r>
            <a:r>
              <a:rPr spc="-20" dirty="0"/>
              <a:t> </a:t>
            </a:r>
            <a:r>
              <a:rPr spc="-5" dirty="0"/>
              <a:t>FACTOR</a:t>
            </a:r>
            <a:r>
              <a:rPr spc="-25" dirty="0"/>
              <a:t> </a:t>
            </a:r>
            <a:r>
              <a:rPr dirty="0"/>
              <a:t>5.856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DOI</a:t>
            </a:r>
            <a:r>
              <a:rPr spc="5" dirty="0"/>
              <a:t> </a:t>
            </a:r>
            <a:r>
              <a:rPr spc="-5" dirty="0"/>
              <a:t>10.51397/OAIJSE05.2021.0012</a:t>
            </a:r>
            <a:r>
              <a:rPr spc="615" dirty="0"/>
              <a:t> </a:t>
            </a:r>
            <a:fld id="{81D60167-4931-47E6-BA6A-407CBD079E47}" type="slidenum">
              <a:rPr sz="1100" b="0" dirty="0">
                <a:latin typeface="Calibri" panose="020F0502020204030204"/>
                <a:cs typeface="Calibri" panose="020F0502020204030204"/>
              </a:rPr>
            </a:fld>
            <a:endParaRPr sz="1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7365D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IMPACT</a:t>
            </a:r>
            <a:r>
              <a:rPr spc="-20" dirty="0"/>
              <a:t> </a:t>
            </a:r>
            <a:r>
              <a:rPr spc="-5" dirty="0"/>
              <a:t>FACTOR</a:t>
            </a:r>
            <a:r>
              <a:rPr spc="-25" dirty="0"/>
              <a:t> </a:t>
            </a:r>
            <a:r>
              <a:rPr dirty="0"/>
              <a:t>5.856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DOI</a:t>
            </a:r>
            <a:r>
              <a:rPr spc="5" dirty="0"/>
              <a:t> </a:t>
            </a:r>
            <a:r>
              <a:rPr spc="-5" dirty="0"/>
              <a:t>10.51397/OAIJSE05.2021.0012</a:t>
            </a:r>
            <a:r>
              <a:rPr spc="615" dirty="0"/>
              <a:t> </a:t>
            </a:r>
            <a:fld id="{81D60167-4931-47E6-BA6A-407CBD079E47}" type="slidenum">
              <a:rPr sz="1100" b="0" dirty="0">
                <a:latin typeface="Calibri" panose="020F0502020204030204"/>
                <a:cs typeface="Calibri" panose="020F0502020204030204"/>
              </a:rPr>
            </a:fld>
            <a:endParaRPr sz="1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7365D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IMPACT</a:t>
            </a:r>
            <a:r>
              <a:rPr spc="-20" dirty="0"/>
              <a:t> </a:t>
            </a:r>
            <a:r>
              <a:rPr spc="-5" dirty="0"/>
              <a:t>FACTOR</a:t>
            </a:r>
            <a:r>
              <a:rPr spc="-25" dirty="0"/>
              <a:t> </a:t>
            </a:r>
            <a:r>
              <a:rPr dirty="0"/>
              <a:t>5.856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DOI</a:t>
            </a:r>
            <a:r>
              <a:rPr spc="5" dirty="0"/>
              <a:t> </a:t>
            </a:r>
            <a:r>
              <a:rPr spc="-5" dirty="0"/>
              <a:t>10.51397/OAIJSE05.2021.0012</a:t>
            </a:r>
            <a:r>
              <a:rPr spc="615" dirty="0"/>
              <a:t> </a:t>
            </a:r>
            <a:fld id="{81D60167-4931-47E6-BA6A-407CBD079E47}" type="slidenum">
              <a:rPr sz="1100" b="0" dirty="0">
                <a:latin typeface="Calibri" panose="020F0502020204030204"/>
                <a:cs typeface="Calibri" panose="020F0502020204030204"/>
              </a:rPr>
            </a:fld>
            <a:endParaRPr sz="1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7365D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IMPACT</a:t>
            </a:r>
            <a:r>
              <a:rPr spc="-20" dirty="0"/>
              <a:t> </a:t>
            </a:r>
            <a:r>
              <a:rPr spc="-5" dirty="0"/>
              <a:t>FACTOR</a:t>
            </a:r>
            <a:r>
              <a:rPr spc="-25" dirty="0"/>
              <a:t> </a:t>
            </a:r>
            <a:r>
              <a:rPr dirty="0"/>
              <a:t>5.856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DOI</a:t>
            </a:r>
            <a:r>
              <a:rPr spc="5" dirty="0"/>
              <a:t> </a:t>
            </a:r>
            <a:r>
              <a:rPr spc="-5" dirty="0"/>
              <a:t>10.51397/OAIJSE05.2021.0012</a:t>
            </a:r>
            <a:r>
              <a:rPr spc="615" dirty="0"/>
              <a:t> </a:t>
            </a:r>
            <a:fld id="{81D60167-4931-47E6-BA6A-407CBD079E47}" type="slidenum">
              <a:rPr sz="1100" b="0" dirty="0">
                <a:latin typeface="Calibri" panose="020F0502020204030204"/>
                <a:cs typeface="Calibri" panose="020F0502020204030204"/>
              </a:rPr>
            </a:fld>
            <a:endParaRPr sz="1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7365D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IMPACT</a:t>
            </a:r>
            <a:r>
              <a:rPr spc="-20" dirty="0"/>
              <a:t> </a:t>
            </a:r>
            <a:r>
              <a:rPr spc="-5" dirty="0"/>
              <a:t>FACTOR</a:t>
            </a:r>
            <a:r>
              <a:rPr spc="-25" dirty="0"/>
              <a:t> </a:t>
            </a:r>
            <a:r>
              <a:rPr dirty="0"/>
              <a:t>5.856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DOI</a:t>
            </a:r>
            <a:r>
              <a:rPr spc="5" dirty="0"/>
              <a:t> </a:t>
            </a:r>
            <a:r>
              <a:rPr spc="-5" dirty="0"/>
              <a:t>10.51397/OAIJSE05.2021.0012</a:t>
            </a:r>
            <a:r>
              <a:rPr spc="615" dirty="0"/>
              <a:t> </a:t>
            </a:r>
            <a:fld id="{81D60167-4931-47E6-BA6A-407CBD079E47}" type="slidenum">
              <a:rPr sz="1100" b="0" dirty="0">
                <a:latin typeface="Calibri" panose="020F0502020204030204"/>
                <a:cs typeface="Calibri" panose="020F0502020204030204"/>
              </a:rPr>
            </a:fld>
            <a:endParaRPr sz="1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1659" y="9664530"/>
            <a:ext cx="170688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17365D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IMPACT</a:t>
            </a:r>
            <a:r>
              <a:rPr spc="-20" dirty="0"/>
              <a:t> </a:t>
            </a:r>
            <a:r>
              <a:rPr spc="-5" dirty="0"/>
              <a:t>FACTOR</a:t>
            </a:r>
            <a:r>
              <a:rPr spc="-25" dirty="0"/>
              <a:t> </a:t>
            </a:r>
            <a:r>
              <a:rPr dirty="0"/>
              <a:t>5.856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82465" y="9664530"/>
            <a:ext cx="2673984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DOI</a:t>
            </a:r>
            <a:r>
              <a:rPr spc="5" dirty="0"/>
              <a:t> </a:t>
            </a:r>
            <a:r>
              <a:rPr spc="-5" dirty="0"/>
              <a:t>10.51397/OAIJSE05.2021.0012</a:t>
            </a:r>
            <a:r>
              <a:rPr spc="615" dirty="0"/>
              <a:t> </a:t>
            </a:r>
            <a:fld id="{81D60167-4931-47E6-BA6A-407CBD079E47}" type="slidenum">
              <a:rPr sz="1100" b="0" dirty="0">
                <a:latin typeface="Calibri" panose="020F0502020204030204"/>
                <a:cs typeface="Calibri" panose="020F0502020204030204"/>
              </a:rPr>
            </a:fld>
            <a:endParaRPr sz="1100">
              <a:latin typeface="Calibri" panose="020F0502020204030204"/>
              <a:cs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jpeg"/><Relationship Id="rId1" Type="http://schemas.openxmlformats.org/officeDocument/2006/relationships/hyperlink" Target="https://sourceforge.net/projects/opencvlibrary/files/stats/timeline?dates=2001-09-20%2Bto%2B2019-01-30" TargetMode="Externa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594359" y="9671304"/>
            <a:ext cx="1681480" cy="180340"/>
          </a:xfrm>
          <a:custGeom>
            <a:avLst/>
            <a:gdLst/>
            <a:ahLst/>
            <a:cxnLst/>
            <a:rect l="l" t="t" r="r" b="b"/>
            <a:pathLst>
              <a:path w="1681480" h="180340">
                <a:moveTo>
                  <a:pt x="1681226" y="0"/>
                </a:moveTo>
                <a:lnTo>
                  <a:pt x="0" y="0"/>
                </a:lnTo>
                <a:lnTo>
                  <a:pt x="0" y="179832"/>
                </a:lnTo>
                <a:lnTo>
                  <a:pt x="1681226" y="179832"/>
                </a:lnTo>
                <a:lnTo>
                  <a:pt x="168122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95165" y="9671304"/>
            <a:ext cx="2327910" cy="180340"/>
          </a:xfrm>
          <a:custGeom>
            <a:avLst/>
            <a:gdLst/>
            <a:ahLst/>
            <a:cxnLst/>
            <a:rect l="l" t="t" r="r" b="b"/>
            <a:pathLst>
              <a:path w="2327909" h="180340">
                <a:moveTo>
                  <a:pt x="2327402" y="0"/>
                </a:moveTo>
                <a:lnTo>
                  <a:pt x="0" y="0"/>
                </a:lnTo>
                <a:lnTo>
                  <a:pt x="0" y="179832"/>
                </a:lnTo>
                <a:lnTo>
                  <a:pt x="2327402" y="179832"/>
                </a:lnTo>
                <a:lnTo>
                  <a:pt x="232740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09565" y="3728338"/>
            <a:ext cx="1346200" cy="6350"/>
          </a:xfrm>
          <a:custGeom>
            <a:avLst/>
            <a:gdLst/>
            <a:ahLst/>
            <a:cxnLst/>
            <a:rect l="l" t="t" r="r" b="b"/>
            <a:pathLst>
              <a:path w="1346200" h="6350">
                <a:moveTo>
                  <a:pt x="1345945" y="0"/>
                </a:moveTo>
                <a:lnTo>
                  <a:pt x="0" y="0"/>
                </a:lnTo>
                <a:lnTo>
                  <a:pt x="0" y="6096"/>
                </a:lnTo>
                <a:lnTo>
                  <a:pt x="1345945" y="6096"/>
                </a:lnTo>
                <a:lnTo>
                  <a:pt x="13459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68959" y="2134803"/>
            <a:ext cx="6638925" cy="393128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500" b="1" spc="-5" dirty="0">
                <a:latin typeface="Times New Roman" panose="02020603050405020304"/>
                <a:cs typeface="Times New Roman" panose="02020603050405020304"/>
              </a:rPr>
              <a:t>FACE</a:t>
            </a:r>
            <a:r>
              <a:rPr sz="15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spc="-5" dirty="0">
                <a:latin typeface="Times New Roman" panose="02020603050405020304"/>
                <a:cs typeface="Times New Roman" panose="02020603050405020304"/>
              </a:rPr>
              <a:t>MASK</a:t>
            </a:r>
            <a:r>
              <a:rPr sz="15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spc="-5" dirty="0">
                <a:latin typeface="Times New Roman" panose="02020603050405020304"/>
                <a:cs typeface="Times New Roman" panose="02020603050405020304"/>
              </a:rPr>
              <a:t>DETECTION</a:t>
            </a: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069340" algn="just">
              <a:lnSpc>
                <a:spcPct val="100000"/>
              </a:lnSpc>
              <a:spcBef>
                <a:spcPts val="340"/>
              </a:spcBef>
            </a:pPr>
            <a:r>
              <a:rPr lang="en-IN" sz="1050" baseline="32000">
                <a:latin typeface="Times New Roman" panose="02020603050405020304"/>
                <a:cs typeface="Times New Roman" panose="02020603050405020304"/>
              </a:rPr>
              <a:t>                              </a:t>
            </a:r>
            <a:endParaRPr lang="en-IN" sz="1050" baseline="32000">
              <a:latin typeface="Times New Roman" panose="02020603050405020304"/>
              <a:cs typeface="Times New Roman" panose="02020603050405020304"/>
            </a:endParaRPr>
          </a:p>
          <a:p>
            <a:pPr marL="1069340" algn="just">
              <a:lnSpc>
                <a:spcPct val="100000"/>
              </a:lnSpc>
              <a:spcBef>
                <a:spcPts val="340"/>
              </a:spcBef>
            </a:pPr>
            <a:r>
              <a:rPr lang="en-IN" sz="1050" baseline="32000">
                <a:latin typeface="Times New Roman" panose="02020603050405020304"/>
                <a:cs typeface="Times New Roman" panose="02020603050405020304"/>
              </a:rPr>
              <a:t>                                </a:t>
            </a:r>
            <a:r>
              <a:rPr lang="en-IN" sz="2000" baseline="32000">
                <a:latin typeface="Times New Roman" panose="02020603050405020304"/>
                <a:cs typeface="Times New Roman" panose="02020603050405020304"/>
              </a:rPr>
              <a:t>Gowtham, Dhanush, Hubert Ryan, Mullai Balaji</a:t>
            </a:r>
            <a:endParaRPr sz="1050" baseline="32000">
              <a:latin typeface="Times New Roman" panose="02020603050405020304"/>
              <a:cs typeface="Times New Roman" panose="02020603050405020304"/>
            </a:endParaRPr>
          </a:p>
          <a:p>
            <a:pPr marL="1014730" marR="994410" algn="just">
              <a:lnSpc>
                <a:spcPct val="144000"/>
              </a:lnSpc>
              <a:spcBef>
                <a:spcPts val="10"/>
              </a:spcBef>
            </a:pPr>
            <a:r>
              <a:rPr sz="1000" i="1" spc="-5" dirty="0">
                <a:latin typeface="Times New Roman" panose="02020603050405020304"/>
                <a:cs typeface="Times New Roman" panose="02020603050405020304"/>
              </a:rPr>
              <a:t>Department Of Computer Engineering, </a:t>
            </a:r>
            <a:r>
              <a:rPr lang="en-IN" sz="1000" i="1" spc="-5" dirty="0">
                <a:latin typeface="Times New Roman" panose="02020603050405020304"/>
                <a:cs typeface="Times New Roman" panose="02020603050405020304"/>
              </a:rPr>
              <a:t>Kingston Engineering College</a:t>
            </a:r>
            <a:endParaRPr sz="975" baseline="30000">
              <a:latin typeface="Times New Roman" panose="02020603050405020304"/>
              <a:cs typeface="Times New Roman" panose="02020603050405020304"/>
            </a:endParaRPr>
          </a:p>
          <a:p>
            <a:pPr marL="491490" algn="just">
              <a:lnSpc>
                <a:spcPct val="100000"/>
              </a:lnSpc>
              <a:spcBef>
                <a:spcPts val="515"/>
              </a:spcBef>
            </a:pPr>
            <a:r>
              <a:rPr lang="en-IN" sz="975" baseline="30000">
                <a:latin typeface="Times New Roman" panose="02020603050405020304"/>
                <a:cs typeface="Times New Roman" panose="02020603050405020304"/>
              </a:rPr>
              <a:t>                          </a:t>
            </a:r>
            <a:r>
              <a:rPr sz="975" i="1" spc="-5" dirty="0">
                <a:latin typeface="Times New Roman" panose="02020603050405020304"/>
                <a:cs typeface="Times New Roman" panose="02020603050405020304"/>
                <a:sym typeface="+mn-ea"/>
              </a:rPr>
              <a:t>Department Of Computer Engineering, </a:t>
            </a:r>
            <a:r>
              <a:rPr lang="en-IN" sz="975" i="1" spc="-5" dirty="0">
                <a:latin typeface="Times New Roman" panose="02020603050405020304"/>
                <a:cs typeface="Times New Roman" panose="02020603050405020304"/>
                <a:sym typeface="+mn-ea"/>
              </a:rPr>
              <a:t>Kingston Engineering College</a:t>
            </a:r>
            <a:endParaRPr lang="en-IN" sz="975" i="1" spc="-5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491490" algn="just">
              <a:lnSpc>
                <a:spcPct val="100000"/>
              </a:lnSpc>
              <a:spcBef>
                <a:spcPts val="515"/>
              </a:spcBef>
            </a:pPr>
            <a:r>
              <a:rPr lang="en-IN" sz="975" i="1" spc="-5" dirty="0">
                <a:latin typeface="Times New Roman" panose="02020603050405020304"/>
                <a:cs typeface="Times New Roman" panose="02020603050405020304"/>
                <a:sym typeface="+mn-ea"/>
              </a:rPr>
              <a:t>                 </a:t>
            </a:r>
            <a:r>
              <a:rPr sz="975" i="1" spc="-5" dirty="0">
                <a:latin typeface="Times New Roman" panose="02020603050405020304"/>
                <a:cs typeface="Times New Roman" panose="02020603050405020304"/>
                <a:sym typeface="+mn-ea"/>
              </a:rPr>
              <a:t>Department Of Computer Engineering, </a:t>
            </a:r>
            <a:r>
              <a:rPr lang="en-IN" sz="975" i="1" spc="-5" dirty="0">
                <a:latin typeface="Times New Roman" panose="02020603050405020304"/>
                <a:cs typeface="Times New Roman" panose="02020603050405020304"/>
                <a:sym typeface="+mn-ea"/>
              </a:rPr>
              <a:t>Kingston Engineering College</a:t>
            </a:r>
            <a:endParaRPr lang="en-IN" sz="975" i="1" spc="-5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491490" algn="just">
              <a:lnSpc>
                <a:spcPct val="100000"/>
              </a:lnSpc>
              <a:spcBef>
                <a:spcPts val="515"/>
              </a:spcBef>
            </a:pPr>
            <a:r>
              <a:rPr lang="en-IN" sz="975" i="1" spc="-5" dirty="0">
                <a:latin typeface="Times New Roman" panose="02020603050405020304"/>
                <a:cs typeface="Times New Roman" panose="02020603050405020304"/>
                <a:sym typeface="+mn-ea"/>
              </a:rPr>
              <a:t>                 </a:t>
            </a:r>
            <a:r>
              <a:rPr sz="975" i="1" spc="-5" dirty="0">
                <a:latin typeface="Times New Roman" panose="02020603050405020304"/>
                <a:cs typeface="Times New Roman" panose="02020603050405020304"/>
                <a:sym typeface="+mn-ea"/>
              </a:rPr>
              <a:t>Department Of Computer Engineering, </a:t>
            </a:r>
            <a:r>
              <a:rPr lang="en-IN" sz="975" i="1" spc="-5" dirty="0">
                <a:latin typeface="Times New Roman" panose="02020603050405020304"/>
                <a:cs typeface="Times New Roman" panose="02020603050405020304"/>
                <a:sym typeface="+mn-ea"/>
              </a:rPr>
              <a:t>Kingston Engineering College</a:t>
            </a:r>
            <a:endParaRPr sz="975" baseline="300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800" b="1" spc="-5" dirty="0">
                <a:latin typeface="Times New Roman" panose="02020603050405020304"/>
                <a:cs typeface="Times New Roman" panose="02020603050405020304"/>
              </a:rPr>
              <a:t>-----------------------------------------------------------------------------------------------------------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25400" marR="19685" algn="just">
              <a:lnSpc>
                <a:spcPct val="96000"/>
              </a:lnSpc>
              <a:spcBef>
                <a:spcPts val="125"/>
              </a:spcBef>
            </a:pPr>
            <a:r>
              <a:rPr sz="1000" b="1" i="1" spc="-5" dirty="0">
                <a:latin typeface="Times New Roman" panose="02020603050405020304"/>
                <a:cs typeface="Times New Roman" panose="02020603050405020304"/>
              </a:rPr>
              <a:t>Abstract:--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Corona Virus (coronavirus) According to the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World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Health Organization, the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COVID-19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pandemic is creating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 an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international health crisis, and the </a:t>
            </a:r>
            <a:r>
              <a:rPr sz="1000" b="1" spc="-10" dirty="0">
                <a:latin typeface="Times New Roman" panose="02020603050405020304"/>
                <a:cs typeface="Times New Roman" panose="02020603050405020304"/>
              </a:rPr>
              <a:t>most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successful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safety </a:t>
            </a:r>
            <a:r>
              <a:rPr sz="1000" b="1" spc="-10" dirty="0">
                <a:latin typeface="Times New Roman" panose="02020603050405020304"/>
                <a:cs typeface="Times New Roman" panose="02020603050405020304"/>
              </a:rPr>
              <a:t>method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wearing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a mask in public places. The </a:t>
            </a:r>
            <a:r>
              <a:rPr sz="1000" b="1" spc="5" dirty="0">
                <a:latin typeface="Times New Roman" panose="02020603050405020304"/>
                <a:cs typeface="Times New Roman" panose="02020603050405020304"/>
              </a:rPr>
              <a:t>COVID-19 </a:t>
            </a:r>
            <a:r>
              <a:rPr sz="10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pandemic compelled governments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all over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world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to implement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lockdowns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000" b="1" spc="10" dirty="0">
                <a:latin typeface="Times New Roman" panose="02020603050405020304"/>
                <a:cs typeface="Times New Roman" panose="02020603050405020304"/>
              </a:rPr>
              <a:t>order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to prevent virus transmission.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According to reports, wearing a face </a:t>
            </a:r>
            <a:r>
              <a:rPr sz="1000" b="1" spc="-10" dirty="0">
                <a:latin typeface="Times New Roman" panose="02020603050405020304"/>
                <a:cs typeface="Times New Roman" panose="02020603050405020304"/>
              </a:rPr>
              <a:t>mask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while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work significantly decreases the risk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transmission. A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cost-effective </a:t>
            </a:r>
            <a:r>
              <a:rPr sz="10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and cost-effective </a:t>
            </a:r>
            <a:r>
              <a:rPr sz="1000" b="1" spc="-10" dirty="0">
                <a:latin typeface="Times New Roman" panose="02020603050405020304"/>
                <a:cs typeface="Times New Roman" panose="02020603050405020304"/>
              </a:rPr>
              <a:t>method </a:t>
            </a:r>
            <a:r>
              <a:rPr sz="1000" b="1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using AI to create a safe environment in a manufacturing setting. For</a:t>
            </a:r>
            <a:r>
              <a:rPr sz="1000" b="1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10" dirty="0">
                <a:latin typeface="Times New Roman" panose="02020603050405020304"/>
                <a:cs typeface="Times New Roman" panose="02020603050405020304"/>
              </a:rPr>
              <a:t>mask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detection, a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hybrid </a:t>
            </a:r>
            <a:r>
              <a:rPr sz="1000" b="1" spc="-10" dirty="0">
                <a:latin typeface="Times New Roman" panose="02020603050405020304"/>
                <a:cs typeface="Times New Roman" panose="02020603050405020304"/>
              </a:rPr>
              <a:t>model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using techniques such </a:t>
            </a:r>
            <a:r>
              <a:rPr sz="1000" b="1" spc="5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deep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and classical machine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learning is provided.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A face mask detection dataset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consists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images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and without </a:t>
            </a:r>
            <a:r>
              <a:rPr sz="1000" b="1" spc="-10" dirty="0">
                <a:latin typeface="Times New Roman" panose="02020603050405020304"/>
                <a:cs typeface="Times New Roman" panose="02020603050405020304"/>
              </a:rPr>
              <a:t>masks.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We're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going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to try to </a:t>
            </a:r>
            <a:r>
              <a:rPr sz="1000" b="1" spc="-10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period face detection from a live stream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our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 webcam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using OpenCV.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Python, OpenCV, Tensor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Flow,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and Keras,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we will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create a </a:t>
            </a:r>
            <a:r>
              <a:rPr sz="1000" b="1" spc="5" dirty="0">
                <a:latin typeface="Times New Roman" panose="02020603050405020304"/>
                <a:cs typeface="Times New Roman" panose="02020603050405020304"/>
              </a:rPr>
              <a:t>COVID-19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face </a:t>
            </a:r>
            <a:r>
              <a:rPr sz="1000" b="1" spc="-10" dirty="0">
                <a:latin typeface="Times New Roman" panose="02020603050405020304"/>
                <a:cs typeface="Times New Roman" panose="02020603050405020304"/>
              </a:rPr>
              <a:t>mask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detector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 with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computer vision.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Our </a:t>
            </a:r>
            <a:r>
              <a:rPr sz="1000" b="1" spc="5" dirty="0">
                <a:latin typeface="Times New Roman" panose="02020603050405020304"/>
                <a:cs typeface="Times New Roman" panose="02020603050405020304"/>
              </a:rPr>
              <a:t>aim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to use computer vision and deep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learning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to determine whether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not the person in the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image/video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stream</a:t>
            </a:r>
            <a:r>
              <a:rPr sz="10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wearing</a:t>
            </a:r>
            <a:r>
              <a:rPr sz="10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10" dirty="0">
                <a:latin typeface="Times New Roman" panose="02020603050405020304"/>
                <a:cs typeface="Times New Roman" panose="02020603050405020304"/>
              </a:rPr>
              <a:t>mask.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25400" marR="34925" algn="just">
              <a:lnSpc>
                <a:spcPct val="111000"/>
              </a:lnSpc>
              <a:spcBef>
                <a:spcPts val="550"/>
              </a:spcBef>
            </a:pPr>
            <a:r>
              <a:rPr sz="1000" b="1" i="1" spc="-5" dirty="0">
                <a:latin typeface="Times New Roman" panose="02020603050405020304"/>
                <a:cs typeface="Times New Roman" panose="02020603050405020304"/>
              </a:rPr>
              <a:t>Keywords – </a:t>
            </a:r>
            <a:r>
              <a:rPr sz="1000" i="1" spc="-5" dirty="0">
                <a:latin typeface="Times New Roman" panose="02020603050405020304"/>
                <a:cs typeface="Times New Roman" panose="02020603050405020304"/>
              </a:rPr>
              <a:t>Face Mask Detection, Machine Learning, Deep Learning, Keras, Tensorflow, COVID </a:t>
            </a:r>
            <a:r>
              <a:rPr sz="1000" i="1" dirty="0">
                <a:latin typeface="Times New Roman" panose="02020603050405020304"/>
                <a:cs typeface="Times New Roman" panose="02020603050405020304"/>
              </a:rPr>
              <a:t>-19, </a:t>
            </a:r>
            <a:r>
              <a:rPr sz="1000" i="1" spc="-5" dirty="0">
                <a:latin typeface="Times New Roman" panose="02020603050405020304"/>
                <a:cs typeface="Times New Roman" panose="02020603050405020304"/>
              </a:rPr>
              <a:t>Video, Dataset, Model, </a:t>
            </a:r>
            <a:r>
              <a:rPr sz="1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i="1" spc="-5" dirty="0"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10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i="1" spc="-5" dirty="0">
                <a:latin typeface="Times New Roman" panose="02020603050405020304"/>
                <a:cs typeface="Times New Roman" panose="02020603050405020304"/>
              </a:rPr>
              <a:t>Vision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710"/>
              </a:spcBef>
              <a:tabLst>
                <a:tab pos="3197225" algn="l"/>
                <a:tab pos="6587490" algn="l"/>
              </a:tabLst>
            </a:pPr>
            <a:r>
              <a:rPr sz="1150" u="heavy" spc="1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50" u="heavy" spc="1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150" spc="40" dirty="0">
                <a:latin typeface="Symbol" panose="05050102010706020507"/>
                <a:cs typeface="Symbol" panose="05050102010706020507"/>
              </a:rPr>
              <a:t></a:t>
            </a:r>
            <a:r>
              <a:rPr sz="1150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	</a:t>
            </a:r>
            <a:endParaRPr sz="11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81659" y="9664530"/>
            <a:ext cx="170688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dirty="0"/>
              <a:t>Face Mask Detection</a:t>
            </a:r>
            <a:endParaRPr lang="en-IN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482465" y="9664530"/>
            <a:ext cx="2673984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sz="1100">
                <a:latin typeface="Calibri" panose="020F0502020204030204"/>
                <a:cs typeface="Calibri" panose="020F0502020204030204"/>
              </a:rPr>
              <a:t>01</a:t>
            </a:r>
            <a:endParaRPr lang="en-IN"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1659" y="6081759"/>
            <a:ext cx="3179445" cy="29902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928370">
              <a:lnSpc>
                <a:spcPct val="100000"/>
              </a:lnSpc>
              <a:spcBef>
                <a:spcPts val="305"/>
              </a:spcBef>
              <a:tabLst>
                <a:tab pos="1237615" algn="l"/>
              </a:tabLst>
            </a:pP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I.	INTRODUCTION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11000"/>
              </a:lnSpc>
              <a:spcBef>
                <a:spcPts val="175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ecause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global COVID-19 corona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virus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outbreak, the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wearing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face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masks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public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is becoming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common.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People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wear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masks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protect their health from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air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pollution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before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Covid-19.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Others,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5" dirty="0">
                <a:latin typeface="Times New Roman" panose="02020603050405020304"/>
                <a:cs typeface="Times New Roman" panose="02020603050405020304"/>
              </a:rPr>
              <a:t>who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self-conscious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about their appearance,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mask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their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feelings from the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public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eye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covering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ears.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COVID-19</a:t>
            </a:r>
            <a:r>
              <a:rPr sz="10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transmission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clogged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wearing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face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masks,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according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scientists.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COVID-19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(also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known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corona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virus)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most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recent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epidemic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virus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strike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human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health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last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century. COVID-19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been declared a global pandemic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World</a:t>
            </a:r>
            <a:r>
              <a:rPr sz="100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Health</a:t>
            </a:r>
            <a:r>
              <a:rPr sz="100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Organization</a:t>
            </a:r>
            <a:r>
              <a:rPr sz="100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(WHO)</a:t>
            </a:r>
            <a:r>
              <a:rPr sz="100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00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2020</a:t>
            </a:r>
            <a:r>
              <a:rPr sz="100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due</a:t>
            </a:r>
            <a:r>
              <a:rPr sz="10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1000" spc="-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rapid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spread.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78740" algn="just">
              <a:lnSpc>
                <a:spcPct val="110000"/>
              </a:lnSpc>
              <a:spcBef>
                <a:spcPts val="41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COVID-19</a:t>
            </a:r>
            <a:r>
              <a:rPr sz="10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infected</a:t>
            </a:r>
            <a:r>
              <a:rPr sz="10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over</a:t>
            </a:r>
            <a:r>
              <a:rPr sz="10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0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million</a:t>
            </a:r>
            <a:r>
              <a:rPr sz="10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people</a:t>
            </a:r>
            <a:r>
              <a:rPr sz="10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0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188</a:t>
            </a:r>
            <a:r>
              <a:rPr sz="10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countries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 less than 6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months. The virus spreads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close contact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huddled,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overcrowded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environments.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11295" y="6088151"/>
            <a:ext cx="3107690" cy="32188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11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corona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virus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outbreak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resulted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unprecedented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levels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international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scientific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collaboration.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Machine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learning and Deep Learning, which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assisted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artificial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intelligence (AI), can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aid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 the battle against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Covid-19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 a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variety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ways.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Researchers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clinicians</a:t>
            </a:r>
            <a:r>
              <a:rPr sz="10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10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use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machine learning to predict the distribution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COVID-19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use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it as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an early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warning system for possible outbreaks.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pandemics,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well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identify and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classify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vulnerable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groups.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Aid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distribution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requires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funding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emerging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technologies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artificial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intelligence,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IoT, big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data,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 machine learning in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order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 combat and forecast new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diseases, better understand infection patterns, and trace and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easily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detect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infections.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AI's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capacity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is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being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000" spc="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combat the Covid-19 pandemic. In some countries,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people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by law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wear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face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masks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public.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These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rules and laws were created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response to the exponential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increase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cases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deaths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variety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areas.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method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tracking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large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groups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of people,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other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hand,</a:t>
            </a:r>
            <a:r>
              <a:rPr sz="10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0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becoming</a:t>
            </a:r>
            <a:r>
              <a:rPr sz="10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10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complicated.</a:t>
            </a:r>
            <a:r>
              <a:rPr sz="10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Anyone</a:t>
            </a:r>
            <a:r>
              <a:rPr sz="10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5" dirty="0">
                <a:latin typeface="Times New Roman" panose="02020603050405020304"/>
                <a:cs typeface="Times New Roman" panose="02020603050405020304"/>
              </a:rPr>
              <a:t>who</a:t>
            </a:r>
            <a:r>
              <a:rPr sz="10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isn't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659" y="162560"/>
            <a:ext cx="18624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1000" b="1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Volume 6</a:t>
            </a:r>
            <a:r>
              <a:rPr sz="1000" b="1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1000" b="1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Issue</a:t>
            </a:r>
            <a:r>
              <a:rPr sz="1000" b="1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000" b="1" spc="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1000" b="1" spc="-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1000" b="1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2021</a:t>
            </a:r>
            <a:r>
              <a:rPr sz="1000" b="1" spc="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||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4223" y="162560"/>
            <a:ext cx="13436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ISO</a:t>
            </a:r>
            <a:r>
              <a:rPr sz="1000" b="1" spc="-15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3297:2007</a:t>
            </a:r>
            <a:r>
              <a:rPr sz="1000" b="1" spc="-10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Certified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9265" y="162560"/>
            <a:ext cx="13735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ISSN</a:t>
            </a:r>
            <a:r>
              <a:rPr sz="10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(Online)</a:t>
            </a:r>
            <a:r>
              <a:rPr sz="10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2456-3293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359" y="9671304"/>
            <a:ext cx="1681480" cy="180340"/>
          </a:xfrm>
          <a:custGeom>
            <a:avLst/>
            <a:gdLst/>
            <a:ahLst/>
            <a:cxnLst/>
            <a:rect l="l" t="t" r="r" b="b"/>
            <a:pathLst>
              <a:path w="1681480" h="180340">
                <a:moveTo>
                  <a:pt x="1681226" y="0"/>
                </a:moveTo>
                <a:lnTo>
                  <a:pt x="0" y="0"/>
                </a:lnTo>
                <a:lnTo>
                  <a:pt x="0" y="179832"/>
                </a:lnTo>
                <a:lnTo>
                  <a:pt x="1681226" y="179832"/>
                </a:lnTo>
                <a:lnTo>
                  <a:pt x="168122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33265" y="9671304"/>
            <a:ext cx="2327910" cy="180340"/>
          </a:xfrm>
          <a:custGeom>
            <a:avLst/>
            <a:gdLst/>
            <a:ahLst/>
            <a:cxnLst/>
            <a:rect l="l" t="t" r="r" b="b"/>
            <a:pathLst>
              <a:path w="2327909" h="180340">
                <a:moveTo>
                  <a:pt x="2327402" y="0"/>
                </a:moveTo>
                <a:lnTo>
                  <a:pt x="0" y="0"/>
                </a:lnTo>
                <a:lnTo>
                  <a:pt x="0" y="179832"/>
                </a:lnTo>
                <a:lnTo>
                  <a:pt x="2327402" y="179832"/>
                </a:lnTo>
                <a:lnTo>
                  <a:pt x="232740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1659" y="600863"/>
            <a:ext cx="3181985" cy="866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3820" algn="just">
              <a:lnSpc>
                <a:spcPct val="110000"/>
              </a:lnSpc>
              <a:spcBef>
                <a:spcPts val="10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wearing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face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mask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detected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during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observation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process.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80645" algn="just">
              <a:lnSpc>
                <a:spcPct val="110000"/>
              </a:lnSpc>
              <a:spcBef>
                <a:spcPts val="40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We're going to implement a mask face recognition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model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that uses deep learning and computer vision. The proposed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could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be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conjunction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police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work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cameras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prevent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COVID-19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transmission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detecting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individuals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who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wearing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face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masks.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model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was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created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opencv,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tensor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flow,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keras,</a:t>
            </a:r>
            <a:r>
              <a:rPr sz="1000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well</a:t>
            </a:r>
            <a:r>
              <a:rPr sz="1000" spc="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deep learning and traditional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machine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learning techniques.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For feature extraction,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combined deep transfer learning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three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traditional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algorithms.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made a comparison between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them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 find out which one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best. within the method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coaching and detection, the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required algorithmic rule that achieved the highest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accuracy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consumed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smallest amount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time.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10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STATEMENT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5715" algn="just">
              <a:lnSpc>
                <a:spcPct val="110000"/>
              </a:lnSpc>
              <a:spcBef>
                <a:spcPts val="37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people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unaccustomed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wearing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masks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modern age,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where we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likely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 contract a virulent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disease and other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people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all around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us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advised to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so.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project's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main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point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if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AI</a:t>
            </a:r>
            <a:r>
              <a:rPr sz="1000" spc="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find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people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wearing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wearing masks in public places,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we'll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be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able to increase our protection. If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correctly,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mask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detector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almost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certainly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be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to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help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ensure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our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protection.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5080" indent="457200" algn="just">
              <a:lnSpc>
                <a:spcPct val="110000"/>
              </a:lnSpc>
              <a:spcBef>
                <a:spcPts val="39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Also, it's terribly depressing to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alive during this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period,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witness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much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what's going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 the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world,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so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figured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why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make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anything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it, i.e. turn a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real-world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problem,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1000" spc="-15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 propensity to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wear masks when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go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outside,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Learning problem.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7620" indent="457200" algn="just">
              <a:lnSpc>
                <a:spcPct val="110000"/>
              </a:lnSpc>
              <a:spcBef>
                <a:spcPts val="39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Our research focuses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on stance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detection, which may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totally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different form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detecting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false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news.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Stance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detection is 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technique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mechanically investigating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connection between two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pieces 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text.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this study,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look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at how to predict someone's stance using a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news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article and a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news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headline.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MOTIVATION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7620" algn="just">
              <a:lnSpc>
                <a:spcPct val="110000"/>
              </a:lnSpc>
              <a:spcBef>
                <a:spcPts val="36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COVID-19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cases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resurface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throughout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world,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it's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critical to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stay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committed to helping to stop the virus from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spreading. Although you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always wash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your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hands,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cover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your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coughs and sneezes,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avoid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rubbing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your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ears, and adhere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 social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distancing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laws, wearing a mask is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additional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precaution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you should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take.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Here’s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why: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10000"/>
              </a:lnSpc>
              <a:spcBef>
                <a:spcPts val="40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COVID-19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spreads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commonly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10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person-to-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person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communication,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we've</a:t>
            </a:r>
            <a:r>
              <a:rPr sz="1000" spc="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learned</a:t>
            </a:r>
            <a:r>
              <a:rPr sz="10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during</a:t>
            </a:r>
            <a:r>
              <a:rPr sz="10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pandemic.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infected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person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coughs,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sneezes,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or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speaks,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metastasis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droplets are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released,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fly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six feet and land in the mouths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noses </a:t>
            </a:r>
            <a:r>
              <a:rPr sz="1000" spc="1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others nearby.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COVID-19 can also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spread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people </a:t>
            </a:r>
            <a:r>
              <a:rPr sz="1000" spc="-15" dirty="0">
                <a:latin typeface="Times New Roman" panose="02020603050405020304"/>
                <a:cs typeface="Times New Roman" panose="02020603050405020304"/>
              </a:rPr>
              <a:t>who</a:t>
            </a:r>
            <a:r>
              <a:rPr sz="100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don't realise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10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10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virus</a:t>
            </a:r>
            <a:r>
              <a:rPr sz="10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because</a:t>
            </a:r>
            <a:r>
              <a:rPr sz="100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10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don't</a:t>
            </a:r>
            <a:r>
              <a:rPr sz="10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100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0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symptoms.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81659" y="9664530"/>
            <a:ext cx="170688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dirty="0">
                <a:sym typeface="+mn-ea"/>
              </a:rPr>
              <a:t>Face Mask Detection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4482465" y="9664530"/>
            <a:ext cx="2673984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sz="1100">
                <a:latin typeface="Calibri" panose="020F0502020204030204"/>
                <a:cs typeface="Calibri" panose="020F0502020204030204"/>
              </a:rPr>
              <a:t>02</a:t>
            </a:r>
            <a:endParaRPr lang="en-IN"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1295" y="600863"/>
            <a:ext cx="3181350" cy="866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10000"/>
              </a:lnSpc>
              <a:spcBef>
                <a:spcPts val="10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As a result, the center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for Disease Control and Prevention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recommend wearing masks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artefact face coverings to help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slow</a:t>
            </a:r>
            <a:r>
              <a:rPr sz="1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virus'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spread.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6985" algn="just">
              <a:lnSpc>
                <a:spcPct val="110000"/>
              </a:lnSpc>
              <a:spcBef>
                <a:spcPts val="40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COVID-19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pandemic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changed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000" spc="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live.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Many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people are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staying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home, avoiding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people on the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road,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modifying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everyday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activities,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going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college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work,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ways we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never expected. While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changing recent behaviours,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we want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 follow new patterns.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First and foremost,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we have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 habit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wearing a mask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face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covering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very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public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place.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Following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previous outbreaks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infectious diseases, we've learned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simple,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reliable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messaging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people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do</a:t>
            </a:r>
            <a:r>
              <a:rPr sz="1000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protect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themselves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communities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important.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  <a:spcBef>
                <a:spcPts val="540"/>
              </a:spcBef>
            </a:pP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10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OBJECTIVES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10000"/>
              </a:lnSpc>
              <a:spcBef>
                <a:spcPts val="385"/>
              </a:spcBef>
            </a:pPr>
            <a:r>
              <a:rPr sz="1000" spc="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shield ourselves from the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COVID-19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Pandemic, virtually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everyone puts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 face mask. In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most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public events, such as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malls,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theatres,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parks,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is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becoming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increasingly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important to see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if people in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crowd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wear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face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masks.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development</a:t>
            </a:r>
            <a:r>
              <a:rPr sz="10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0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0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AI</a:t>
            </a:r>
            <a:r>
              <a:rPr sz="10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solution</a:t>
            </a:r>
            <a:r>
              <a:rPr sz="10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detect</a:t>
            </a:r>
            <a:r>
              <a:rPr sz="10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whether</a:t>
            </a:r>
            <a:r>
              <a:rPr sz="10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character </a:t>
            </a:r>
            <a:r>
              <a:rPr sz="1000" spc="-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wearing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face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mask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grant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them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could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be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extremely beneficial to society. In this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project,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 simple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Face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Mask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detection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machine is built using Convolutional Neural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Networks, a Deep Learning method (CNN). This CNN Model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is built with the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TensorFlow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system and the OpenCV library,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are both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excellent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for real-time applications.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version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also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to extend a full-fledged software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application so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that anyone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test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it out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before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submitting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general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public.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version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achieves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accuracy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over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96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percent.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can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be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in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conjunction with other methods to improve accuracy levels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even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more.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980440">
              <a:lnSpc>
                <a:spcPct val="100000"/>
              </a:lnSpc>
              <a:spcBef>
                <a:spcPts val="550"/>
              </a:spcBef>
            </a:pP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II</a:t>
            </a:r>
            <a:r>
              <a:rPr sz="10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LITERATURE</a:t>
            </a:r>
            <a:r>
              <a:rPr sz="10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REVIEW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7620" algn="just">
              <a:lnSpc>
                <a:spcPct val="110000"/>
              </a:lnSpc>
              <a:spcBef>
                <a:spcPts val="37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 many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use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cases, such a device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unquestionably needed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under the current Covid-19 lockdown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period.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following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are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 few examples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applications that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benefit from this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scheme.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6985" algn="just">
              <a:lnSpc>
                <a:spcPct val="110000"/>
              </a:lnSpc>
              <a:spcBef>
                <a:spcPts val="39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Airports: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While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not goggles, the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proposed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System could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be of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great value to sight travellers at airports. The information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travellers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recorded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videos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in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the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entrance.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 passenger is discovered without a face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mask,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alarm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sounded,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alerting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airfield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authorities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take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immediate action.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6985" algn="just">
              <a:lnSpc>
                <a:spcPct val="110000"/>
              </a:lnSpc>
              <a:spcBef>
                <a:spcPts val="41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Hospitals: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proposed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could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be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combined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CCTV cameras, and the information could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 see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any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employees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are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wearing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masks.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doctor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discovered without a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mask,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they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be sent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 note to put one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on.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8890" algn="just">
              <a:lnSpc>
                <a:spcPct val="110000"/>
              </a:lnSpc>
              <a:spcBef>
                <a:spcPts val="41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Offices: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proposed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framework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would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aid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maintenance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safety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standards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in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order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prevent</a:t>
            </a:r>
            <a:r>
              <a:rPr sz="1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spread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659" y="162560"/>
            <a:ext cx="18624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1000" b="1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Volume 6</a:t>
            </a:r>
            <a:r>
              <a:rPr sz="1000" b="1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1000" b="1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Issue</a:t>
            </a:r>
            <a:r>
              <a:rPr sz="1000" b="1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000" b="1" spc="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1000" b="1" spc="-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1000" b="1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2021</a:t>
            </a:r>
            <a:r>
              <a:rPr sz="1000" b="1" spc="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||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4223" y="162560"/>
            <a:ext cx="386905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07615" algn="l"/>
              </a:tabLst>
            </a:pPr>
            <a:r>
              <a:rPr sz="1000" b="1" spc="-5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ISO</a:t>
            </a:r>
            <a:r>
              <a:rPr sz="1000" b="1" spc="15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3297:2007</a:t>
            </a:r>
            <a:r>
              <a:rPr sz="1000" b="1" spc="20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Certified	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ISSN</a:t>
            </a:r>
            <a:r>
              <a:rPr sz="10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(Online)</a:t>
            </a:r>
            <a:r>
              <a:rPr sz="10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2456-3293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359" y="9671304"/>
            <a:ext cx="1681480" cy="180340"/>
          </a:xfrm>
          <a:custGeom>
            <a:avLst/>
            <a:gdLst/>
            <a:ahLst/>
            <a:cxnLst/>
            <a:rect l="l" t="t" r="r" b="b"/>
            <a:pathLst>
              <a:path w="1681480" h="180340">
                <a:moveTo>
                  <a:pt x="1681226" y="0"/>
                </a:moveTo>
                <a:lnTo>
                  <a:pt x="0" y="0"/>
                </a:lnTo>
                <a:lnTo>
                  <a:pt x="0" y="179832"/>
                </a:lnTo>
                <a:lnTo>
                  <a:pt x="1681226" y="179832"/>
                </a:lnTo>
                <a:lnTo>
                  <a:pt x="168122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33265" y="9671304"/>
            <a:ext cx="2327910" cy="180340"/>
          </a:xfrm>
          <a:custGeom>
            <a:avLst/>
            <a:gdLst/>
            <a:ahLst/>
            <a:cxnLst/>
            <a:rect l="l" t="t" r="r" b="b"/>
            <a:pathLst>
              <a:path w="2327909" h="180340">
                <a:moveTo>
                  <a:pt x="2327402" y="0"/>
                </a:moveTo>
                <a:lnTo>
                  <a:pt x="0" y="0"/>
                </a:lnTo>
                <a:lnTo>
                  <a:pt x="0" y="179832"/>
                </a:lnTo>
                <a:lnTo>
                  <a:pt x="2327402" y="179832"/>
                </a:lnTo>
                <a:lnTo>
                  <a:pt x="232740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81659" y="600863"/>
            <a:ext cx="3178810" cy="345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10000"/>
              </a:lnSpc>
              <a:spcBef>
                <a:spcPts val="100"/>
              </a:spcBef>
            </a:pP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Covid-19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any other airborne disease. If a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worker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wearing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mask,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reminded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so.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736600">
              <a:lnSpc>
                <a:spcPct val="100000"/>
              </a:lnSpc>
              <a:spcBef>
                <a:spcPts val="555"/>
              </a:spcBef>
            </a:pP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III</a:t>
            </a:r>
            <a:r>
              <a:rPr sz="10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IMPLEMENTED</a:t>
            </a:r>
            <a:r>
              <a:rPr sz="10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SYSTEM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10000"/>
              </a:lnSpc>
              <a:spcBef>
                <a:spcPts val="36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proposed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framework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uses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OpenCV,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Tensor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flow,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Keras, and PyTorch libraries to identify a person wearing a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face mask in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image/video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stream using computer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vision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deep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learning algorithms.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469900" indent="-203200" algn="just">
              <a:lnSpc>
                <a:spcPct val="100000"/>
              </a:lnSpc>
              <a:spcBef>
                <a:spcPts val="520"/>
              </a:spcBef>
              <a:buAutoNum type="romanUcPeriod"/>
              <a:tabLst>
                <a:tab pos="469900" algn="l"/>
              </a:tabLst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Approach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  <a:spcBef>
                <a:spcPts val="52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Develop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 deep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model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(MobileNetV2)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7620" algn="just">
              <a:lnSpc>
                <a:spcPct val="111000"/>
              </a:lnSpc>
              <a:spcBef>
                <a:spcPts val="38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Application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model mask detector model to images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live video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stream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469900" indent="-224790" algn="just">
              <a:lnSpc>
                <a:spcPct val="100000"/>
              </a:lnSpc>
              <a:spcBef>
                <a:spcPts val="515"/>
              </a:spcBef>
              <a:buAutoNum type="romanUcPeriod" startAt="2"/>
              <a:tabLst>
                <a:tab pos="469900" algn="l"/>
              </a:tabLst>
            </a:pPr>
            <a:r>
              <a:rPr sz="1000" dirty="0">
                <a:latin typeface="Times New Roman" panose="02020603050405020304"/>
                <a:cs typeface="Times New Roman" panose="02020603050405020304"/>
              </a:rPr>
              <a:t>Flow</a:t>
            </a:r>
            <a:r>
              <a:rPr sz="1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Chart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  <a:spcBef>
                <a:spcPts val="555"/>
              </a:spcBef>
            </a:pP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0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0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Source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10000"/>
              </a:lnSpc>
              <a:spcBef>
                <a:spcPts val="370"/>
              </a:spcBef>
            </a:pPr>
            <a:r>
              <a:rPr sz="1000" i="1" dirty="0">
                <a:latin typeface="Times New Roman" panose="02020603050405020304"/>
                <a:cs typeface="Times New Roman" panose="02020603050405020304"/>
              </a:rPr>
              <a:t>1)</a:t>
            </a:r>
            <a:r>
              <a:rPr sz="10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OpenCV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was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used to enhance the majority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images.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“Mask”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 “no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mask”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were already written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set of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images.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images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were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1000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various sizes and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resolutions,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were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most likely taken from a variety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sources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computers (cameras)</a:t>
            </a:r>
            <a:r>
              <a:rPr sz="1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varying resolutions.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659" y="6331991"/>
            <a:ext cx="3181350" cy="273113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15"/>
              </a:spcBef>
            </a:pPr>
            <a:r>
              <a:rPr sz="1000" i="1" dirty="0">
                <a:latin typeface="Times New Roman" panose="02020603050405020304"/>
                <a:cs typeface="Times New Roman" panose="02020603050405020304"/>
              </a:rPr>
              <a:t>2)  </a:t>
            </a:r>
            <a:r>
              <a:rPr sz="1000" i="1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1)</a:t>
            </a:r>
            <a:r>
              <a:rPr sz="1000" spc="4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Data preprocessing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8890" algn="just">
              <a:lnSpc>
                <a:spcPct val="110000"/>
              </a:lnSpc>
              <a:spcBef>
                <a:spcPts val="39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Any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raw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input pictures were subjected to the data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preprocessing steps outlined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below in order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 turn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them into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clean versions that could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fed to a neural network machine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model.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08585" indent="-96520" algn="just">
              <a:lnSpc>
                <a:spcPct val="100000"/>
              </a:lnSpc>
              <a:spcBef>
                <a:spcPts val="515"/>
              </a:spcBef>
              <a:buSzPct val="90000"/>
              <a:buAutoNum type="arabicPeriod"/>
              <a:tabLst>
                <a:tab pos="109220" algn="l"/>
              </a:tabLst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Resize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picture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been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given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(256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x 256)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9525">
              <a:lnSpc>
                <a:spcPct val="110000"/>
              </a:lnSpc>
              <a:spcBef>
                <a:spcPts val="410"/>
              </a:spcBef>
              <a:buSzPct val="90000"/>
              <a:buAutoNum type="arabicPeriod"/>
              <a:tabLst>
                <a:tab pos="109220" algn="l"/>
              </a:tabLst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RGB</a:t>
            </a:r>
            <a:r>
              <a:rPr sz="10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colour</a:t>
            </a:r>
            <a:r>
              <a:rPr sz="10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filtering</a:t>
            </a:r>
            <a:r>
              <a:rPr sz="10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0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applied</a:t>
            </a:r>
            <a:r>
              <a:rPr sz="10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channels</a:t>
            </a:r>
            <a:r>
              <a:rPr sz="10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(Our</a:t>
            </a:r>
            <a:r>
              <a:rPr sz="10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model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MobileNetV2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supports 2nd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three</a:t>
            </a:r>
            <a:r>
              <a:rPr sz="1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channel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image)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5080" indent="31750">
              <a:lnSpc>
                <a:spcPct val="111000"/>
              </a:lnSpc>
              <a:spcBef>
                <a:spcPts val="385"/>
              </a:spcBef>
              <a:buSzPct val="90000"/>
              <a:buAutoNum type="arabicPeriod"/>
              <a:tabLst>
                <a:tab pos="140970" algn="l"/>
              </a:tabLst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Scaling</a:t>
            </a:r>
            <a:r>
              <a:rPr sz="10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0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Normalizing</a:t>
            </a:r>
            <a:r>
              <a:rPr sz="10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images</a:t>
            </a:r>
            <a:r>
              <a:rPr sz="10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10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PyTorch's</a:t>
            </a:r>
            <a:r>
              <a:rPr sz="10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built-in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weights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quality mean.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10160">
              <a:lnSpc>
                <a:spcPct val="110000"/>
              </a:lnSpc>
              <a:spcBef>
                <a:spcPts val="395"/>
              </a:spcBef>
              <a:buSzPct val="90000"/>
              <a:buAutoNum type="arabicPeriod"/>
              <a:tabLst>
                <a:tab pos="109220" algn="l"/>
              </a:tabLst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Cropping</a:t>
            </a:r>
            <a:r>
              <a:rPr sz="10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picture</a:t>
            </a:r>
            <a:r>
              <a:rPr sz="10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0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centre</a:t>
            </a:r>
            <a:r>
              <a:rPr sz="10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0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224x224x3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element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price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10795">
              <a:lnSpc>
                <a:spcPct val="110000"/>
              </a:lnSpc>
              <a:spcBef>
                <a:spcPts val="405"/>
              </a:spcBef>
              <a:buSzPct val="90000"/>
              <a:buAutoNum type="arabicPeriod"/>
              <a:tabLst>
                <a:tab pos="109220" algn="l"/>
              </a:tabLst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Finally,</a:t>
            </a:r>
            <a:r>
              <a:rPr sz="10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they'll</a:t>
            </a:r>
            <a:r>
              <a:rPr sz="10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0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converted</a:t>
            </a:r>
            <a:r>
              <a:rPr sz="10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tensors</a:t>
            </a:r>
            <a:r>
              <a:rPr sz="10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(Similar</a:t>
            </a:r>
            <a:r>
              <a:rPr sz="10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NumPy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array)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1295" y="552094"/>
            <a:ext cx="3177540" cy="1687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12925">
              <a:lnSpc>
                <a:spcPct val="144000"/>
              </a:lnSpc>
              <a:spcBef>
                <a:spcPts val="100"/>
              </a:spcBef>
            </a:pP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10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10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LEARNING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10000"/>
              </a:lnSpc>
              <a:spcBef>
                <a:spcPts val="37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Machine learning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study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computer algorithms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improve over time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 result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their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use.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It's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thought to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artificial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intelligence.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algorithms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build a mathematical model based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sample data,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known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training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data,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make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predictions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or</a:t>
            </a:r>
            <a:r>
              <a:rPr sz="1000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make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other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decisions although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they are not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explicitly programmed to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so.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1295" y="4420641"/>
            <a:ext cx="3178810" cy="463042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617855" algn="just">
              <a:lnSpc>
                <a:spcPct val="100000"/>
              </a:lnSpc>
              <a:spcBef>
                <a:spcPts val="61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Fig</a:t>
            </a:r>
            <a:r>
              <a:rPr sz="1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-1: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Machine learning outlook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28575" indent="457200" algn="just">
              <a:lnSpc>
                <a:spcPct val="110000"/>
              </a:lnSpc>
              <a:spcBef>
                <a:spcPts val="39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Depending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on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essence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"signal"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"feedback"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available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10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system,</a:t>
            </a:r>
            <a:r>
              <a:rPr sz="10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machine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learning methods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historically divided into three different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categories: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31115" algn="just">
              <a:lnSpc>
                <a:spcPct val="111000"/>
              </a:lnSpc>
              <a:spcBef>
                <a:spcPts val="390"/>
              </a:spcBef>
              <a:buChar char="•"/>
              <a:tabLst>
                <a:tab pos="111760" algn="l"/>
              </a:tabLst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Supervised learning: The computer is given examples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inputs and the need for required outputs,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aim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learning 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standard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rule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maps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inputs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to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outputs.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31115" algn="just">
              <a:lnSpc>
                <a:spcPct val="110000"/>
              </a:lnSpc>
              <a:spcBef>
                <a:spcPts val="395"/>
              </a:spcBef>
              <a:buChar char="•"/>
              <a:tabLst>
                <a:tab pos="93345" algn="l"/>
              </a:tabLst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Unsupervised learning: The training algorithm isn't given a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name,</a:t>
            </a:r>
            <a:r>
              <a:rPr sz="1000" spc="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so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it's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left to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figure out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structure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in an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input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own. Unattended learning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may be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 target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itself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(finding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hidden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patterns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data)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or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means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to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end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(finding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hidden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patterns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data)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(feature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learning).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29210" algn="just">
              <a:lnSpc>
                <a:spcPct val="110000"/>
              </a:lnSpc>
              <a:spcBef>
                <a:spcPts val="40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Reinforcement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learning: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programme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interacts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with a complex world in which it must achieve a specific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objective (such as driving a car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playing a game against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opponent).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navigates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its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space,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receives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feedback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form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rewards,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attempts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optimise.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11000"/>
              </a:lnSpc>
              <a:spcBef>
                <a:spcPts val="39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Other procedures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emerged that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not fit the neatness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this three-fold categorization, and the same machine learning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method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usually uses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than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one.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  <a:spcBef>
                <a:spcPts val="540"/>
              </a:spcBef>
            </a:pP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10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VISION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10000"/>
              </a:lnSpc>
              <a:spcBef>
                <a:spcPts val="38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Computer vision is a knowledge-based science area that deals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how machines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interpret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visual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images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videos at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8009" y="4207509"/>
            <a:ext cx="2724785" cy="221234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5759" y="2324735"/>
            <a:ext cx="2948940" cy="218440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81659" y="9664530"/>
            <a:ext cx="170688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dirty="0">
                <a:sym typeface="+mn-ea"/>
              </a:rPr>
              <a:t>Face Mask Detection</a:t>
            </a: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4482465" y="9664530"/>
            <a:ext cx="2673984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sz="1100">
                <a:latin typeface="Calibri" panose="020F0502020204030204"/>
                <a:cs typeface="Calibri" panose="020F0502020204030204"/>
              </a:rPr>
              <a:t>03</a:t>
            </a:r>
            <a:endParaRPr lang="en-IN" sz="1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659" y="162560"/>
            <a:ext cx="18624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1000" b="1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Volume 6</a:t>
            </a:r>
            <a:r>
              <a:rPr sz="1000" b="1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1000" b="1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Issue</a:t>
            </a:r>
            <a:r>
              <a:rPr sz="1000" b="1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000" b="1" spc="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1000" b="1" spc="-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1000" b="1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2021</a:t>
            </a:r>
            <a:r>
              <a:rPr sz="1000" b="1" spc="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||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4223" y="162560"/>
            <a:ext cx="13436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ISO</a:t>
            </a:r>
            <a:r>
              <a:rPr sz="1000" b="1" spc="-15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3297:2007</a:t>
            </a:r>
            <a:r>
              <a:rPr sz="1000" b="1" spc="-10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Certified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9265" y="162560"/>
            <a:ext cx="13735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ISSN</a:t>
            </a:r>
            <a:r>
              <a:rPr sz="10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(Online)</a:t>
            </a:r>
            <a:r>
              <a:rPr sz="10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2456-3293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359" y="9671304"/>
            <a:ext cx="1681480" cy="180340"/>
          </a:xfrm>
          <a:custGeom>
            <a:avLst/>
            <a:gdLst/>
            <a:ahLst/>
            <a:cxnLst/>
            <a:rect l="l" t="t" r="r" b="b"/>
            <a:pathLst>
              <a:path w="1681480" h="180340">
                <a:moveTo>
                  <a:pt x="1681226" y="0"/>
                </a:moveTo>
                <a:lnTo>
                  <a:pt x="0" y="0"/>
                </a:lnTo>
                <a:lnTo>
                  <a:pt x="0" y="179832"/>
                </a:lnTo>
                <a:lnTo>
                  <a:pt x="1681226" y="179832"/>
                </a:lnTo>
                <a:lnTo>
                  <a:pt x="168122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33265" y="9671304"/>
            <a:ext cx="2327910" cy="180340"/>
          </a:xfrm>
          <a:custGeom>
            <a:avLst/>
            <a:gdLst/>
            <a:ahLst/>
            <a:cxnLst/>
            <a:rect l="l" t="t" r="r" b="b"/>
            <a:pathLst>
              <a:path w="2327909" h="180340">
                <a:moveTo>
                  <a:pt x="2327402" y="0"/>
                </a:moveTo>
                <a:lnTo>
                  <a:pt x="0" y="0"/>
                </a:lnTo>
                <a:lnTo>
                  <a:pt x="0" y="179832"/>
                </a:lnTo>
                <a:lnTo>
                  <a:pt x="2327402" y="179832"/>
                </a:lnTo>
                <a:lnTo>
                  <a:pt x="232740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r>
              <a:rPr lang="en-IN"/>
              <a:t>04</a:t>
            </a:r>
            <a:endParaRPr lang="en-IN"/>
          </a:p>
        </p:txBody>
      </p:sp>
      <p:sp>
        <p:nvSpPr>
          <p:cNvPr id="7" name="object 7"/>
          <p:cNvSpPr txBox="1"/>
          <p:nvPr/>
        </p:nvSpPr>
        <p:spPr>
          <a:xfrm>
            <a:off x="581659" y="600863"/>
            <a:ext cx="3180715" cy="8611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9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high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level.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vision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tasks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include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techniques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for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collecting,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processing,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analysing,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interpreting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digital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images, as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well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extraction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high-dimensional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from the real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world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order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 provide numerical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symbolic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knowledge, such as in the form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decisions. In this sense In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this context, understanding refers to the conversion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visual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images</a:t>
            </a:r>
            <a:r>
              <a:rPr sz="10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(retinal</a:t>
            </a:r>
            <a:r>
              <a:rPr sz="10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input)</a:t>
            </a:r>
            <a:r>
              <a:rPr sz="10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10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representations</a:t>
            </a:r>
            <a:r>
              <a:rPr sz="10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0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world</a:t>
            </a:r>
            <a:r>
              <a:rPr sz="10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000" spc="-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relevant to thought processes and may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elicit appropriate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action. The disentangling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symbolic knowledge from image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models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built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assistance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geometry,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physics, and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learning theory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what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image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help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us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understand.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80645" algn="just">
              <a:lnSpc>
                <a:spcPct val="110000"/>
              </a:lnSpc>
              <a:spcBef>
                <a:spcPts val="40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idea behind artificial systems that extract information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from images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subject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computer vision. Video loops,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multiple camera views, and multi-dimensional knowledge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from a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3D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scanner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medical scanning system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examples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image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knowledge.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vision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scientific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discipline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aims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apply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theories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models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development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laptop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vision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systems.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vision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is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interdisciplinary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area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studies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machines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be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programmed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interpret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visual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images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videos at a high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level.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It aims to change the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tasks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human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visual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can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perform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an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engineering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standpoint.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  <a:spcBef>
                <a:spcPts val="540"/>
              </a:spcBef>
            </a:pP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Cloud</a:t>
            </a:r>
            <a:r>
              <a:rPr sz="10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Computing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7620" algn="just">
              <a:lnSpc>
                <a:spcPct val="110000"/>
              </a:lnSpc>
              <a:spcBef>
                <a:spcPts val="38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distribution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different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resources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over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Internet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known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cloud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computing.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resources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include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storage,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databases,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networking,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servers,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software,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among other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tools and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applications.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5715" algn="just">
              <a:lnSpc>
                <a:spcPct val="110000"/>
              </a:lnSpc>
              <a:spcBef>
                <a:spcPts val="39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Instead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saving files to a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proprietary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drive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local storage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unit, cloud-based storage allows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them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saved to a remote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database.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long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an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electronic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device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internet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connectivity,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to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well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software programmes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needed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operate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it.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7620" algn="just">
              <a:lnSpc>
                <a:spcPct val="110000"/>
              </a:lnSpc>
              <a:spcBef>
                <a:spcPts val="39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variety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reasons,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including cost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savings,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increased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productivity, speed and efficiency, performance, and security,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cloud computing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can be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 popular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option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for individuals and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businesses.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6985" algn="just">
              <a:lnSpc>
                <a:spcPct val="110000"/>
              </a:lnSpc>
              <a:spcBef>
                <a:spcPts val="40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Since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being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accessed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located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remotely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inside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cloud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or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virtual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space,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cloud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computing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classified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such.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Cloud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service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providers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allow</a:t>
            </a:r>
            <a:r>
              <a:rPr sz="1000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store files and software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remote servers and then access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them</a:t>
            </a:r>
            <a:r>
              <a:rPr sz="10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10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Internet.</a:t>
            </a:r>
            <a:r>
              <a:rPr sz="10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0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means</a:t>
            </a:r>
            <a:r>
              <a:rPr sz="10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10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doesn't</a:t>
            </a:r>
            <a:r>
              <a:rPr sz="10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1000" spc="-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 the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1000" spc="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position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 gain access to it, allowing them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work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remotely.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6350" algn="just">
              <a:lnSpc>
                <a:spcPct val="110000"/>
              </a:lnSpc>
              <a:spcBef>
                <a:spcPts val="39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Cloud computing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moves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all 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work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crunching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processing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away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laptop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you're</a:t>
            </a:r>
            <a:r>
              <a:rPr sz="1000" spc="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carrying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sitting at. It also transfers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work to massive computer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clusters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0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isolated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cyberspace.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information,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1295" y="600863"/>
            <a:ext cx="3180080" cy="397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10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jobs, and applications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accessible from 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any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computer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can connect to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Internet,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anywhere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 the</a:t>
            </a:r>
            <a:r>
              <a:rPr sz="1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world.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8890" algn="just">
              <a:lnSpc>
                <a:spcPct val="110000"/>
              </a:lnSpc>
              <a:spcBef>
                <a:spcPts val="41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Cloud computing is a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term that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encompasses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both public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private cloud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computing.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10000"/>
              </a:lnSpc>
              <a:spcBef>
                <a:spcPts val="39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Public cloud providers charge for their services provided over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Internet. Private cloud providers,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other hand, only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provide services to a certain group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people.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These services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are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comprised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 network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networks that provide hosted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services.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7620" algn="just">
              <a:lnSpc>
                <a:spcPct val="110000"/>
              </a:lnSpc>
              <a:spcBef>
                <a:spcPts val="405"/>
              </a:spcBef>
            </a:pPr>
            <a:r>
              <a:rPr sz="1000" dirty="0"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10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0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10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hybrid</a:t>
            </a:r>
            <a:r>
              <a:rPr sz="10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alternative,</a:t>
            </a:r>
            <a:r>
              <a:rPr sz="10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10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combines</a:t>
            </a:r>
            <a:r>
              <a:rPr sz="10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elements </a:t>
            </a:r>
            <a:r>
              <a:rPr sz="1000" spc="-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both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private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services.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  <a:spcBef>
                <a:spcPts val="555"/>
              </a:spcBef>
            </a:pPr>
            <a:r>
              <a:rPr sz="1000" b="1" spc="-10" dirty="0">
                <a:latin typeface="Times New Roman" panose="02020603050405020304"/>
                <a:cs typeface="Times New Roman" panose="02020603050405020304"/>
              </a:rPr>
              <a:t>DEEP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LEARNING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6985" algn="just">
              <a:lnSpc>
                <a:spcPct val="110000"/>
              </a:lnSpc>
              <a:spcBef>
                <a:spcPts val="36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Deep learning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aim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these approaches is to learn function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features from higher levels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apply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 the lower level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options. Without relying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entirely on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human features, a device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learn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complex functions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mapping 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incoming input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output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directly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data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mechanically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learning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multiple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levels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abstraction.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Deep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learning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algorithms get to take advantage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unknown structure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within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input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distribution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order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discover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good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representations, usually at multiple levels, with higher-level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learn features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outlined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terms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lower-level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choices.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1295" y="6844055"/>
            <a:ext cx="3180080" cy="23120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981710" algn="just">
              <a:lnSpc>
                <a:spcPct val="100000"/>
              </a:lnSpc>
              <a:spcBef>
                <a:spcPts val="62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Fig</a:t>
            </a:r>
            <a:r>
              <a:rPr sz="1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2:</a:t>
            </a:r>
            <a:r>
              <a:rPr sz="1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Deep learning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10000"/>
              </a:lnSpc>
              <a:spcBef>
                <a:spcPts val="41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hierarchy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concepts allows the machine to deduce more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complex concepts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constructing them from simpler ones. If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draw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graph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showing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definitions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are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constructed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top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each other,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we'll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see that the graph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very complex, with many layers. As a result, we've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moved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AI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deep learning. Deep learning performs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well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 domains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analogue inputs (and also outputs).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They are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images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pixel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data, documents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text data,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files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audio data, rather than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 collection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quantities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 highly tabular format.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Deep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learning allows computational models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made up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multiple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layers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discover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representations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multiple level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abstraction.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43045" y="4742815"/>
            <a:ext cx="3140710" cy="219011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81659" y="9664530"/>
            <a:ext cx="170688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dirty="0">
                <a:sym typeface="+mn-ea"/>
              </a:rPr>
              <a:t>Face Mask Detection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659" y="162560"/>
            <a:ext cx="18624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1000" b="1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Volume 6</a:t>
            </a:r>
            <a:r>
              <a:rPr sz="1000" b="1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1000" b="1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Issue</a:t>
            </a:r>
            <a:r>
              <a:rPr sz="1000" b="1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000" b="1" spc="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1000" b="1" spc="-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1000" b="1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2021</a:t>
            </a:r>
            <a:r>
              <a:rPr sz="1000" b="1" spc="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||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4223" y="162560"/>
            <a:ext cx="13436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ISO</a:t>
            </a:r>
            <a:r>
              <a:rPr sz="1000" b="1" spc="-15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3297:2007</a:t>
            </a:r>
            <a:r>
              <a:rPr sz="1000" b="1" spc="-10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Certified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9265" y="162560"/>
            <a:ext cx="13735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ISSN</a:t>
            </a:r>
            <a:r>
              <a:rPr sz="10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(Online)</a:t>
            </a:r>
            <a:r>
              <a:rPr sz="10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2456-3293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359" y="9671304"/>
            <a:ext cx="1681480" cy="180340"/>
          </a:xfrm>
          <a:custGeom>
            <a:avLst/>
            <a:gdLst/>
            <a:ahLst/>
            <a:cxnLst/>
            <a:rect l="l" t="t" r="r" b="b"/>
            <a:pathLst>
              <a:path w="1681480" h="180340">
                <a:moveTo>
                  <a:pt x="1681226" y="0"/>
                </a:moveTo>
                <a:lnTo>
                  <a:pt x="0" y="0"/>
                </a:lnTo>
                <a:lnTo>
                  <a:pt x="0" y="179832"/>
                </a:lnTo>
                <a:lnTo>
                  <a:pt x="1681226" y="179832"/>
                </a:lnTo>
                <a:lnTo>
                  <a:pt x="168122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33265" y="9671304"/>
            <a:ext cx="2327910" cy="180340"/>
          </a:xfrm>
          <a:custGeom>
            <a:avLst/>
            <a:gdLst/>
            <a:ahLst/>
            <a:cxnLst/>
            <a:rect l="l" t="t" r="r" b="b"/>
            <a:pathLst>
              <a:path w="2327909" h="180340">
                <a:moveTo>
                  <a:pt x="2327402" y="0"/>
                </a:moveTo>
                <a:lnTo>
                  <a:pt x="0" y="0"/>
                </a:lnTo>
                <a:lnTo>
                  <a:pt x="0" y="179832"/>
                </a:lnTo>
                <a:lnTo>
                  <a:pt x="2327402" y="179832"/>
                </a:lnTo>
                <a:lnTo>
                  <a:pt x="232740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r>
              <a:rPr lang="en-IN" sz="1400">
                <a:solidFill>
                  <a:schemeClr val="tx1"/>
                </a:solidFill>
                <a:uFillTx/>
              </a:rPr>
              <a:t>05</a:t>
            </a:r>
            <a:endParaRPr lang="en-IN" sz="1400">
              <a:solidFill>
                <a:schemeClr val="tx1"/>
              </a:solidFill>
              <a:uFillTx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659" y="555142"/>
            <a:ext cx="3181350" cy="872299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OpenCV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6985" algn="just">
              <a:lnSpc>
                <a:spcPct val="110000"/>
              </a:lnSpc>
              <a:spcBef>
                <a:spcPts val="38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OpenCV (Open Source Computer Vision Library) is a free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software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library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for computer vision and machine learning.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OpenCV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was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created to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provide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 standard infrastructure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laptop vision applications, as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well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as to speed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up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adoption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perception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commercial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products.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Businesses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easy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change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code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thanks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OpenCV.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5715" algn="just">
              <a:lnSpc>
                <a:spcPct val="110000"/>
              </a:lnSpc>
              <a:spcBef>
                <a:spcPts val="39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library has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than 2500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optimised algorithms, which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includes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comprehensive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set 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classic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state-of-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the-art laptop vision and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machine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learning algorithms These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algorithms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be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detect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acknowledge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faces,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identify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objects,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classify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human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actions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videos,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track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camera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movements,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moving objects, extract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3D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models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of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objects,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turn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out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3D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purpose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clouds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stereo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cameras,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stitch</a:t>
            </a:r>
            <a:r>
              <a:rPr sz="10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images</a:t>
            </a:r>
            <a:r>
              <a:rPr sz="10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together</a:t>
            </a:r>
            <a:r>
              <a:rPr sz="10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produce</a:t>
            </a:r>
            <a:r>
              <a:rPr sz="10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high</a:t>
            </a:r>
            <a:r>
              <a:rPr sz="10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resolution</a:t>
            </a:r>
            <a:r>
              <a:rPr sz="10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image</a:t>
            </a:r>
            <a:r>
              <a:rPr sz="10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 entire scene, find similar images from an image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database,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take away red eyes from pictures taken mistreatment flash,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follow eye movements, acknowledge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scenery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establish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markers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overlay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increased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reality,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forth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OpenCV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over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forty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seven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thousand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folks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community</a:t>
            </a:r>
            <a:r>
              <a:rPr sz="10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calculable</a:t>
            </a:r>
            <a:r>
              <a:rPr sz="100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100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0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downloads</a:t>
            </a:r>
            <a:r>
              <a:rPr sz="1000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exceeding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5715" algn="just">
              <a:lnSpc>
                <a:spcPct val="110000"/>
              </a:lnSpc>
            </a:pPr>
            <a:r>
              <a:rPr sz="1000" dirty="0">
                <a:latin typeface="Times New Roman" panose="02020603050405020304"/>
                <a:cs typeface="Times New Roman" panose="02020603050405020304"/>
                <a:hlinkClick r:id="rId1"/>
              </a:rPr>
              <a:t>18</a:t>
            </a:r>
            <a:r>
              <a:rPr sz="1000" spc="5" dirty="0">
                <a:latin typeface="Times New Roman" panose="02020603050405020304"/>
                <a:cs typeface="Times New Roman" panose="02020603050405020304"/>
                <a:hlinkClick r:id="rId1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  <a:hlinkClick r:id="rId1"/>
              </a:rPr>
              <a:t>million.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library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extensively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companies,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analysis teams and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governmental bodies.Along with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well-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established</a:t>
            </a:r>
            <a:r>
              <a:rPr sz="100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companies</a:t>
            </a:r>
            <a:r>
              <a:rPr sz="10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10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Google,</a:t>
            </a:r>
            <a:r>
              <a:rPr sz="100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Yahoo,</a:t>
            </a:r>
            <a:r>
              <a:rPr sz="100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Microsoft,</a:t>
            </a:r>
            <a:r>
              <a:rPr sz="10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Intel,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10000"/>
              </a:lnSpc>
              <a:spcBef>
                <a:spcPts val="1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IBM,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Sony,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Honda, Toyota that employ the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library,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several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startups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akin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Applied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Minds,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Video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Surf,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Zeitera,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make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extensive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OpenCV.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OpenCV’s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deployed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uses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span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range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stitching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street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view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images together, detecting intrusions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surveillance video in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Israel,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observance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mine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instrumentation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China,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helping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robots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navigate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pick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objects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Willow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Garage,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detection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swimming bath drowning accidents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Europe,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running interactive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art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European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nation and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New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York,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checking runways for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debris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 Turkey,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inspecting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labels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factories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round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world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speedy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face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Japan.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10000"/>
              </a:lnSpc>
              <a:spcBef>
                <a:spcPts val="39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It supports Windows, Android, and Mac OS and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C++,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Java, and Python interfaces. OpenCV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primarily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time-based vision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applications,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 it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makes use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MMX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point directions when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they are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accessible.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There are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over 500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algorithms and about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ten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times as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many functions that make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1000" spc="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endorse such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algorithms. OpenCV is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written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C++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 model interface that integrates with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STL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containers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seamlessly.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TENSORFLOW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81280" algn="just">
              <a:lnSpc>
                <a:spcPct val="110000"/>
              </a:lnSpc>
              <a:spcBef>
                <a:spcPts val="385"/>
              </a:spcBef>
            </a:pPr>
            <a:r>
              <a:rPr sz="1000" dirty="0">
                <a:latin typeface="Times New Roman" panose="02020603050405020304"/>
                <a:cs typeface="Times New Roman" panose="02020603050405020304"/>
              </a:rPr>
              <a:t>TensorFlow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is a free and open-source software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library for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dataflow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 differentiable programming that can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solve a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wide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range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problems. It's a symbolic mathematics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library</a:t>
            </a:r>
            <a:r>
              <a:rPr sz="1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that's</a:t>
            </a:r>
            <a:r>
              <a:rPr sz="10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10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0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0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10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1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applications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1295" y="600863"/>
            <a:ext cx="3180715" cy="2865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9375" algn="just">
              <a:lnSpc>
                <a:spcPct val="110000"/>
              </a:lnSpc>
              <a:spcBef>
                <a:spcPts val="9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including neural networks.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TensorFlow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is Google's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second-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generation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system,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version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1.0.0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5" dirty="0">
                <a:latin typeface="Times New Roman" panose="02020603050405020304"/>
                <a:cs typeface="Times New Roman" panose="02020603050405020304"/>
              </a:rPr>
              <a:t>was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released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on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February 11th. Unlike the reference implementation, which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runs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single computers, TensorFlow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run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multiple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CPUs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GPUs.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6985" indent="182880" algn="just">
              <a:lnSpc>
                <a:spcPct val="110000"/>
              </a:lnSpc>
              <a:spcBef>
                <a:spcPts val="39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Tensor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Flow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available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for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64-bit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Linux,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macOS,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Windows, and Android and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iOS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mobile computing platforms.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adaptable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architecture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allows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easy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computation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preparation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variety</a:t>
            </a:r>
            <a:r>
              <a:rPr sz="1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platforms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(CPUs,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TPUs,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GPUs).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KERAS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10000"/>
              </a:lnSpc>
              <a:spcBef>
                <a:spcPts val="38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Keras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human-centric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API,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machine-centric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one.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Keras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adheres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industry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best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practises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reducing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psychological feature load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providing consistent and quick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APIs,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reducing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actions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needed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common use cases, and providing transparent and unfair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error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messages.</a:t>
            </a:r>
            <a:r>
              <a:rPr sz="1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1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comes</a:t>
            </a:r>
            <a:r>
              <a:rPr sz="10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lot</a:t>
            </a:r>
            <a:r>
              <a:rPr sz="1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documentation</a:t>
            </a:r>
            <a:r>
              <a:rPr sz="1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1295" y="3440709"/>
            <a:ext cx="3180080" cy="4764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9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developer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guides.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Keras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includes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variety</a:t>
            </a:r>
            <a:r>
              <a:rPr sz="10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implementations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commonly used neural-network building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blocks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including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layers,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goals,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activation</a:t>
            </a:r>
            <a:r>
              <a:rPr sz="10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functions,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optimizers, and a slew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methods to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make</a:t>
            </a:r>
            <a:r>
              <a:rPr sz="1000" spc="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working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with image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text data and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writing deep neural network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code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simpler. The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code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is hosted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GitHub, and community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support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forums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include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Slack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channel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GitHub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problems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tab.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Keras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lightweight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Python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deep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learning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library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that runs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on top 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Theano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or Tensor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Flow. It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was created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goal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making the implementation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deep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models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as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simple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fast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possible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for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research and development. It runs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Python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2.7 or 3.7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and,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depending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underpinning frameworks, can run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both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GPUs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CPUs.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It's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available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under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Massachusetts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Institute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Technology's permissive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licence.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31115" algn="just">
              <a:lnSpc>
                <a:spcPct val="110000"/>
              </a:lnSpc>
              <a:spcBef>
                <a:spcPts val="41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François Chollet, a Google engineer, created Keras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four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guiding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principles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mind: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29845" lvl="2" algn="just">
              <a:lnSpc>
                <a:spcPct val="110000"/>
              </a:lnSpc>
              <a:spcBef>
                <a:spcPts val="390"/>
              </a:spcBef>
              <a:buAutoNum type="arabicPeriod"/>
              <a:tabLst>
                <a:tab pos="336550" algn="l"/>
              </a:tabLst>
            </a:pP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Modularity: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viewed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single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sequence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graph. A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deep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learning model's issues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discrete components that can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combined in a variety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ways.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31750" lvl="2" algn="just">
              <a:lnSpc>
                <a:spcPct val="111000"/>
              </a:lnSpc>
              <a:spcBef>
                <a:spcPts val="390"/>
              </a:spcBef>
              <a:buAutoNum type="arabicPeriod"/>
              <a:tabLst>
                <a:tab pos="299085" algn="l"/>
              </a:tabLst>
            </a:pP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Minimalism: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library is designed to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easy enough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achieve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goal,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unnecessary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frills,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still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increasing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readability.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7620" lvl="2" algn="just">
              <a:lnSpc>
                <a:spcPct val="111000"/>
              </a:lnSpc>
              <a:spcBef>
                <a:spcPts val="390"/>
              </a:spcBef>
              <a:buAutoNum type="arabicPeriod"/>
              <a:tabLst>
                <a:tab pos="307975" algn="l"/>
              </a:tabLst>
            </a:pP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Extensibility: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Researchers can easily add new sections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structure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them,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allowing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them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test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and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explore</a:t>
            </a:r>
            <a:r>
              <a:rPr sz="10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10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ideas.</a:t>
            </a:r>
            <a:r>
              <a:rPr sz="100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100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0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100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different</a:t>
            </a:r>
            <a:r>
              <a:rPr sz="1000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files</a:t>
            </a:r>
            <a:r>
              <a:rPr sz="100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0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custom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6700" y="8264525"/>
            <a:ext cx="3101975" cy="124968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81659" y="9664530"/>
            <a:ext cx="170688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dirty="0">
                <a:sym typeface="+mn-ea"/>
              </a:rPr>
              <a:t>Face Mask Detection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659" y="162560"/>
            <a:ext cx="18624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1000" b="1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Volume 6</a:t>
            </a:r>
            <a:r>
              <a:rPr sz="1000" b="1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1000" b="1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Issue</a:t>
            </a:r>
            <a:r>
              <a:rPr sz="1000" b="1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000" b="1" spc="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1000" b="1" spc="-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1000" b="1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2021</a:t>
            </a:r>
            <a:r>
              <a:rPr sz="1000" b="1" spc="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||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4223" y="162560"/>
            <a:ext cx="386905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07615" algn="l"/>
              </a:tabLst>
            </a:pPr>
            <a:r>
              <a:rPr sz="1000" b="1" spc="-5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ISO</a:t>
            </a:r>
            <a:r>
              <a:rPr sz="1000" b="1" spc="15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3297:2007</a:t>
            </a:r>
            <a:r>
              <a:rPr sz="1000" b="1" spc="20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Certified	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ISSN</a:t>
            </a:r>
            <a:r>
              <a:rPr sz="10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(Online)</a:t>
            </a:r>
            <a:r>
              <a:rPr sz="10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2456-3293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359" y="9671304"/>
            <a:ext cx="1681480" cy="180340"/>
          </a:xfrm>
          <a:custGeom>
            <a:avLst/>
            <a:gdLst/>
            <a:ahLst/>
            <a:cxnLst/>
            <a:rect l="l" t="t" r="r" b="b"/>
            <a:pathLst>
              <a:path w="1681480" h="180340">
                <a:moveTo>
                  <a:pt x="1681226" y="0"/>
                </a:moveTo>
                <a:lnTo>
                  <a:pt x="0" y="0"/>
                </a:lnTo>
                <a:lnTo>
                  <a:pt x="0" y="179832"/>
                </a:lnTo>
                <a:lnTo>
                  <a:pt x="1681226" y="179832"/>
                </a:lnTo>
                <a:lnTo>
                  <a:pt x="168122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33265" y="9671304"/>
            <a:ext cx="2327910" cy="180340"/>
          </a:xfrm>
          <a:custGeom>
            <a:avLst/>
            <a:gdLst/>
            <a:ahLst/>
            <a:cxnLst/>
            <a:rect l="l" t="t" r="r" b="b"/>
            <a:pathLst>
              <a:path w="2327909" h="180340">
                <a:moveTo>
                  <a:pt x="2327402" y="0"/>
                </a:moveTo>
                <a:lnTo>
                  <a:pt x="0" y="0"/>
                </a:lnTo>
                <a:lnTo>
                  <a:pt x="0" y="179832"/>
                </a:lnTo>
                <a:lnTo>
                  <a:pt x="2327402" y="179832"/>
                </a:lnTo>
                <a:lnTo>
                  <a:pt x="232740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81659" y="600863"/>
            <a:ext cx="3178810" cy="697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9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file formats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Python. All is indigenous. Python Keras is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designed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simplicity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modularity,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enabling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easily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identify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run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deep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models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on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top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Theano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or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TensorFlow</a:t>
            </a:r>
            <a:r>
              <a:rPr sz="1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backend.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659" y="1498752"/>
            <a:ext cx="3176270" cy="12185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981710">
              <a:lnSpc>
                <a:spcPct val="100000"/>
              </a:lnSpc>
              <a:spcBef>
                <a:spcPts val="590"/>
              </a:spcBef>
            </a:pP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IV</a:t>
            </a:r>
            <a:r>
              <a:rPr sz="10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SYSTEM DESIGN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10000"/>
              </a:lnSpc>
              <a:spcBef>
                <a:spcPts val="37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aims</a:t>
            </a:r>
            <a:r>
              <a:rPr sz="10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classifying</a:t>
            </a:r>
            <a:r>
              <a:rPr sz="10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whether</a:t>
            </a:r>
            <a:r>
              <a:rPr sz="1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person</a:t>
            </a:r>
            <a:r>
              <a:rPr sz="1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wearing</a:t>
            </a:r>
            <a:r>
              <a:rPr sz="1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mask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taking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input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from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08585">
              <a:lnSpc>
                <a:spcPct val="100000"/>
              </a:lnSpc>
              <a:spcBef>
                <a:spcPts val="52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--Images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08585">
              <a:lnSpc>
                <a:spcPct val="100000"/>
              </a:lnSpc>
              <a:spcBef>
                <a:spcPts val="51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--Real</a:t>
            </a:r>
            <a:r>
              <a:rPr sz="1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streaming</a:t>
            </a:r>
            <a:r>
              <a:rPr sz="1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Videos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73990">
              <a:lnSpc>
                <a:spcPct val="100000"/>
              </a:lnSpc>
              <a:spcBef>
                <a:spcPts val="585"/>
              </a:spcBef>
            </a:pPr>
            <a:r>
              <a:rPr sz="550" spc="-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5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50" spc="-5" dirty="0">
                <a:latin typeface="Times New Roman" panose="02020603050405020304"/>
                <a:cs typeface="Times New Roman" panose="02020603050405020304"/>
              </a:rPr>
              <a:t>proposed</a:t>
            </a:r>
            <a:r>
              <a:rPr sz="5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50" spc="-10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550" spc="-5" dirty="0">
                <a:latin typeface="Times New Roman" panose="02020603050405020304"/>
                <a:cs typeface="Times New Roman" panose="02020603050405020304"/>
              </a:rPr>
              <a:t>considers</a:t>
            </a:r>
            <a:r>
              <a:rPr sz="55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50" spc="-10" dirty="0">
                <a:latin typeface="Times New Roman" panose="02020603050405020304"/>
                <a:cs typeface="Times New Roman" panose="02020603050405020304"/>
              </a:rPr>
              <a:t>dataset </a:t>
            </a:r>
            <a:r>
              <a:rPr sz="55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55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50" spc="-10" dirty="0"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5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50" dirty="0">
                <a:latin typeface="Times New Roman" panose="02020603050405020304"/>
                <a:cs typeface="Times New Roman" panose="02020603050405020304"/>
              </a:rPr>
              <a:t>1300</a:t>
            </a:r>
            <a:r>
              <a:rPr sz="5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50" spc="-5" dirty="0">
                <a:latin typeface="Times New Roman" panose="02020603050405020304"/>
                <a:cs typeface="Times New Roman" panose="02020603050405020304"/>
              </a:rPr>
              <a:t>images</a:t>
            </a:r>
            <a:r>
              <a:rPr sz="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50" dirty="0">
                <a:latin typeface="Times New Roman" panose="02020603050405020304"/>
                <a:cs typeface="Times New Roman" panose="02020603050405020304"/>
              </a:rPr>
              <a:t>[14].</a:t>
            </a:r>
            <a:endParaRPr sz="55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89116" y="2795044"/>
            <a:ext cx="1358404" cy="117359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209" y="2820014"/>
            <a:ext cx="1378454" cy="114362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81659" y="4224045"/>
            <a:ext cx="3178175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10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00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coached</a:t>
            </a:r>
            <a:r>
              <a:rPr sz="100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00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10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phases</a:t>
            </a:r>
            <a:r>
              <a:rPr sz="100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complete</a:t>
            </a:r>
            <a:r>
              <a:rPr sz="10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classification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photographs: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10000"/>
              </a:lnSpc>
              <a:spcBef>
                <a:spcPts val="405"/>
              </a:spcBef>
              <a:buChar char="•"/>
              <a:tabLst>
                <a:tab pos="108585" algn="l"/>
              </a:tabLst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face</a:t>
            </a:r>
            <a:r>
              <a:rPr sz="100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mask</a:t>
            </a:r>
            <a:r>
              <a:rPr sz="10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sz="100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0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loaded</a:t>
            </a:r>
            <a:r>
              <a:rPr sz="1000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10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device</a:t>
            </a:r>
            <a:r>
              <a:rPr sz="10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0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phase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one.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6350">
              <a:lnSpc>
                <a:spcPct val="111000"/>
              </a:lnSpc>
              <a:spcBef>
                <a:spcPts val="385"/>
              </a:spcBef>
              <a:buChar char="•"/>
              <a:tabLst>
                <a:tab pos="90805" algn="l"/>
              </a:tabLst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Different</a:t>
            </a:r>
            <a:r>
              <a:rPr sz="1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Supervised</a:t>
            </a:r>
            <a:r>
              <a:rPr sz="1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1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classifiers</a:t>
            </a:r>
            <a:r>
              <a:rPr sz="10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0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build</a:t>
            </a:r>
            <a:r>
              <a:rPr sz="1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coaching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model.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1659" y="5553227"/>
            <a:ext cx="2301875" cy="46164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2nd</a:t>
            </a:r>
            <a:r>
              <a:rPr sz="1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Phase: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86995" indent="-74930">
              <a:lnSpc>
                <a:spcPct val="100000"/>
              </a:lnSpc>
              <a:spcBef>
                <a:spcPts val="515"/>
              </a:spcBef>
              <a:buChar char="•"/>
              <a:tabLst>
                <a:tab pos="87630" algn="l"/>
              </a:tabLst>
            </a:pPr>
            <a:r>
              <a:rPr sz="1000" dirty="0">
                <a:latin typeface="Times New Roman" panose="02020603050405020304"/>
                <a:cs typeface="Times New Roman" panose="02020603050405020304"/>
              </a:rPr>
              <a:t>Open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mask classifier</a:t>
            </a:r>
            <a:r>
              <a:rPr sz="1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load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it.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11295" y="549047"/>
            <a:ext cx="3176270" cy="85026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86995" indent="-74930">
              <a:lnSpc>
                <a:spcPct val="100000"/>
              </a:lnSpc>
              <a:spcBef>
                <a:spcPts val="625"/>
              </a:spcBef>
              <a:buChar char="•"/>
              <a:tabLst>
                <a:tab pos="87630" algn="l"/>
              </a:tabLst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Scan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images/video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stream</a:t>
            </a:r>
            <a:r>
              <a:rPr sz="1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faces.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86995" indent="-74930">
              <a:lnSpc>
                <a:spcPct val="100000"/>
              </a:lnSpc>
              <a:spcBef>
                <a:spcPts val="530"/>
              </a:spcBef>
              <a:buChar char="•"/>
              <a:tabLst>
                <a:tab pos="87630" algn="l"/>
              </a:tabLst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Use the classifier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on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face ROI.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10000"/>
              </a:lnSpc>
              <a:spcBef>
                <a:spcPts val="400"/>
              </a:spcBef>
              <a:buChar char="•"/>
              <a:tabLst>
                <a:tab pos="93345" algn="l"/>
              </a:tabLst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Confidently</a:t>
            </a:r>
            <a:r>
              <a:rPr sz="1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classify</a:t>
            </a:r>
            <a:r>
              <a:rPr sz="1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images</a:t>
            </a:r>
            <a:r>
              <a:rPr sz="1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‘With</a:t>
            </a:r>
            <a:r>
              <a:rPr sz="1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Mask'</a:t>
            </a:r>
            <a:r>
              <a:rPr sz="10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‘Without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Mask.'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23359" y="1464310"/>
            <a:ext cx="2895599" cy="349631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011295" y="4944643"/>
            <a:ext cx="3180715" cy="446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marR="102235" indent="-325120" algn="just">
              <a:lnSpc>
                <a:spcPct val="143000"/>
              </a:lnSpc>
              <a:spcBef>
                <a:spcPts val="10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Fig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3: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Architecture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Proposed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Face mask detection system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This system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might then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interfaced</a:t>
            </a:r>
            <a:r>
              <a:rPr sz="1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with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  <a:spcBef>
                <a:spcPts val="52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1: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Existing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scheme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restricts</a:t>
            </a:r>
            <a:r>
              <a:rPr sz="1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violators.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10000"/>
              </a:lnSpc>
              <a:spcBef>
                <a:spcPts val="39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Case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2: There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occasions at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work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people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forget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or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simply discard the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mask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because it is difficult for them to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become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acquainted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face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masks.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such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situations,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system's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warning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causes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disruption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among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other employees.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 result, concerned authorities should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take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appropriate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steps to warn the individual so that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they can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resume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wearing their</a:t>
            </a:r>
            <a:r>
              <a:rPr sz="1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mask.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10000"/>
              </a:lnSpc>
              <a:spcBef>
                <a:spcPts val="39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typical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MobilenetV2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architecture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several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layers,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described below. Instead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defining/building our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own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Pytorch,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can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models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library</a:t>
            </a:r>
            <a:r>
              <a:rPr sz="1000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Torch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Vision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construct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MobileNetV2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model.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ImageNet dataset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to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determine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weight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each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layer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model. The padding, kernel size, input channels,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output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channels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are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represented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weights.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MobileNetV2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selected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algorithm to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in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order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create a model that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can be used on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 mobile device.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top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MobileNetV2 model, a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customised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completely connected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layer</a:t>
            </a:r>
            <a:r>
              <a:rPr sz="1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four</a:t>
            </a:r>
            <a:r>
              <a:rPr sz="1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sequential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layers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was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created.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layers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are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200025" indent="-125730">
              <a:lnSpc>
                <a:spcPct val="100000"/>
              </a:lnSpc>
              <a:spcBef>
                <a:spcPts val="540"/>
              </a:spcBef>
              <a:buFont typeface="Cambria" panose="02040503050406030204"/>
              <a:buAutoNum type="arabicPeriod"/>
              <a:tabLst>
                <a:tab pos="200660" algn="l"/>
              </a:tabLst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Average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Pooling layer</a:t>
            </a:r>
            <a:r>
              <a:rPr sz="1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7×7</a:t>
            </a:r>
            <a:r>
              <a:rPr sz="1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weights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200025" indent="-125730">
              <a:lnSpc>
                <a:spcPct val="100000"/>
              </a:lnSpc>
              <a:spcBef>
                <a:spcPts val="540"/>
              </a:spcBef>
              <a:buFont typeface="Cambria" panose="02040503050406030204"/>
              <a:buAutoNum type="arabicPeriod"/>
              <a:tabLst>
                <a:tab pos="200660" algn="l"/>
              </a:tabLst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Linear layer</a:t>
            </a:r>
            <a:r>
              <a:rPr sz="1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with ReLu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activation function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200025" indent="-125730">
              <a:lnSpc>
                <a:spcPct val="100000"/>
              </a:lnSpc>
              <a:spcBef>
                <a:spcPts val="525"/>
              </a:spcBef>
              <a:buFont typeface="Cambria" panose="02040503050406030204"/>
              <a:buAutoNum type="arabicPeriod"/>
              <a:tabLst>
                <a:tab pos="200660" algn="l"/>
              </a:tabLst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Dropout</a:t>
            </a:r>
            <a:r>
              <a:rPr sz="1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Layer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359" y="6165850"/>
            <a:ext cx="3213735" cy="3216910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581659" y="9664530"/>
            <a:ext cx="170688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dirty="0">
                <a:sym typeface="+mn-ea"/>
              </a:rPr>
              <a:t>Face Mask Detection</a:t>
            </a:r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4482465" y="9664530"/>
            <a:ext cx="2673984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sz="1100">
                <a:latin typeface="Calibri" panose="020F0502020204030204"/>
                <a:cs typeface="Calibri" panose="020F0502020204030204"/>
              </a:rPr>
              <a:t>06</a:t>
            </a:r>
            <a:endParaRPr lang="en-IN" sz="1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659" y="162560"/>
            <a:ext cx="18624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1000" b="1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Volume 6</a:t>
            </a:r>
            <a:r>
              <a:rPr sz="1000" b="1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1000" b="1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Issue</a:t>
            </a:r>
            <a:r>
              <a:rPr sz="1000" b="1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000" b="1" spc="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1000" b="1" spc="-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1000" b="1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2021</a:t>
            </a:r>
            <a:r>
              <a:rPr sz="1000" b="1" spc="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||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4223" y="162560"/>
            <a:ext cx="13436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ISO</a:t>
            </a:r>
            <a:r>
              <a:rPr sz="1000" b="1" spc="-15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3297:2007</a:t>
            </a:r>
            <a:r>
              <a:rPr sz="1000" b="1" spc="-10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Certified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9265" y="162560"/>
            <a:ext cx="13735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ISSN</a:t>
            </a:r>
            <a:r>
              <a:rPr sz="10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(Online)</a:t>
            </a:r>
            <a:r>
              <a:rPr sz="10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2456-3293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359" y="9671304"/>
            <a:ext cx="1681480" cy="180340"/>
          </a:xfrm>
          <a:custGeom>
            <a:avLst/>
            <a:gdLst/>
            <a:ahLst/>
            <a:cxnLst/>
            <a:rect l="l" t="t" r="r" b="b"/>
            <a:pathLst>
              <a:path w="1681480" h="180340">
                <a:moveTo>
                  <a:pt x="1681226" y="0"/>
                </a:moveTo>
                <a:lnTo>
                  <a:pt x="0" y="0"/>
                </a:lnTo>
                <a:lnTo>
                  <a:pt x="0" y="179832"/>
                </a:lnTo>
                <a:lnTo>
                  <a:pt x="1681226" y="179832"/>
                </a:lnTo>
                <a:lnTo>
                  <a:pt x="168122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33265" y="9671304"/>
            <a:ext cx="2327910" cy="180340"/>
          </a:xfrm>
          <a:custGeom>
            <a:avLst/>
            <a:gdLst/>
            <a:ahLst/>
            <a:cxnLst/>
            <a:rect l="l" t="t" r="r" b="b"/>
            <a:pathLst>
              <a:path w="2327909" h="180340">
                <a:moveTo>
                  <a:pt x="2327402" y="0"/>
                </a:moveTo>
                <a:lnTo>
                  <a:pt x="0" y="0"/>
                </a:lnTo>
                <a:lnTo>
                  <a:pt x="0" y="179832"/>
                </a:lnTo>
                <a:lnTo>
                  <a:pt x="2327402" y="179832"/>
                </a:lnTo>
                <a:lnTo>
                  <a:pt x="232740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1659" y="600862"/>
            <a:ext cx="3178175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80645" algn="just">
              <a:lnSpc>
                <a:spcPct val="111000"/>
              </a:lnSpc>
              <a:spcBef>
                <a:spcPts val="100"/>
              </a:spcBef>
            </a:pPr>
            <a:r>
              <a:rPr sz="1000" spc="-15" dirty="0">
                <a:latin typeface="Cambria" panose="02040503050406030204"/>
                <a:cs typeface="Cambria" panose="02040503050406030204"/>
              </a:rPr>
              <a:t>4.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Linear layer with Softmax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activation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function with the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result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values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11000"/>
              </a:lnSpc>
              <a:spcBef>
                <a:spcPts val="39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softmax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function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final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layer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returns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two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probabilities, one for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each classification 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"mask"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"not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mask."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  <a:spcBef>
                <a:spcPts val="540"/>
              </a:spcBef>
            </a:pP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0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RESULT.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5715" algn="just">
              <a:lnSpc>
                <a:spcPct val="110000"/>
              </a:lnSpc>
              <a:spcBef>
                <a:spcPts val="38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experimental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are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evaluated</a:t>
            </a:r>
            <a:r>
              <a:rPr sz="1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following classifiers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optimizers.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11000"/>
              </a:lnSpc>
              <a:spcBef>
                <a:spcPts val="385"/>
              </a:spcBef>
            </a:pPr>
            <a:r>
              <a:rPr sz="1000" dirty="0">
                <a:latin typeface="Times New Roman" panose="02020603050405020304"/>
                <a:cs typeface="Times New Roman" panose="02020603050405020304"/>
              </a:rPr>
              <a:t>Table 1: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Results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proposed system with MobilenetV2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classifier: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64597" y="2576293"/>
          <a:ext cx="2626360" cy="638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075"/>
                <a:gridCol w="312420"/>
                <a:gridCol w="312420"/>
                <a:gridCol w="398779"/>
                <a:gridCol w="267335"/>
                <a:gridCol w="357505"/>
                <a:gridCol w="312419"/>
                <a:gridCol w="312419"/>
              </a:tblGrid>
              <a:tr h="221559"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500" b="1" dirty="0">
                          <a:latin typeface="Times New Roman" panose="02020603050405020304"/>
                          <a:cs typeface="Times New Roman" panose="02020603050405020304"/>
                        </a:rPr>
                        <a:t>Classifier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500" b="1" spc="-5" dirty="0">
                          <a:latin typeface="Times New Roman" panose="02020603050405020304"/>
                          <a:cs typeface="Times New Roman" panose="02020603050405020304"/>
                        </a:rPr>
                        <a:t>Epochs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marR="41275">
                        <a:lnSpc>
                          <a:spcPct val="109000"/>
                        </a:lnSpc>
                        <a:spcBef>
                          <a:spcPts val="320"/>
                        </a:spcBef>
                      </a:pPr>
                      <a:r>
                        <a:rPr sz="500" b="1" spc="-1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500" b="1" spc="10" dirty="0">
                          <a:latin typeface="Times New Roman" panose="02020603050405020304"/>
                          <a:cs typeface="Times New Roman" panose="02020603050405020304"/>
                        </a:rPr>
                        <a:t>ra</a:t>
                      </a:r>
                      <a:r>
                        <a:rPr sz="500" b="1" spc="5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500" b="1" spc="-1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500" b="1" spc="5" dirty="0">
                          <a:latin typeface="Times New Roman" panose="02020603050405020304"/>
                          <a:cs typeface="Times New Roman" panose="02020603050405020304"/>
                        </a:rPr>
                        <a:t>/</a:t>
                      </a:r>
                      <a:r>
                        <a:rPr sz="500" b="1" spc="-2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500" b="1" dirty="0">
                          <a:latin typeface="Times New Roman" panose="02020603050405020304"/>
                          <a:cs typeface="Times New Roman" panose="02020603050405020304"/>
                        </a:rPr>
                        <a:t>e  </a:t>
                      </a:r>
                      <a:r>
                        <a:rPr sz="500" b="1" spc="10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500" b="1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500" b="1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500" b="1" spc="10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500" b="1" spc="5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500" b="1" spc="10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r>
                        <a:rPr sz="500" b="1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500" b="1" dirty="0">
                          <a:latin typeface="Times New Roman" panose="02020603050405020304"/>
                          <a:cs typeface="Times New Roman" panose="02020603050405020304"/>
                        </a:rPr>
                        <a:t>Optimizer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marR="60325">
                        <a:lnSpc>
                          <a:spcPct val="109000"/>
                        </a:lnSpc>
                        <a:spcBef>
                          <a:spcPts val="320"/>
                        </a:spcBef>
                      </a:pPr>
                      <a:r>
                        <a:rPr sz="500" b="1" spc="-1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500" b="1" spc="10" dirty="0">
                          <a:latin typeface="Times New Roman" panose="02020603050405020304"/>
                          <a:cs typeface="Times New Roman" panose="02020603050405020304"/>
                        </a:rPr>
                        <a:t>ra</a:t>
                      </a:r>
                      <a:r>
                        <a:rPr sz="500" b="1" spc="5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500" b="1" dirty="0">
                          <a:latin typeface="Times New Roman" panose="02020603050405020304"/>
                          <a:cs typeface="Times New Roman" panose="02020603050405020304"/>
                        </a:rPr>
                        <a:t>n  </a:t>
                      </a:r>
                      <a:r>
                        <a:rPr sz="500" b="1" spc="5" dirty="0">
                          <a:latin typeface="Times New Roman" panose="02020603050405020304"/>
                          <a:cs typeface="Times New Roman" panose="02020603050405020304"/>
                        </a:rPr>
                        <a:t>loss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marR="48895">
                        <a:lnSpc>
                          <a:spcPct val="109000"/>
                        </a:lnSpc>
                        <a:spcBef>
                          <a:spcPts val="320"/>
                        </a:spcBef>
                      </a:pPr>
                      <a:r>
                        <a:rPr sz="500" b="1" dirty="0">
                          <a:latin typeface="Times New Roman" panose="02020603050405020304"/>
                          <a:cs typeface="Times New Roman" panose="02020603050405020304"/>
                        </a:rPr>
                        <a:t>Train </a:t>
                      </a:r>
                      <a:r>
                        <a:rPr sz="500" b="1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500" b="1" spc="-1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500" b="1" spc="10" dirty="0">
                          <a:latin typeface="Times New Roman" panose="02020603050405020304"/>
                          <a:cs typeface="Times New Roman" panose="02020603050405020304"/>
                        </a:rPr>
                        <a:t>cc</a:t>
                      </a:r>
                      <a:r>
                        <a:rPr sz="500" b="1" spc="-15" dirty="0">
                          <a:latin typeface="Times New Roman" panose="02020603050405020304"/>
                          <a:cs typeface="Times New Roman" panose="02020603050405020304"/>
                        </a:rPr>
                        <a:t>u</a:t>
                      </a:r>
                      <a:r>
                        <a:rPr sz="500" b="1" spc="10" dirty="0">
                          <a:latin typeface="Times New Roman" panose="02020603050405020304"/>
                          <a:cs typeface="Times New Roman" panose="02020603050405020304"/>
                        </a:rPr>
                        <a:t>ra</a:t>
                      </a:r>
                      <a:r>
                        <a:rPr sz="500" b="1" spc="-20" dirty="0"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500" b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marR="146050">
                        <a:lnSpc>
                          <a:spcPct val="109000"/>
                        </a:lnSpc>
                        <a:spcBef>
                          <a:spcPts val="320"/>
                        </a:spcBef>
                      </a:pPr>
                      <a:r>
                        <a:rPr sz="500" b="1" spc="-1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500" b="1" spc="10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500" b="1" spc="10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500" b="1" dirty="0">
                          <a:latin typeface="Times New Roman" panose="02020603050405020304"/>
                          <a:cs typeface="Times New Roman" panose="02020603050405020304"/>
                        </a:rPr>
                        <a:t>t  </a:t>
                      </a:r>
                      <a:r>
                        <a:rPr sz="500" b="1" spc="-15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500" b="1" spc="10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500" b="1" spc="10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500" b="1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marR="22860">
                        <a:lnSpc>
                          <a:spcPct val="109000"/>
                        </a:lnSpc>
                        <a:spcBef>
                          <a:spcPts val="320"/>
                        </a:spcBef>
                      </a:pPr>
                      <a:r>
                        <a:rPr sz="500" b="1" dirty="0">
                          <a:latin typeface="Times New Roman" panose="02020603050405020304"/>
                          <a:cs typeface="Times New Roman" panose="02020603050405020304"/>
                        </a:rPr>
                        <a:t>Test </a:t>
                      </a:r>
                      <a:r>
                        <a:rPr sz="500" b="1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500" b="1" spc="10" dirty="0">
                          <a:latin typeface="Times New Roman" panose="02020603050405020304"/>
                          <a:cs typeface="Times New Roman" panose="02020603050405020304"/>
                        </a:rPr>
                        <a:t>acc</a:t>
                      </a:r>
                      <a:r>
                        <a:rPr sz="500" b="1" spc="-15" dirty="0">
                          <a:latin typeface="Times New Roman" panose="02020603050405020304"/>
                          <a:cs typeface="Times New Roman" panose="02020603050405020304"/>
                        </a:rPr>
                        <a:t>u</a:t>
                      </a:r>
                      <a:r>
                        <a:rPr sz="500" b="1" spc="10" dirty="0">
                          <a:latin typeface="Times New Roman" panose="02020603050405020304"/>
                          <a:cs typeface="Times New Roman" panose="02020603050405020304"/>
                        </a:rPr>
                        <a:t>ra</a:t>
                      </a:r>
                      <a:r>
                        <a:rPr sz="500" b="1" spc="-20" dirty="0"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500" b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8828">
                <a:tc rowSpan="3">
                  <a:txBody>
                    <a:bodyPr/>
                    <a:lstStyle/>
                    <a:p>
                      <a:pPr marL="39370" marR="33020">
                        <a:lnSpc>
                          <a:spcPct val="103000"/>
                        </a:lnSpc>
                        <a:spcBef>
                          <a:spcPts val="380"/>
                        </a:spcBef>
                      </a:pPr>
                      <a:r>
                        <a:rPr sz="500" spc="-5" dirty="0">
                          <a:latin typeface="Times New Roman" panose="02020603050405020304"/>
                          <a:cs typeface="Times New Roman" panose="02020603050405020304"/>
                        </a:rPr>
                        <a:t>M</a:t>
                      </a:r>
                      <a:r>
                        <a:rPr sz="500" spc="10" dirty="0">
                          <a:latin typeface="Times New Roman" panose="02020603050405020304"/>
                          <a:cs typeface="Times New Roman" panose="02020603050405020304"/>
                        </a:rPr>
                        <a:t>ob</a:t>
                      </a:r>
                      <a:r>
                        <a:rPr sz="500" spc="5" dirty="0">
                          <a:latin typeface="Times New Roman" panose="02020603050405020304"/>
                          <a:cs typeface="Times New Roman" panose="02020603050405020304"/>
                        </a:rPr>
                        <a:t>il</a:t>
                      </a:r>
                      <a:r>
                        <a:rPr sz="500" spc="10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500" spc="-20" dirty="0">
                          <a:latin typeface="Times New Roman" panose="02020603050405020304"/>
                          <a:cs typeface="Times New Roman" panose="02020603050405020304"/>
                        </a:rPr>
                        <a:t>ne</a:t>
                      </a:r>
                      <a:r>
                        <a:rPr sz="500" dirty="0">
                          <a:latin typeface="Times New Roman" panose="02020603050405020304"/>
                          <a:cs typeface="Times New Roman" panose="02020603050405020304"/>
                        </a:rPr>
                        <a:t>t  </a:t>
                      </a:r>
                      <a:r>
                        <a:rPr sz="500" spc="-10" dirty="0">
                          <a:latin typeface="Times New Roman" panose="02020603050405020304"/>
                          <a:cs typeface="Times New Roman" panose="02020603050405020304"/>
                        </a:rPr>
                        <a:t>V2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500" spc="10" dirty="0">
                          <a:latin typeface="Times New Roman" panose="02020603050405020304"/>
                          <a:cs typeface="Times New Roman" panose="02020603050405020304"/>
                        </a:rPr>
                        <a:t>20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500" spc="5" dirty="0">
                          <a:latin typeface="Times New Roman" panose="02020603050405020304"/>
                          <a:cs typeface="Times New Roman" panose="02020603050405020304"/>
                        </a:rPr>
                        <a:t>90/10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500" spc="-10" dirty="0">
                          <a:latin typeface="Times New Roman" panose="02020603050405020304"/>
                          <a:cs typeface="Times New Roman" panose="02020603050405020304"/>
                        </a:rPr>
                        <a:t>ADAM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500" spc="5" dirty="0">
                          <a:latin typeface="Times New Roman" panose="02020603050405020304"/>
                          <a:cs typeface="Times New Roman" panose="02020603050405020304"/>
                        </a:rPr>
                        <a:t>0.0090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500" spc="5" dirty="0">
                          <a:latin typeface="Times New Roman" panose="02020603050405020304"/>
                          <a:cs typeface="Times New Roman" panose="02020603050405020304"/>
                        </a:rPr>
                        <a:t>0.9981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500" spc="5" dirty="0">
                          <a:latin typeface="Times New Roman" panose="02020603050405020304"/>
                          <a:cs typeface="Times New Roman" panose="02020603050405020304"/>
                        </a:rPr>
                        <a:t>0.0071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500" spc="5" dirty="0">
                          <a:latin typeface="Times New Roman" panose="02020603050405020304"/>
                          <a:cs typeface="Times New Roman" panose="02020603050405020304"/>
                        </a:rPr>
                        <a:t>1.0000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8984">
                <a:tc vMerge="1">
                  <a:tcPr marL="0" marR="0" marT="482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500" spc="-10" dirty="0">
                          <a:latin typeface="Times New Roman" panose="02020603050405020304"/>
                          <a:cs typeface="Times New Roman" panose="02020603050405020304"/>
                        </a:rPr>
                        <a:t>ADAGRAD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500" spc="5" dirty="0">
                          <a:latin typeface="Times New Roman" panose="02020603050405020304"/>
                          <a:cs typeface="Times New Roman" panose="02020603050405020304"/>
                        </a:rPr>
                        <a:t>0.2454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500" spc="5" dirty="0">
                          <a:latin typeface="Times New Roman" panose="02020603050405020304"/>
                          <a:cs typeface="Times New Roman" panose="02020603050405020304"/>
                        </a:rPr>
                        <a:t>0.9148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500" spc="5" dirty="0">
                          <a:latin typeface="Times New Roman" panose="02020603050405020304"/>
                          <a:cs typeface="Times New Roman" panose="02020603050405020304"/>
                        </a:rPr>
                        <a:t>0.1811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500" spc="5" dirty="0">
                          <a:latin typeface="Times New Roman" panose="02020603050405020304"/>
                          <a:cs typeface="Times New Roman" panose="02020603050405020304"/>
                        </a:rPr>
                        <a:t>0.9819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5097">
                <a:tc vMerge="1">
                  <a:tcPr marL="0" marR="0" marT="482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500" spc="-10" dirty="0">
                          <a:latin typeface="Times New Roman" panose="02020603050405020304"/>
                          <a:cs typeface="Times New Roman" panose="02020603050405020304"/>
                        </a:rPr>
                        <a:t>SGD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500" spc="5" dirty="0">
                          <a:latin typeface="Times New Roman" panose="02020603050405020304"/>
                          <a:cs typeface="Times New Roman" panose="02020603050405020304"/>
                        </a:rPr>
                        <a:t>0.1549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500" spc="5" dirty="0">
                          <a:latin typeface="Times New Roman" panose="02020603050405020304"/>
                          <a:cs typeface="Times New Roman" panose="02020603050405020304"/>
                        </a:rPr>
                        <a:t>0.9502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500" spc="5" dirty="0">
                          <a:latin typeface="Times New Roman" panose="02020603050405020304"/>
                          <a:cs typeface="Times New Roman" panose="02020603050405020304"/>
                        </a:rPr>
                        <a:t>0.0216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500" spc="5" dirty="0">
                          <a:latin typeface="Times New Roman" panose="02020603050405020304"/>
                          <a:cs typeface="Times New Roman" panose="02020603050405020304"/>
                        </a:rPr>
                        <a:t>0.9855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81659" y="3329457"/>
            <a:ext cx="235712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100"/>
              </a:spcBef>
            </a:pPr>
            <a:r>
              <a:rPr sz="1000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Table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observed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performance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ADAM optimizer is good in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both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training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testing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compared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with other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optimizers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ADAGRAD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SGD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4359" y="4259579"/>
            <a:ext cx="3087369" cy="200850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81659" y="6301511"/>
            <a:ext cx="3180715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Fig4:</a:t>
            </a:r>
            <a:r>
              <a:rPr sz="100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Accuracy</a:t>
            </a:r>
            <a:r>
              <a:rPr sz="10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Plot</a:t>
            </a:r>
            <a:r>
              <a:rPr sz="10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0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0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training</a:t>
            </a:r>
            <a:r>
              <a:rPr sz="10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loss</a:t>
            </a:r>
            <a:r>
              <a:rPr sz="10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100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MobilenetV2</a:t>
            </a:r>
            <a:r>
              <a:rPr sz="1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ADAM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Optimizer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8890">
              <a:lnSpc>
                <a:spcPct val="110000"/>
              </a:lnSpc>
              <a:spcBef>
                <a:spcPts val="405"/>
              </a:spcBef>
            </a:pPr>
            <a:r>
              <a:rPr sz="1000" dirty="0"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1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2:</a:t>
            </a:r>
            <a:r>
              <a:rPr sz="1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1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0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0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proposesed</a:t>
            </a:r>
            <a:r>
              <a:rPr sz="10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10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Resnet50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classifier: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64246" y="7114682"/>
          <a:ext cx="2838450" cy="115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440"/>
                <a:gridCol w="266700"/>
                <a:gridCol w="356870"/>
                <a:gridCol w="398144"/>
                <a:gridCol w="356869"/>
                <a:gridCol w="443230"/>
                <a:gridCol w="311785"/>
                <a:gridCol w="353060"/>
              </a:tblGrid>
              <a:tr h="395139"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900" b="1" spc="-160" dirty="0">
                          <a:latin typeface="Times New Roman" panose="02020603050405020304"/>
                          <a:cs typeface="Times New Roman" panose="02020603050405020304"/>
                        </a:rPr>
                        <a:t>Classifier</a:t>
                      </a: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900" b="1" spc="-215" dirty="0">
                          <a:latin typeface="Times New Roman" panose="02020603050405020304"/>
                          <a:cs typeface="Times New Roman" panose="02020603050405020304"/>
                        </a:rPr>
                        <a:t>Epochs</a:t>
                      </a: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marR="37465">
                        <a:lnSpc>
                          <a:spcPct val="104000"/>
                        </a:lnSpc>
                        <a:spcBef>
                          <a:spcPts val="635"/>
                        </a:spcBef>
                      </a:pPr>
                      <a:r>
                        <a:rPr sz="900" b="1" spc="-1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900" b="1" spc="10" dirty="0">
                          <a:latin typeface="Times New Roman" panose="02020603050405020304"/>
                          <a:cs typeface="Times New Roman" panose="02020603050405020304"/>
                        </a:rPr>
                        <a:t>ra</a:t>
                      </a:r>
                      <a:r>
                        <a:rPr sz="900" b="1" spc="5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900" b="1" spc="-20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900" b="1" spc="5" dirty="0">
                          <a:latin typeface="Times New Roman" panose="02020603050405020304"/>
                          <a:cs typeface="Times New Roman" panose="02020603050405020304"/>
                        </a:rPr>
                        <a:t>/t</a:t>
                      </a:r>
                      <a:r>
                        <a:rPr sz="900" b="1" spc="10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900" b="1" spc="-20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900" b="1" dirty="0">
                          <a:latin typeface="Times New Roman" panose="02020603050405020304"/>
                          <a:cs typeface="Times New Roman" panose="02020603050405020304"/>
                        </a:rPr>
                        <a:t>t  </a:t>
                      </a:r>
                      <a:r>
                        <a:rPr sz="900" b="1" spc="-150" dirty="0">
                          <a:latin typeface="Times New Roman" panose="02020603050405020304"/>
                          <a:cs typeface="Times New Roman" panose="02020603050405020304"/>
                        </a:rPr>
                        <a:t>size</a:t>
                      </a: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06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900" b="1" spc="-195" dirty="0">
                          <a:latin typeface="Times New Roman" panose="02020603050405020304"/>
                          <a:cs typeface="Times New Roman" panose="02020603050405020304"/>
                        </a:rPr>
                        <a:t>Optimizer</a:t>
                      </a: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900" b="1" spc="-1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900" b="1" spc="10" dirty="0">
                          <a:latin typeface="Times New Roman" panose="02020603050405020304"/>
                          <a:cs typeface="Times New Roman" panose="02020603050405020304"/>
                        </a:rPr>
                        <a:t>ra</a:t>
                      </a:r>
                      <a:r>
                        <a:rPr sz="900" b="1" spc="5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900" b="1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900" b="1" spc="-1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900" b="1" spc="5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900" b="1" spc="10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900" b="1" spc="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900" b="1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marR="135255">
                        <a:lnSpc>
                          <a:spcPct val="104000"/>
                        </a:lnSpc>
                        <a:spcBef>
                          <a:spcPts val="635"/>
                        </a:spcBef>
                      </a:pPr>
                      <a:r>
                        <a:rPr sz="900" b="1" spc="-195" dirty="0">
                          <a:latin typeface="Times New Roman" panose="02020603050405020304"/>
                          <a:cs typeface="Times New Roman" panose="02020603050405020304"/>
                        </a:rPr>
                        <a:t>Train </a:t>
                      </a:r>
                      <a:r>
                        <a:rPr sz="900" b="1" spc="-19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900" b="1" spc="-1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900" b="1" spc="10" dirty="0">
                          <a:latin typeface="Times New Roman" panose="02020603050405020304"/>
                          <a:cs typeface="Times New Roman" panose="02020603050405020304"/>
                        </a:rPr>
                        <a:t>cc</a:t>
                      </a:r>
                      <a:r>
                        <a:rPr sz="900" b="1" spc="-20" dirty="0">
                          <a:latin typeface="Times New Roman" panose="02020603050405020304"/>
                          <a:cs typeface="Times New Roman" panose="02020603050405020304"/>
                        </a:rPr>
                        <a:t>u</a:t>
                      </a:r>
                      <a:r>
                        <a:rPr sz="900" b="1" spc="10" dirty="0">
                          <a:latin typeface="Times New Roman" panose="02020603050405020304"/>
                          <a:cs typeface="Times New Roman" panose="02020603050405020304"/>
                        </a:rPr>
                        <a:t>ra</a:t>
                      </a:r>
                      <a:r>
                        <a:rPr sz="900" b="1" spc="-20" dirty="0"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900" b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06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marR="138430">
                        <a:lnSpc>
                          <a:spcPct val="104000"/>
                        </a:lnSpc>
                        <a:spcBef>
                          <a:spcPts val="635"/>
                        </a:spcBef>
                      </a:pPr>
                      <a:r>
                        <a:rPr sz="900" b="1" spc="-1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900" b="1" spc="10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900" b="1" spc="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900" b="1" dirty="0">
                          <a:latin typeface="Times New Roman" panose="02020603050405020304"/>
                          <a:cs typeface="Times New Roman" panose="02020603050405020304"/>
                        </a:rPr>
                        <a:t>t  </a:t>
                      </a:r>
                      <a:r>
                        <a:rPr sz="900" b="1" spc="-15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900" b="1" spc="10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900" b="1" spc="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900" b="1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06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marR="64135">
                        <a:lnSpc>
                          <a:spcPct val="104000"/>
                        </a:lnSpc>
                        <a:spcBef>
                          <a:spcPts val="635"/>
                        </a:spcBef>
                      </a:pPr>
                      <a:r>
                        <a:rPr sz="900" b="1" spc="-185" dirty="0">
                          <a:latin typeface="Times New Roman" panose="02020603050405020304"/>
                          <a:cs typeface="Times New Roman" panose="02020603050405020304"/>
                        </a:rPr>
                        <a:t>Test </a:t>
                      </a:r>
                      <a:r>
                        <a:rPr sz="900" b="1" spc="-1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900" b="1" spc="10" dirty="0">
                          <a:latin typeface="Times New Roman" panose="02020603050405020304"/>
                          <a:cs typeface="Times New Roman" panose="02020603050405020304"/>
                        </a:rPr>
                        <a:t>acc</a:t>
                      </a:r>
                      <a:r>
                        <a:rPr sz="900" b="1" spc="-20" dirty="0">
                          <a:latin typeface="Times New Roman" panose="02020603050405020304"/>
                          <a:cs typeface="Times New Roman" panose="02020603050405020304"/>
                        </a:rPr>
                        <a:t>u</a:t>
                      </a:r>
                      <a:r>
                        <a:rPr sz="900" b="1" spc="10" dirty="0">
                          <a:latin typeface="Times New Roman" panose="02020603050405020304"/>
                          <a:cs typeface="Times New Roman" panose="02020603050405020304"/>
                        </a:rPr>
                        <a:t>ra</a:t>
                      </a:r>
                      <a:r>
                        <a:rPr sz="900" b="1" spc="-20" dirty="0"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900" b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06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8928">
                <a:tc rowSpan="3"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900" spc="-180" dirty="0">
                          <a:latin typeface="Times New Roman" panose="02020603050405020304"/>
                          <a:cs typeface="Times New Roman" panose="02020603050405020304"/>
                        </a:rPr>
                        <a:t>Resnet50</a:t>
                      </a: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900" spc="-190" dirty="0">
                          <a:latin typeface="Times New Roman" panose="02020603050405020304"/>
                          <a:cs typeface="Times New Roman" panose="02020603050405020304"/>
                        </a:rPr>
                        <a:t>20</a:t>
                      </a: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900" spc="-175" dirty="0">
                          <a:latin typeface="Times New Roman" panose="02020603050405020304"/>
                          <a:cs typeface="Times New Roman" panose="02020603050405020304"/>
                        </a:rPr>
                        <a:t>90/10</a:t>
                      </a: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900" spc="-320" dirty="0">
                          <a:latin typeface="Times New Roman" panose="02020603050405020304"/>
                          <a:cs typeface="Times New Roman" panose="02020603050405020304"/>
                        </a:rPr>
                        <a:t>ADAM</a:t>
                      </a: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900" spc="-180" dirty="0">
                          <a:latin typeface="Times New Roman" panose="02020603050405020304"/>
                          <a:cs typeface="Times New Roman" panose="02020603050405020304"/>
                        </a:rPr>
                        <a:t>0.0068</a:t>
                      </a: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900" spc="-180" dirty="0">
                          <a:latin typeface="Times New Roman" panose="02020603050405020304"/>
                          <a:cs typeface="Times New Roman" panose="02020603050405020304"/>
                        </a:rPr>
                        <a:t>0.9975</a:t>
                      </a: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900" spc="-180" dirty="0">
                          <a:latin typeface="Times New Roman" panose="02020603050405020304"/>
                          <a:cs typeface="Times New Roman" panose="02020603050405020304"/>
                        </a:rPr>
                        <a:t>0.0557</a:t>
                      </a: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900" spc="-180" dirty="0">
                          <a:latin typeface="Times New Roman" panose="02020603050405020304"/>
                          <a:cs typeface="Times New Roman" panose="02020603050405020304"/>
                        </a:rPr>
                        <a:t>0.9856</a:t>
                      </a: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5107">
                <a:tc vMerge="1"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900" spc="-295" dirty="0">
                          <a:latin typeface="Times New Roman" panose="02020603050405020304"/>
                          <a:cs typeface="Times New Roman" panose="02020603050405020304"/>
                        </a:rPr>
                        <a:t>ADAGRAD</a:t>
                      </a: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900" spc="-180" dirty="0">
                          <a:latin typeface="Times New Roman" panose="02020603050405020304"/>
                          <a:cs typeface="Times New Roman" panose="02020603050405020304"/>
                        </a:rPr>
                        <a:t>0.1087</a:t>
                      </a: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900" spc="-180" dirty="0">
                          <a:latin typeface="Times New Roman" panose="02020603050405020304"/>
                          <a:cs typeface="Times New Roman" panose="02020603050405020304"/>
                        </a:rPr>
                        <a:t>0.9693</a:t>
                      </a: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900" spc="-180" dirty="0">
                          <a:latin typeface="Times New Roman" panose="02020603050405020304"/>
                          <a:cs typeface="Times New Roman" panose="02020603050405020304"/>
                        </a:rPr>
                        <a:t>0.0019</a:t>
                      </a: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900" spc="-180" dirty="0">
                          <a:latin typeface="Times New Roman" panose="02020603050405020304"/>
                          <a:cs typeface="Times New Roman" panose="02020603050405020304"/>
                        </a:rPr>
                        <a:t>1.0000</a:t>
                      </a: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2159">
                <a:tc vMerge="1"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900" spc="-275" dirty="0">
                          <a:latin typeface="Times New Roman" panose="02020603050405020304"/>
                          <a:cs typeface="Times New Roman" panose="02020603050405020304"/>
                        </a:rPr>
                        <a:t>SGD</a:t>
                      </a: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900" spc="-180" dirty="0">
                          <a:latin typeface="Times New Roman" panose="02020603050405020304"/>
                          <a:cs typeface="Times New Roman" panose="02020603050405020304"/>
                        </a:rPr>
                        <a:t>0.1114</a:t>
                      </a: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900" spc="-180" dirty="0">
                          <a:latin typeface="Times New Roman" panose="02020603050405020304"/>
                          <a:cs typeface="Times New Roman" panose="02020603050405020304"/>
                        </a:rPr>
                        <a:t>0.9693</a:t>
                      </a: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900" spc="-180" dirty="0">
                          <a:latin typeface="Times New Roman" panose="02020603050405020304"/>
                          <a:cs typeface="Times New Roman" panose="02020603050405020304"/>
                        </a:rPr>
                        <a:t>0.0100</a:t>
                      </a: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900" spc="-180" dirty="0">
                          <a:latin typeface="Times New Roman" panose="02020603050405020304"/>
                          <a:cs typeface="Times New Roman" panose="02020603050405020304"/>
                        </a:rPr>
                        <a:t>1.0000</a:t>
                      </a: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81659" y="8450732"/>
            <a:ext cx="3178175" cy="6991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110"/>
              </a:spcBef>
            </a:pPr>
            <a:r>
              <a:rPr sz="1000" dirty="0">
                <a:latin typeface="Times New Roman" panose="02020603050405020304"/>
                <a:cs typeface="Times New Roman" panose="02020603050405020304"/>
              </a:rPr>
              <a:t>Table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shows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that the ADAM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ADAM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optimizer performs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well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training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testing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compared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two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optimizers,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ADAGRAD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SGD,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test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accuracies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appear to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high.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5109" y="640080"/>
            <a:ext cx="3091180" cy="119189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011295" y="1864513"/>
            <a:ext cx="317881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215265" indent="-260985">
              <a:lnSpc>
                <a:spcPct val="110000"/>
              </a:lnSpc>
              <a:spcBef>
                <a:spcPts val="10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Fig5: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Training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Loss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Accuracy</a:t>
            </a:r>
            <a:r>
              <a:rPr sz="1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Plot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of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Resnet50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Classifier</a:t>
            </a:r>
            <a:r>
              <a:rPr sz="1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ADAM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Optimizer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10000"/>
              </a:lnSpc>
              <a:spcBef>
                <a:spcPts val="405"/>
              </a:spcBef>
            </a:pPr>
            <a:r>
              <a:rPr sz="1000" dirty="0"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10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3:</a:t>
            </a:r>
            <a:r>
              <a:rPr sz="10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100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0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proposed</a:t>
            </a:r>
            <a:r>
              <a:rPr sz="1000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100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00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VGG16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classifier.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194705" y="2678539"/>
          <a:ext cx="2924175" cy="601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325"/>
                <a:gridCol w="270509"/>
                <a:gridCol w="315595"/>
                <a:gridCol w="451484"/>
                <a:gridCol w="316229"/>
                <a:gridCol w="456565"/>
                <a:gridCol w="316230"/>
                <a:gridCol w="347344"/>
              </a:tblGrid>
              <a:tr h="21043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500" b="1" spc="5" dirty="0">
                          <a:latin typeface="Times New Roman" panose="02020603050405020304"/>
                          <a:cs typeface="Times New Roman" panose="02020603050405020304"/>
                        </a:rPr>
                        <a:t>Classifier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500" b="1" spc="5" dirty="0">
                          <a:latin typeface="Times New Roman" panose="02020603050405020304"/>
                          <a:cs typeface="Times New Roman" panose="02020603050405020304"/>
                        </a:rPr>
                        <a:t>Epochs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" marR="41275">
                        <a:lnSpc>
                          <a:spcPct val="105000"/>
                        </a:lnSpc>
                        <a:spcBef>
                          <a:spcPts val="335"/>
                        </a:spcBef>
                      </a:pPr>
                      <a:r>
                        <a:rPr sz="500" b="1" spc="5" dirty="0">
                          <a:latin typeface="Times New Roman" panose="02020603050405020304"/>
                          <a:cs typeface="Times New Roman" panose="02020603050405020304"/>
                        </a:rPr>
                        <a:t>Tr</a:t>
                      </a:r>
                      <a:r>
                        <a:rPr sz="500" b="1" spc="1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500" b="1" spc="1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500" b="1" spc="-1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500" b="1" spc="10" dirty="0">
                          <a:latin typeface="Times New Roman" panose="02020603050405020304"/>
                          <a:cs typeface="Times New Roman" panose="02020603050405020304"/>
                        </a:rPr>
                        <a:t>/</a:t>
                      </a:r>
                      <a:r>
                        <a:rPr sz="500" b="1" spc="-1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500" b="1" dirty="0">
                          <a:latin typeface="Times New Roman" panose="02020603050405020304"/>
                          <a:cs typeface="Times New Roman" panose="02020603050405020304"/>
                        </a:rPr>
                        <a:t>e  </a:t>
                      </a:r>
                      <a:r>
                        <a:rPr sz="5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500" b="1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500" b="1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5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500" b="1" spc="1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500" b="1" spc="5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r>
                        <a:rPr sz="500" b="1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500" b="1" spc="5" dirty="0">
                          <a:latin typeface="Times New Roman" panose="02020603050405020304"/>
                          <a:cs typeface="Times New Roman" panose="02020603050405020304"/>
                        </a:rPr>
                        <a:t>Optimizer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 marR="104140">
                        <a:lnSpc>
                          <a:spcPct val="105000"/>
                        </a:lnSpc>
                        <a:spcBef>
                          <a:spcPts val="335"/>
                        </a:spcBef>
                      </a:pPr>
                      <a:r>
                        <a:rPr sz="500" b="1" spc="5" dirty="0">
                          <a:latin typeface="Times New Roman" panose="02020603050405020304"/>
                          <a:cs typeface="Times New Roman" panose="02020603050405020304"/>
                        </a:rPr>
                        <a:t>Tr</a:t>
                      </a:r>
                      <a:r>
                        <a:rPr sz="500" b="1" spc="1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500" b="1" spc="1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500" b="1" dirty="0">
                          <a:latin typeface="Times New Roman" panose="02020603050405020304"/>
                          <a:cs typeface="Times New Roman" panose="02020603050405020304"/>
                        </a:rPr>
                        <a:t>n  </a:t>
                      </a:r>
                      <a:r>
                        <a:rPr sz="500" b="1" spc="10" dirty="0">
                          <a:latin typeface="Times New Roman" panose="02020603050405020304"/>
                          <a:cs typeface="Times New Roman" panose="02020603050405020304"/>
                        </a:rPr>
                        <a:t>loss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 marR="137795">
                        <a:lnSpc>
                          <a:spcPct val="105000"/>
                        </a:lnSpc>
                        <a:spcBef>
                          <a:spcPts val="335"/>
                        </a:spcBef>
                      </a:pPr>
                      <a:r>
                        <a:rPr sz="500" b="1" spc="15" dirty="0">
                          <a:latin typeface="Times New Roman" panose="02020603050405020304"/>
                          <a:cs typeface="Times New Roman" panose="02020603050405020304"/>
                        </a:rPr>
                        <a:t>Train </a:t>
                      </a:r>
                      <a:r>
                        <a:rPr sz="500" b="1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500" b="1" spc="-20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500" b="1" spc="5" dirty="0">
                          <a:latin typeface="Times New Roman" panose="02020603050405020304"/>
                          <a:cs typeface="Times New Roman" panose="02020603050405020304"/>
                        </a:rPr>
                        <a:t>cc</a:t>
                      </a:r>
                      <a:r>
                        <a:rPr sz="500" b="1" spc="-15" dirty="0">
                          <a:latin typeface="Times New Roman" panose="02020603050405020304"/>
                          <a:cs typeface="Times New Roman" panose="02020603050405020304"/>
                        </a:rPr>
                        <a:t>u</a:t>
                      </a:r>
                      <a:r>
                        <a:rPr sz="500" b="1" spc="5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500" b="1" spc="1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500" b="1" spc="5" dirty="0"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500" b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" marR="144780">
                        <a:lnSpc>
                          <a:spcPct val="105000"/>
                        </a:lnSpc>
                        <a:spcBef>
                          <a:spcPts val="335"/>
                        </a:spcBef>
                      </a:pPr>
                      <a:r>
                        <a:rPr sz="500" b="1" spc="5" dirty="0">
                          <a:latin typeface="Times New Roman" panose="02020603050405020304"/>
                          <a:cs typeface="Times New Roman" panose="02020603050405020304"/>
                        </a:rPr>
                        <a:t>Te</a:t>
                      </a:r>
                      <a:r>
                        <a:rPr sz="5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500" b="1" dirty="0">
                          <a:latin typeface="Times New Roman" panose="02020603050405020304"/>
                          <a:cs typeface="Times New Roman" panose="02020603050405020304"/>
                        </a:rPr>
                        <a:t>t  </a:t>
                      </a:r>
                      <a:r>
                        <a:rPr sz="500" b="1" spc="5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500" b="1" spc="15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5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500" b="1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" marR="48260">
                        <a:lnSpc>
                          <a:spcPct val="105000"/>
                        </a:lnSpc>
                        <a:spcBef>
                          <a:spcPts val="335"/>
                        </a:spcBef>
                      </a:pPr>
                      <a:r>
                        <a:rPr sz="500" b="1" spc="5" dirty="0">
                          <a:latin typeface="Times New Roman" panose="02020603050405020304"/>
                          <a:cs typeface="Times New Roman" panose="02020603050405020304"/>
                        </a:rPr>
                        <a:t>Test </a:t>
                      </a:r>
                      <a:r>
                        <a:rPr sz="500" b="1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500" b="1" spc="1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500" b="1" spc="5" dirty="0">
                          <a:latin typeface="Times New Roman" panose="02020603050405020304"/>
                          <a:cs typeface="Times New Roman" panose="02020603050405020304"/>
                        </a:rPr>
                        <a:t>cc</a:t>
                      </a:r>
                      <a:r>
                        <a:rPr sz="500" b="1" spc="-15" dirty="0">
                          <a:latin typeface="Times New Roman" panose="02020603050405020304"/>
                          <a:cs typeface="Times New Roman" panose="02020603050405020304"/>
                        </a:rPr>
                        <a:t>u</a:t>
                      </a:r>
                      <a:r>
                        <a:rPr sz="500" b="1" spc="5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500" b="1" spc="1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500" b="1" spc="5" dirty="0"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500" b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0232">
                <a:tc>
                  <a:txBody>
                    <a:bodyPr/>
                    <a:lstStyle/>
                    <a:p>
                      <a:pPr marL="37465">
                        <a:lnSpc>
                          <a:spcPts val="575"/>
                        </a:lnSpc>
                        <a:spcBef>
                          <a:spcPts val="345"/>
                        </a:spcBef>
                      </a:pPr>
                      <a:r>
                        <a:rPr sz="500" dirty="0">
                          <a:latin typeface="Times New Roman" panose="02020603050405020304"/>
                          <a:cs typeface="Times New Roman" panose="02020603050405020304"/>
                        </a:rPr>
                        <a:t>VGG16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575"/>
                        </a:lnSpc>
                        <a:spcBef>
                          <a:spcPts val="345"/>
                        </a:spcBef>
                      </a:pPr>
                      <a:r>
                        <a:rPr sz="500" spc="20" dirty="0">
                          <a:latin typeface="Times New Roman" panose="02020603050405020304"/>
                          <a:cs typeface="Times New Roman" panose="02020603050405020304"/>
                        </a:rPr>
                        <a:t>20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">
                        <a:lnSpc>
                          <a:spcPts val="575"/>
                        </a:lnSpc>
                        <a:spcBef>
                          <a:spcPts val="345"/>
                        </a:spcBef>
                      </a:pPr>
                      <a:r>
                        <a:rPr sz="500" spc="15" dirty="0">
                          <a:latin typeface="Times New Roman" panose="02020603050405020304"/>
                          <a:cs typeface="Times New Roman" panose="02020603050405020304"/>
                        </a:rPr>
                        <a:t>90/10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575"/>
                        </a:lnSpc>
                        <a:spcBef>
                          <a:spcPts val="345"/>
                        </a:spcBef>
                      </a:pPr>
                      <a:r>
                        <a:rPr sz="500" spc="-10" dirty="0">
                          <a:latin typeface="Times New Roman" panose="02020603050405020304"/>
                          <a:cs typeface="Times New Roman" panose="02020603050405020304"/>
                        </a:rPr>
                        <a:t>ADAM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575"/>
                        </a:lnSpc>
                        <a:spcBef>
                          <a:spcPts val="345"/>
                        </a:spcBef>
                      </a:pPr>
                      <a:r>
                        <a:rPr sz="500" spc="15" dirty="0">
                          <a:latin typeface="Times New Roman" panose="02020603050405020304"/>
                          <a:cs typeface="Times New Roman" panose="02020603050405020304"/>
                        </a:rPr>
                        <a:t>0.2145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575"/>
                        </a:lnSpc>
                        <a:spcBef>
                          <a:spcPts val="345"/>
                        </a:spcBef>
                      </a:pPr>
                      <a:r>
                        <a:rPr sz="500" spc="15" dirty="0">
                          <a:latin typeface="Times New Roman" panose="02020603050405020304"/>
                          <a:cs typeface="Times New Roman" panose="02020603050405020304"/>
                        </a:rPr>
                        <a:t>0.9826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">
                        <a:lnSpc>
                          <a:spcPts val="575"/>
                        </a:lnSpc>
                        <a:spcBef>
                          <a:spcPts val="345"/>
                        </a:spcBef>
                      </a:pPr>
                      <a:r>
                        <a:rPr sz="500" spc="15" dirty="0">
                          <a:latin typeface="Times New Roman" panose="02020603050405020304"/>
                          <a:cs typeface="Times New Roman" panose="02020603050405020304"/>
                        </a:rPr>
                        <a:t>0.0006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">
                        <a:lnSpc>
                          <a:spcPts val="575"/>
                        </a:lnSpc>
                        <a:spcBef>
                          <a:spcPts val="345"/>
                        </a:spcBef>
                      </a:pPr>
                      <a:r>
                        <a:rPr sz="500" spc="15" dirty="0">
                          <a:latin typeface="Times New Roman" panose="02020603050405020304"/>
                          <a:cs typeface="Times New Roman" panose="02020603050405020304"/>
                        </a:rPr>
                        <a:t>1.0000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0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575"/>
                        </a:lnSpc>
                        <a:spcBef>
                          <a:spcPts val="345"/>
                        </a:spcBef>
                      </a:pPr>
                      <a:r>
                        <a:rPr sz="500" spc="-5" dirty="0">
                          <a:latin typeface="Times New Roman" panose="02020603050405020304"/>
                          <a:cs typeface="Times New Roman" panose="02020603050405020304"/>
                        </a:rPr>
                        <a:t>ADAGRAD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575"/>
                        </a:lnSpc>
                        <a:spcBef>
                          <a:spcPts val="345"/>
                        </a:spcBef>
                      </a:pPr>
                      <a:r>
                        <a:rPr sz="500" spc="15" dirty="0">
                          <a:latin typeface="Times New Roman" panose="02020603050405020304"/>
                          <a:cs typeface="Times New Roman" panose="02020603050405020304"/>
                        </a:rPr>
                        <a:t>1.7911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575"/>
                        </a:lnSpc>
                        <a:spcBef>
                          <a:spcPts val="345"/>
                        </a:spcBef>
                      </a:pPr>
                      <a:r>
                        <a:rPr sz="500" spc="15" dirty="0">
                          <a:latin typeface="Times New Roman" panose="02020603050405020304"/>
                          <a:cs typeface="Times New Roman" panose="02020603050405020304"/>
                        </a:rPr>
                        <a:t>0.8425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">
                        <a:lnSpc>
                          <a:spcPts val="575"/>
                        </a:lnSpc>
                        <a:spcBef>
                          <a:spcPts val="345"/>
                        </a:spcBef>
                      </a:pPr>
                      <a:r>
                        <a:rPr sz="500" spc="15" dirty="0">
                          <a:latin typeface="Times New Roman" panose="02020603050405020304"/>
                          <a:cs typeface="Times New Roman" panose="02020603050405020304"/>
                        </a:rPr>
                        <a:t>0.4243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">
                        <a:lnSpc>
                          <a:spcPts val="575"/>
                        </a:lnSpc>
                        <a:spcBef>
                          <a:spcPts val="345"/>
                        </a:spcBef>
                      </a:pPr>
                      <a:r>
                        <a:rPr sz="500" spc="15" dirty="0">
                          <a:latin typeface="Times New Roman" panose="02020603050405020304"/>
                          <a:cs typeface="Times New Roman" panose="02020603050405020304"/>
                        </a:rPr>
                        <a:t>0.9638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52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540"/>
                        </a:lnSpc>
                        <a:spcBef>
                          <a:spcPts val="345"/>
                        </a:spcBef>
                      </a:pPr>
                      <a:r>
                        <a:rPr sz="500" spc="-5" dirty="0">
                          <a:latin typeface="Times New Roman" panose="02020603050405020304"/>
                          <a:cs typeface="Times New Roman" panose="02020603050405020304"/>
                        </a:rPr>
                        <a:t>SGD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540"/>
                        </a:lnSpc>
                        <a:spcBef>
                          <a:spcPts val="345"/>
                        </a:spcBef>
                      </a:pPr>
                      <a:r>
                        <a:rPr sz="500" spc="15" dirty="0">
                          <a:latin typeface="Times New Roman" panose="02020603050405020304"/>
                          <a:cs typeface="Times New Roman" panose="02020603050405020304"/>
                        </a:rPr>
                        <a:t>0.5133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540"/>
                        </a:lnSpc>
                        <a:spcBef>
                          <a:spcPts val="345"/>
                        </a:spcBef>
                      </a:pPr>
                      <a:r>
                        <a:rPr sz="500" spc="15" dirty="0">
                          <a:latin typeface="Times New Roman" panose="02020603050405020304"/>
                          <a:cs typeface="Times New Roman" panose="02020603050405020304"/>
                        </a:rPr>
                        <a:t>0.9536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">
                        <a:lnSpc>
                          <a:spcPts val="540"/>
                        </a:lnSpc>
                        <a:spcBef>
                          <a:spcPts val="345"/>
                        </a:spcBef>
                      </a:pPr>
                      <a:r>
                        <a:rPr sz="500" spc="15" dirty="0">
                          <a:latin typeface="Times New Roman" panose="02020603050405020304"/>
                          <a:cs typeface="Times New Roman" panose="02020603050405020304"/>
                        </a:rPr>
                        <a:t>0.1055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">
                        <a:lnSpc>
                          <a:spcPts val="540"/>
                        </a:lnSpc>
                        <a:spcBef>
                          <a:spcPts val="345"/>
                        </a:spcBef>
                      </a:pPr>
                      <a:r>
                        <a:rPr sz="500" spc="15" dirty="0">
                          <a:latin typeface="Times New Roman" panose="02020603050405020304"/>
                          <a:cs typeface="Times New Roman" panose="02020603050405020304"/>
                        </a:rPr>
                        <a:t>0.9928</a:t>
                      </a: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4011295" y="4858029"/>
            <a:ext cx="3177540" cy="202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6890" marR="211455" indent="-295910" algn="just">
              <a:lnSpc>
                <a:spcPct val="110000"/>
              </a:lnSpc>
              <a:spcBef>
                <a:spcPts val="10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Fig6: Training Loss and Accuracy Plot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Results of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VGG16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Classifier</a:t>
            </a:r>
            <a:r>
              <a:rPr sz="1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ADAM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Optimizer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10000"/>
              </a:lnSpc>
              <a:spcBef>
                <a:spcPts val="39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As compared to the other two optimizers ADAGRAD and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SGD, the efficiency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ADAM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optimizer is good in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both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training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testing,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seen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3,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SGD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test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accuracy</a:t>
            </a:r>
            <a:r>
              <a:rPr sz="1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roughly</a:t>
            </a:r>
            <a:r>
              <a:rPr sz="1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equal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ADAM.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905" algn="ctr">
              <a:lnSpc>
                <a:spcPct val="100000"/>
              </a:lnSpc>
              <a:spcBef>
                <a:spcPts val="540"/>
              </a:spcBef>
            </a:pP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VI</a:t>
            </a:r>
            <a:r>
              <a:rPr sz="10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CONCLUSION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5715" algn="just">
              <a:lnSpc>
                <a:spcPct val="110000"/>
              </a:lnSpc>
              <a:spcBef>
                <a:spcPts val="38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output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ADAM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optimizer is very high, and the test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accuracy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SGD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roughly equal to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ADAM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for all three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classifiers considered above, according to the results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the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different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classifiers.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11295" y="7025411"/>
            <a:ext cx="3181985" cy="163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ctr">
              <a:lnSpc>
                <a:spcPct val="110000"/>
              </a:lnSpc>
              <a:spcBef>
                <a:spcPts val="10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During</a:t>
            </a:r>
            <a:r>
              <a:rPr sz="1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trial,</a:t>
            </a:r>
            <a:r>
              <a:rPr sz="10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0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was</a:t>
            </a:r>
            <a:r>
              <a:rPr sz="1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discovered</a:t>
            </a:r>
            <a:r>
              <a:rPr sz="1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0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MobileNetV2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classifier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produces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best results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with the</a:t>
            </a:r>
            <a:r>
              <a:rPr sz="1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highest accuracy.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REFERENCES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10000"/>
              </a:lnSpc>
              <a:spcBef>
                <a:spcPts val="370"/>
              </a:spcBef>
            </a:pPr>
            <a:r>
              <a:rPr sz="1000" dirty="0">
                <a:latin typeface="Times New Roman" panose="02020603050405020304"/>
                <a:cs typeface="Times New Roman" panose="02020603050405020304"/>
              </a:rPr>
              <a:t>[1] P.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A.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Rota, M. S. Oberste, S. S. Monroe,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W.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A.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Nix, R.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Campagnoli,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J. P.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Icenogle,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Penaranda,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B.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Bankamp,K.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Maher,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M.-h.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Chenet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al.,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“Characterization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novel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coronavirus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associated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severe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acute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respiratorysyndrome,”science, vol.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300,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no. 5624, pp.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1394–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1399,</a:t>
            </a:r>
            <a:r>
              <a:rPr sz="1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2003.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11295" y="8767673"/>
            <a:ext cx="31807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000" dirty="0">
                <a:latin typeface="Times New Roman" panose="02020603050405020304"/>
                <a:cs typeface="Times New Roman" panose="02020603050405020304"/>
              </a:rPr>
              <a:t>[2]</a:t>
            </a:r>
            <a:r>
              <a:rPr sz="10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Z.</a:t>
            </a:r>
            <a:r>
              <a:rPr sz="10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A.</a:t>
            </a:r>
            <a:r>
              <a:rPr sz="10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Memish,</a:t>
            </a:r>
            <a:r>
              <a:rPr sz="10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A.</a:t>
            </a:r>
            <a:r>
              <a:rPr sz="10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I.</a:t>
            </a:r>
            <a:r>
              <a:rPr sz="10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Zumla,</a:t>
            </a:r>
            <a:r>
              <a:rPr sz="10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R.</a:t>
            </a:r>
            <a:r>
              <a:rPr sz="10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F.</a:t>
            </a:r>
            <a:r>
              <a:rPr sz="10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Al-Hakeem,</a:t>
            </a:r>
            <a:r>
              <a:rPr sz="10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A.</a:t>
            </a:r>
            <a:r>
              <a:rPr sz="10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A.</a:t>
            </a:r>
            <a:r>
              <a:rPr sz="10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Al-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Rabeeah,</a:t>
            </a:r>
            <a:r>
              <a:rPr sz="10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G.</a:t>
            </a:r>
            <a:r>
              <a:rPr sz="10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M.</a:t>
            </a:r>
            <a:r>
              <a:rPr sz="10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Stephens,</a:t>
            </a:r>
            <a:r>
              <a:rPr sz="10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“Family</a:t>
            </a:r>
            <a:r>
              <a:rPr sz="10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cluster</a:t>
            </a:r>
            <a:r>
              <a:rPr sz="10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0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middleeast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97654" y="3501390"/>
            <a:ext cx="3076575" cy="1390649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581659" y="9664530"/>
            <a:ext cx="170688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dirty="0">
                <a:sym typeface="+mn-ea"/>
              </a:rPr>
              <a:t>Face Mask Detection</a:t>
            </a:r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4482465" y="9664530"/>
            <a:ext cx="2673984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sz="1100">
                <a:latin typeface="Calibri" panose="020F0502020204030204"/>
                <a:cs typeface="Calibri" panose="020F0502020204030204"/>
              </a:rPr>
              <a:t>07</a:t>
            </a:r>
            <a:endParaRPr lang="en-IN" sz="1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659" y="162560"/>
            <a:ext cx="18624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1000" b="1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Volume 6</a:t>
            </a:r>
            <a:r>
              <a:rPr sz="1000" b="1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1000" b="1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Issue</a:t>
            </a:r>
            <a:r>
              <a:rPr sz="1000" b="1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000" b="1" spc="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1000" b="1" spc="-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1000" b="1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2021</a:t>
            </a:r>
            <a:r>
              <a:rPr sz="1000" b="1" spc="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||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4223" y="162560"/>
            <a:ext cx="13436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ISO</a:t>
            </a:r>
            <a:r>
              <a:rPr sz="1000" b="1" spc="-15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3297:2007</a:t>
            </a:r>
            <a:r>
              <a:rPr sz="1000" b="1" spc="-10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solidFill>
                  <a:srgbClr val="7C0D6C"/>
                </a:solidFill>
                <a:latin typeface="Times New Roman" panose="02020603050405020304"/>
                <a:cs typeface="Times New Roman" panose="02020603050405020304"/>
              </a:rPr>
              <a:t>Certified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9265" y="162560"/>
            <a:ext cx="13735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ISSN</a:t>
            </a:r>
            <a:r>
              <a:rPr sz="10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spc="-5" dirty="0">
                <a:latin typeface="Times New Roman" panose="02020603050405020304"/>
                <a:cs typeface="Times New Roman" panose="02020603050405020304"/>
              </a:rPr>
              <a:t>(Online)</a:t>
            </a:r>
            <a:r>
              <a:rPr sz="10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b="1" dirty="0">
                <a:latin typeface="Times New Roman" panose="02020603050405020304"/>
                <a:cs typeface="Times New Roman" panose="02020603050405020304"/>
              </a:rPr>
              <a:t>2456-3293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359" y="9671304"/>
            <a:ext cx="1681480" cy="180340"/>
          </a:xfrm>
          <a:custGeom>
            <a:avLst/>
            <a:gdLst/>
            <a:ahLst/>
            <a:cxnLst/>
            <a:rect l="l" t="t" r="r" b="b"/>
            <a:pathLst>
              <a:path w="1681480" h="180340">
                <a:moveTo>
                  <a:pt x="1681226" y="0"/>
                </a:moveTo>
                <a:lnTo>
                  <a:pt x="0" y="0"/>
                </a:lnTo>
                <a:lnTo>
                  <a:pt x="0" y="179832"/>
                </a:lnTo>
                <a:lnTo>
                  <a:pt x="1681226" y="179832"/>
                </a:lnTo>
                <a:lnTo>
                  <a:pt x="168122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33265" y="9671304"/>
            <a:ext cx="2327910" cy="180340"/>
          </a:xfrm>
          <a:custGeom>
            <a:avLst/>
            <a:gdLst/>
            <a:ahLst/>
            <a:cxnLst/>
            <a:rect l="l" t="t" r="r" b="b"/>
            <a:pathLst>
              <a:path w="2327909" h="180340">
                <a:moveTo>
                  <a:pt x="2327402" y="0"/>
                </a:moveTo>
                <a:lnTo>
                  <a:pt x="0" y="0"/>
                </a:lnTo>
                <a:lnTo>
                  <a:pt x="0" y="179832"/>
                </a:lnTo>
                <a:lnTo>
                  <a:pt x="2327402" y="179832"/>
                </a:lnTo>
                <a:lnTo>
                  <a:pt x="232740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1659" y="600863"/>
            <a:ext cx="3181985" cy="549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10000"/>
              </a:lnSpc>
              <a:spcBef>
                <a:spcPts val="10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respiratory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syndrome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coronavirus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infections,”New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England </a:t>
            </a:r>
            <a:r>
              <a:rPr sz="1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Journal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Medicine,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vol.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368,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no.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26, pp.2487–2494,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2013.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 panose="02020603050405020304"/>
              <a:cs typeface="Times New Roman" panose="02020603050405020304"/>
            </a:endParaRPr>
          </a:p>
          <a:p>
            <a:pPr marL="12700" marR="6350" algn="just">
              <a:lnSpc>
                <a:spcPct val="110000"/>
              </a:lnSpc>
              <a:buAutoNum type="arabicPlain" startAt="3"/>
              <a:tabLst>
                <a:tab pos="213995" algn="l"/>
              </a:tabLst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Y.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Liu, A. A.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Gayle,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A.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Wilder-Smith, and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J.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Rocklöv,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“The reproductive number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covid-19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is higher comparedto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sars coronavirus,”Journal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travel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medicine,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2020.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 panose="02020603050405020304"/>
              <a:buAutoNum type="arabicPlain" startAt="3"/>
            </a:pPr>
            <a:endParaRPr sz="850">
              <a:latin typeface="Times New Roman" panose="02020603050405020304"/>
              <a:cs typeface="Times New Roman" panose="02020603050405020304"/>
            </a:endParaRPr>
          </a:p>
          <a:p>
            <a:pPr marL="12700" marR="6350" algn="just">
              <a:lnSpc>
                <a:spcPct val="110000"/>
              </a:lnSpc>
              <a:buAutoNum type="arabicPlain" startAt="3"/>
              <a:tabLst>
                <a:tab pos="201930" algn="l"/>
              </a:tabLst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Y.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Fang,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Y.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Nie,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 M. Penny, “Transmission dynamics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covid-19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outbreak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effectiveness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of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governmentinterventions: A data-driven analysis,”Journal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medical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virology,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vol.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92,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no.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6, pp.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645–659,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2020.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 panose="02020603050405020304"/>
              <a:buAutoNum type="arabicPlain" startAt="3"/>
            </a:pPr>
            <a:endParaRPr sz="85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10000"/>
              </a:lnSpc>
              <a:spcBef>
                <a:spcPts val="5"/>
              </a:spcBef>
              <a:buAutoNum type="arabicPlain" startAt="3"/>
              <a:tabLst>
                <a:tab pos="213995" algn="l"/>
              </a:tabLst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N. H.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Leung,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D. K.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Chu,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E. Y.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Shiu,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K.-H.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Chan,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J. J.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McDevitt,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B.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J.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Hau,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H.-L.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Yen,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Y.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Li,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KM,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J.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Ipet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al.,“Respiratory virus shedding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exhaled breath and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efficacy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face</a:t>
            </a:r>
            <a:r>
              <a:rPr sz="1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masks.”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 panose="02020603050405020304"/>
              <a:buAutoNum type="arabicPlain" startAt="3"/>
            </a:pPr>
            <a:endParaRPr sz="85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11000"/>
              </a:lnSpc>
              <a:buAutoNum type="arabicPlain" startAt="3"/>
              <a:tabLst>
                <a:tab pos="215900" algn="l"/>
              </a:tabLst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S.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Feng,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C. Shen, N.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Xia, W.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Song,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M. Fan, and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B.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J.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Cowling,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“Rational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face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masks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covid-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19pandemic,”The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Lancet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Respiratory</a:t>
            </a:r>
            <a:r>
              <a:rPr sz="1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Medicine,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2020.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 panose="02020603050405020304"/>
              <a:buAutoNum type="arabicPlain" startAt="3"/>
            </a:pPr>
            <a:endParaRPr sz="950">
              <a:latin typeface="Times New Roman" panose="02020603050405020304"/>
              <a:cs typeface="Times New Roman" panose="02020603050405020304"/>
            </a:endParaRPr>
          </a:p>
          <a:p>
            <a:pPr marL="193675" indent="-181610" algn="just">
              <a:lnSpc>
                <a:spcPct val="100000"/>
              </a:lnSpc>
              <a:buAutoNum type="arabicPlain" startAt="3"/>
              <a:tabLst>
                <a:tab pos="194310" algn="l"/>
              </a:tabLst>
            </a:pP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Z.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Wang,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G.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Wang,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B.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Huang,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Z.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Xiong,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Q. Hong,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H.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Wu,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8255" algn="just">
              <a:lnSpc>
                <a:spcPct val="110000"/>
              </a:lnSpc>
            </a:pPr>
            <a:r>
              <a:rPr sz="1000" dirty="0">
                <a:latin typeface="Times New Roman" panose="02020603050405020304"/>
                <a:cs typeface="Times New Roman" panose="02020603050405020304"/>
              </a:rPr>
              <a:t>P.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Yi,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K.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Jiang,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Wang,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Y.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Peiet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al.,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“Masked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facerecognition</a:t>
            </a:r>
            <a:r>
              <a:rPr sz="1000" spc="7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sz="1000" spc="7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100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application,”arXiv</a:t>
            </a:r>
            <a:r>
              <a:rPr sz="1000" spc="7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preprint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arXiv:2003.09093,</a:t>
            </a:r>
            <a:r>
              <a:rPr sz="10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2020.[10]Z.-Q.</a:t>
            </a:r>
            <a:r>
              <a:rPr sz="10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Zhao,</a:t>
            </a:r>
            <a:r>
              <a:rPr sz="10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P.</a:t>
            </a:r>
            <a:r>
              <a:rPr sz="10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Zheng,</a:t>
            </a:r>
            <a:r>
              <a:rPr sz="10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S.-t.</a:t>
            </a:r>
            <a:r>
              <a:rPr sz="10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Xu,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8890" algn="just">
              <a:lnSpc>
                <a:spcPct val="110000"/>
              </a:lnSpc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X.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Wu,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“Object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deep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learning: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review,”IEEE transactions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neural networks and learning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systems, vol.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30,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no.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11,</a:t>
            </a:r>
            <a:r>
              <a:rPr sz="1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pp.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3212–3232,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2019.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 panose="02020603050405020304"/>
              <a:cs typeface="Times New Roman" panose="02020603050405020304"/>
            </a:endParaRPr>
          </a:p>
          <a:p>
            <a:pPr marL="12700" marR="6350" algn="just">
              <a:lnSpc>
                <a:spcPct val="110000"/>
              </a:lnSpc>
              <a:spcBef>
                <a:spcPts val="5"/>
              </a:spcBef>
            </a:pPr>
            <a:r>
              <a:rPr sz="1000" dirty="0">
                <a:latin typeface="Times New Roman" panose="02020603050405020304"/>
                <a:cs typeface="Times New Roman" panose="02020603050405020304"/>
              </a:rPr>
              <a:t>[8]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A.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Kumar,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A.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Kaur,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M.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Kumar,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“Face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detection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techniques: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review,”Artificial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Intelligence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Review,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vol.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52,no.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2,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pp.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927–948,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2019.D.-H. Lee, K.-L. Chen, K.-H.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Liou,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C.-L. Liu, and J.-L. Liu,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“Deep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learning and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control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algorithms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 direct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perception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autonomous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driving,2019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81659" y="9664530"/>
            <a:ext cx="170688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dirty="0">
                <a:sym typeface="+mn-ea"/>
              </a:rPr>
              <a:t>Face Mask Detection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4482465" y="9664530"/>
            <a:ext cx="2673984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sz="1100">
                <a:latin typeface="Calibri" panose="020F0502020204030204"/>
                <a:cs typeface="Calibri" panose="020F0502020204030204"/>
              </a:rPr>
              <a:t>08</a:t>
            </a:r>
            <a:endParaRPr lang="en-IN" sz="1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28510</Words>
  <Application>WPS Presentation</Application>
  <PresentationFormat>On-screen Show (4:3)</PresentationFormat>
  <Paragraphs>428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Calibri</vt:lpstr>
      <vt:lpstr>Symbol</vt:lpstr>
      <vt:lpstr>Cambria</vt:lpstr>
      <vt:lpstr>Microsoft YaHei</vt:lpstr>
      <vt:lpstr>Arial Unicode MS</vt:lpstr>
      <vt:lpstr>Times New Roman</vt:lpstr>
      <vt:lpstr>Verdana</vt:lpstr>
      <vt:lpstr>Yu Gothic Medium</vt:lpstr>
      <vt:lpstr>Yu Gothic UI Light</vt:lpstr>
      <vt:lpstr>Segoe UI Emoji</vt:lpstr>
      <vt:lpstr>Segoe UI Black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Gowtham Raja</cp:lastModifiedBy>
  <cp:revision>1</cp:revision>
  <dcterms:created xsi:type="dcterms:W3CDTF">2022-05-19T02:01:33Z</dcterms:created>
  <dcterms:modified xsi:type="dcterms:W3CDTF">2022-05-19T02:01:34Z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2021-05-21T05:30:00Z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2022-05-19T05:30:00Z</vt:filetime>
  </property>
  <property fmtid="{D5CDD505-2E9C-101B-9397-08002B2CF9AE}" pid="5" name="ICV">
    <vt:lpwstr>87599936058B49ACAA72C96D458DE99E</vt:lpwstr>
  </property>
  <property fmtid="{D5CDD505-2E9C-101B-9397-08002B2CF9AE}" pid="6" name="KSOProductBuildVer">
    <vt:lpwstr>1033-11.2.0.11130</vt:lpwstr>
  </property>
</Properties>
</file>