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97" r:id="rId4"/>
    <p:sldId id="341" r:id="rId5"/>
    <p:sldId id="362" r:id="rId6"/>
    <p:sldId id="260" r:id="rId7"/>
    <p:sldId id="283" r:id="rId8"/>
    <p:sldId id="294" r:id="rId9"/>
    <p:sldId id="295" r:id="rId10"/>
    <p:sldId id="280" r:id="rId11"/>
    <p:sldId id="285" r:id="rId12"/>
    <p:sldId id="306" r:id="rId13"/>
    <p:sldId id="307" r:id="rId14"/>
    <p:sldId id="308" r:id="rId15"/>
    <p:sldId id="309" r:id="rId16"/>
    <p:sldId id="311" r:id="rId17"/>
    <p:sldId id="312" r:id="rId18"/>
    <p:sldId id="313" r:id="rId19"/>
    <p:sldId id="315" r:id="rId20"/>
    <p:sldId id="316" r:id="rId21"/>
    <p:sldId id="317" r:id="rId22"/>
    <p:sldId id="318" r:id="rId23"/>
    <p:sldId id="266" r:id="rId24"/>
    <p:sldId id="288"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B61BEF0D-F0BB-DE4B-95CE-6DB70DBA9567}" type="datetimeFigureOut">
              <a:rPr lang="en-US" dirty="0"/>
            </a:fld>
            <a:endParaRPr lang="en-US" dirty="0"/>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red and white sign&#10;&#10;Description automatically generated with low confidence"/>
          <p:cNvPicPr>
            <a:picLocks noChangeAspect="1"/>
          </p:cNvPicPr>
          <p:nvPr/>
        </p:nvPicPr>
        <p:blipFill>
          <a:blip r:embed="rId1"/>
          <a:stretch>
            <a:fillRect/>
          </a:stretch>
        </p:blipFill>
        <p:spPr>
          <a:xfrm>
            <a:off x="3331179" y="516835"/>
            <a:ext cx="4873658" cy="1371600"/>
          </a:xfrm>
          <a:prstGeom prst="rect">
            <a:avLst/>
          </a:prstGeom>
        </p:spPr>
      </p:pic>
      <p:sp>
        <p:nvSpPr>
          <p:cNvPr id="9" name="Title 8"/>
          <p:cNvSpPr>
            <a:spLocks noGrp="1"/>
          </p:cNvSpPr>
          <p:nvPr>
            <p:ph type="ctrTitle"/>
          </p:nvPr>
        </p:nvSpPr>
        <p:spPr>
          <a:xfrm>
            <a:off x="1547813" y="2385061"/>
            <a:ext cx="8915399" cy="357808"/>
          </a:xfrm>
        </p:spPr>
        <p:txBody>
          <a:bodyPr>
            <a:normAutofit fontScale="90000"/>
          </a:bodyPr>
          <a:lstStyle/>
          <a:p>
            <a:r>
              <a:rPr lang="en-US" sz="2000" dirty="0">
                <a:latin typeface="Times New Roman" panose="02020603050405020304" pitchFamily="18" charset="0"/>
                <a:cs typeface="Times New Roman" panose="02020603050405020304" pitchFamily="18" charset="0"/>
              </a:rPr>
              <a:t>DEPARTMENT OF COMPUTER SCIENCE AND ENGINEERING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N" sz="1800" dirty="0"/>
          </a:p>
        </p:txBody>
      </p:sp>
      <p:sp>
        <p:nvSpPr>
          <p:cNvPr id="10" name="Subtitle 9"/>
          <p:cNvSpPr>
            <a:spLocks noGrp="1"/>
          </p:cNvSpPr>
          <p:nvPr>
            <p:ph type="subTitle" idx="1"/>
          </p:nvPr>
        </p:nvSpPr>
        <p:spPr>
          <a:xfrm>
            <a:off x="1180783" y="2900789"/>
            <a:ext cx="8915399" cy="3009547"/>
          </a:xfrm>
        </p:spPr>
        <p:txBody>
          <a:bodyPr>
            <a:normAutofit lnSpcReduction="10000"/>
          </a:bodyPr>
          <a:lstStyle/>
          <a:p>
            <a:r>
              <a:rPr lang="en-IN" sz="2000" b="1" spc="-5"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FACE</a:t>
            </a:r>
            <a:r>
              <a:rPr sz="2000" b="1" spc="-15"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MASK</a:t>
            </a:r>
            <a:r>
              <a:rPr sz="2000" b="1" spc="-20"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DETECTION</a:t>
            </a:r>
            <a:endParaRPr lang="en-US" sz="2000" dirty="0">
              <a:solidFill>
                <a:schemeClr val="accent2"/>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presented By:</a:t>
            </a:r>
            <a:endParaRPr lang="en-US" b="1"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                                                                                    1.Gowtham.R</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                                                                                  2.Dhanush.N</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                                                                                        3.Hubert Ryan.E</a:t>
            </a:r>
            <a:endParaRPr lang="en-IN" alt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                                                                                         4.Mullai Balaji.V</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88315" y="297815"/>
            <a:ext cx="11055985" cy="4831080"/>
          </a:xfrm>
          <a:prstGeom prst="rect">
            <a:avLst/>
          </a:prstGeom>
          <a:noFill/>
        </p:spPr>
        <p:txBody>
          <a:bodyPr wrap="square" rtlCol="0">
            <a:spAutoFit/>
          </a:bodyPr>
          <a:p>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IMPLEMENTED</a:t>
            </a:r>
            <a:r>
              <a:rPr sz="4400" b="1" spc="-2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 </a:t>
            </a:r>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SYSTEM</a:t>
            </a:r>
            <a:r>
              <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t>
            </a:r>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r>
              <a:rPr sz="4400" spc="-5" dirty="0">
                <a:latin typeface="Times New Roman" panose="02020603050405020304"/>
                <a:cs typeface="Times New Roman" panose="02020603050405020304"/>
                <a:sym typeface="+mn-ea"/>
              </a:rPr>
              <a:t>The</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proposed</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framework</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uses</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the</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OpenCV,</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Tensor</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flow, </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Keras, and PyTorch libraries to identify a person wearing a </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face mask in </a:t>
            </a:r>
            <a:r>
              <a:rPr sz="4400" dirty="0">
                <a:latin typeface="Times New Roman" panose="02020603050405020304"/>
                <a:cs typeface="Times New Roman" panose="02020603050405020304"/>
                <a:sym typeface="+mn-ea"/>
              </a:rPr>
              <a:t>an </a:t>
            </a:r>
            <a:r>
              <a:rPr sz="4400" spc="-5" dirty="0">
                <a:latin typeface="Times New Roman" panose="02020603050405020304"/>
                <a:cs typeface="Times New Roman" panose="02020603050405020304"/>
                <a:sym typeface="+mn-ea"/>
              </a:rPr>
              <a:t>image/video</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stream using computer</a:t>
            </a:r>
            <a:r>
              <a:rPr sz="4400" spc="24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vision </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and</a:t>
            </a:r>
            <a:r>
              <a:rPr sz="4400"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deep</a:t>
            </a:r>
            <a:r>
              <a:rPr sz="4400" spc="5" dirty="0">
                <a:latin typeface="Times New Roman" panose="02020603050405020304"/>
                <a:cs typeface="Times New Roman" panose="02020603050405020304"/>
                <a:sym typeface="+mn-ea"/>
              </a:rPr>
              <a:t> </a:t>
            </a:r>
            <a:r>
              <a:rPr sz="4400" spc="-5" dirty="0">
                <a:latin typeface="Times New Roman" panose="02020603050405020304"/>
                <a:cs typeface="Times New Roman" panose="02020603050405020304"/>
                <a:sym typeface="+mn-ea"/>
              </a:rPr>
              <a:t>learning algorithms</a:t>
            </a:r>
            <a:r>
              <a:rPr lang="en-IN" sz="4400" spc="-5" dirty="0">
                <a:latin typeface="Times New Roman" panose="02020603050405020304"/>
                <a:cs typeface="Times New Roman" panose="02020603050405020304"/>
                <a:sym typeface="+mn-ea"/>
              </a:rPr>
              <a:t>.</a:t>
            </a:r>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39725"/>
            <a:ext cx="10841355" cy="5786755"/>
          </a:xfrm>
        </p:spPr>
        <p:txBody>
          <a:bodyPr/>
          <a:lstStyle/>
          <a:p>
            <a:pPr marL="0" indent="0">
              <a:buNone/>
            </a:pPr>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ALGORITHM</a:t>
            </a:r>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 </a:t>
            </a:r>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USED</a:t>
            </a:r>
            <a:r>
              <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t>
            </a:r>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pPr lvl="2"/>
            <a:r>
              <a:rPr sz="3300" b="1" spc="-5" dirty="0">
                <a:latin typeface="Times New Roman" panose="02020603050405020304"/>
                <a:cs typeface="Times New Roman" panose="02020603050405020304"/>
                <a:sym typeface="+mn-ea"/>
              </a:rPr>
              <a:t>MACHINE</a:t>
            </a:r>
            <a:r>
              <a:rPr sz="3300" b="1" spc="-50" dirty="0">
                <a:latin typeface="Times New Roman" panose="02020603050405020304"/>
                <a:cs typeface="Times New Roman" panose="02020603050405020304"/>
                <a:sym typeface="+mn-ea"/>
              </a:rPr>
              <a:t> </a:t>
            </a:r>
            <a:r>
              <a:rPr sz="3300" b="1" spc="-5" dirty="0">
                <a:latin typeface="Times New Roman" panose="02020603050405020304"/>
                <a:cs typeface="Times New Roman" panose="02020603050405020304"/>
                <a:sym typeface="+mn-ea"/>
              </a:rPr>
              <a:t>LEARNING</a:t>
            </a:r>
            <a:r>
              <a:rPr lang="en-IN" sz="3300" b="1" spc="-5" dirty="0">
                <a:latin typeface="Times New Roman" panose="02020603050405020304"/>
                <a:cs typeface="Times New Roman" panose="02020603050405020304"/>
                <a:sym typeface="+mn-ea"/>
              </a:rPr>
              <a:t>:</a:t>
            </a:r>
            <a:endParaRPr lang="en-IN" sz="3300" b="1" spc="-5" dirty="0">
              <a:latin typeface="Times New Roman" panose="02020603050405020304"/>
              <a:cs typeface="Times New Roman" panose="02020603050405020304"/>
              <a:sym typeface="+mn-ea"/>
            </a:endParaRPr>
          </a:p>
          <a:p>
            <a:pPr marL="914400" lvl="2" indent="0">
              <a:buNone/>
            </a:pPr>
            <a:r>
              <a:rPr lang="en-IN" sz="2000" spc="-5" dirty="0">
                <a:latin typeface="Times New Roman" panose="02020603050405020304"/>
                <a:cs typeface="Times New Roman" panose="02020603050405020304"/>
                <a:sym typeface="+mn-ea"/>
              </a:rPr>
              <a:t> </a:t>
            </a:r>
            <a:endParaRPr lang="en-IN" sz="2000" spc="-5" dirty="0">
              <a:latin typeface="Times New Roman" panose="02020603050405020304"/>
              <a:cs typeface="Times New Roman" panose="02020603050405020304"/>
              <a:sym typeface="+mn-ea"/>
            </a:endParaRPr>
          </a:p>
          <a:p>
            <a:pPr marL="914400" lvl="2" indent="0">
              <a:buNone/>
            </a:pPr>
            <a:r>
              <a:rPr lang="en-IN" sz="2000" spc="-5" dirty="0">
                <a:latin typeface="Times New Roman" panose="02020603050405020304"/>
                <a:cs typeface="Times New Roman" panose="02020603050405020304"/>
                <a:sym typeface="+mn-ea"/>
              </a:rPr>
              <a:t>1.</a:t>
            </a:r>
            <a:r>
              <a:rPr sz="2000" spc="-5" dirty="0">
                <a:latin typeface="Times New Roman" panose="02020603050405020304"/>
                <a:cs typeface="Times New Roman" panose="02020603050405020304"/>
                <a:sym typeface="+mn-ea"/>
              </a:rPr>
              <a:t>Machine</a:t>
            </a:r>
            <a:r>
              <a:rPr sz="2000" spc="2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learning</a:t>
            </a:r>
            <a:r>
              <a:rPr sz="2000" spc="2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algorithms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build a mathematical model based </a:t>
            </a:r>
            <a:r>
              <a:rPr sz="2000" dirty="0">
                <a:latin typeface="Times New Roman" panose="02020603050405020304"/>
                <a:cs typeface="Times New Roman" panose="02020603050405020304"/>
                <a:sym typeface="+mn-ea"/>
              </a:rPr>
              <a:t>on </a:t>
            </a:r>
            <a:r>
              <a:rPr sz="2000" spc="-5" dirty="0">
                <a:latin typeface="Times New Roman" panose="02020603050405020304"/>
                <a:cs typeface="Times New Roman" panose="02020603050405020304"/>
                <a:sym typeface="+mn-ea"/>
              </a:rPr>
              <a:t>sample data, </a:t>
            </a:r>
            <a:r>
              <a:rPr sz="2000" spc="-10" dirty="0">
                <a:latin typeface="Times New Roman" panose="02020603050405020304"/>
                <a:cs typeface="Times New Roman" panose="02020603050405020304"/>
                <a:sym typeface="+mn-ea"/>
              </a:rPr>
              <a:t>known </a:t>
            </a:r>
            <a:r>
              <a:rPr sz="2000" spc="-5" dirty="0">
                <a:latin typeface="Times New Roman" panose="02020603050405020304"/>
                <a:cs typeface="Times New Roman" panose="02020603050405020304"/>
                <a:sym typeface="+mn-ea"/>
              </a:rPr>
              <a:t>as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training</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data,</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to</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make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new</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predictions</a:t>
            </a:r>
            <a:r>
              <a:rPr sz="2000" dirty="0">
                <a:latin typeface="Times New Roman" panose="02020603050405020304"/>
                <a:cs typeface="Times New Roman" panose="02020603050405020304"/>
                <a:sym typeface="+mn-ea"/>
              </a:rPr>
              <a:t> or</a:t>
            </a:r>
            <a:r>
              <a:rPr sz="2000" spc="25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make</a:t>
            </a:r>
            <a:r>
              <a:rPr sz="2000" spc="2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other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decisions although </a:t>
            </a:r>
            <a:r>
              <a:rPr sz="2000" dirty="0">
                <a:latin typeface="Times New Roman" panose="02020603050405020304"/>
                <a:cs typeface="Times New Roman" panose="02020603050405020304"/>
                <a:sym typeface="+mn-ea"/>
              </a:rPr>
              <a:t>they are not </a:t>
            </a:r>
            <a:r>
              <a:rPr sz="2000" spc="-5" dirty="0">
                <a:latin typeface="Times New Roman" panose="02020603050405020304"/>
                <a:cs typeface="Times New Roman" panose="02020603050405020304"/>
                <a:sym typeface="+mn-ea"/>
              </a:rPr>
              <a:t>explicitly programmed to </a:t>
            </a:r>
            <a:r>
              <a:rPr sz="2000" dirty="0">
                <a:latin typeface="Times New Roman" panose="02020603050405020304"/>
                <a:cs typeface="Times New Roman" panose="02020603050405020304"/>
                <a:sym typeface="+mn-ea"/>
              </a:rPr>
              <a:t>do </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so.</a:t>
            </a:r>
            <a:endParaRPr sz="2000">
              <a:latin typeface="Times New Roman" panose="02020603050405020304"/>
              <a:cs typeface="Times New Roman" panose="02020603050405020304"/>
            </a:endParaRPr>
          </a:p>
          <a:p>
            <a:pPr marL="914400" lvl="2" indent="0">
              <a:buNone/>
            </a:pPr>
            <a:endParaRPr sz="2000" spc="-5" dirty="0">
              <a:latin typeface="Times New Roman" panose="02020603050405020304"/>
              <a:cs typeface="Times New Roman" panose="02020603050405020304"/>
              <a:sym typeface="+mn-ea"/>
            </a:endParaRPr>
          </a:p>
          <a:p>
            <a:pPr marL="914400" lvl="2" indent="0">
              <a:buNone/>
            </a:pPr>
            <a:r>
              <a:rPr lang="en-IN" sz="2000" spc="-5" dirty="0">
                <a:latin typeface="Times New Roman" panose="02020603050405020304"/>
                <a:cs typeface="Times New Roman" panose="02020603050405020304"/>
                <a:sym typeface="+mn-ea"/>
              </a:rPr>
              <a:t>2.</a:t>
            </a:r>
            <a:r>
              <a:rPr sz="2000" spc="-5" dirty="0">
                <a:latin typeface="Times New Roman" panose="02020603050405020304"/>
                <a:cs typeface="Times New Roman" panose="02020603050405020304"/>
                <a:sym typeface="+mn-ea"/>
              </a:rPr>
              <a:t>Depending</a:t>
            </a:r>
            <a:r>
              <a:rPr sz="2000" dirty="0">
                <a:latin typeface="Times New Roman" panose="02020603050405020304"/>
                <a:cs typeface="Times New Roman" panose="02020603050405020304"/>
                <a:sym typeface="+mn-ea"/>
              </a:rPr>
              <a:t> on</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essence</a:t>
            </a:r>
            <a:r>
              <a:rPr sz="2000" dirty="0">
                <a:latin typeface="Times New Roman" panose="02020603050405020304"/>
                <a:cs typeface="Times New Roman" panose="02020603050405020304"/>
                <a:sym typeface="+mn-ea"/>
              </a:rPr>
              <a:t> of</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"signal"</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and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"feedback"</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available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to</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learning</a:t>
            </a:r>
            <a:r>
              <a:rPr sz="2000" spc="24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system,</a:t>
            </a:r>
            <a:r>
              <a:rPr sz="2000" spc="24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machine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learning methods </a:t>
            </a:r>
            <a:r>
              <a:rPr sz="2000" dirty="0">
                <a:latin typeface="Times New Roman" panose="02020603050405020304"/>
                <a:cs typeface="Times New Roman" panose="02020603050405020304"/>
                <a:sym typeface="+mn-ea"/>
              </a:rPr>
              <a:t>are </a:t>
            </a:r>
            <a:r>
              <a:rPr sz="2000" spc="-5" dirty="0">
                <a:latin typeface="Times New Roman" panose="02020603050405020304"/>
                <a:cs typeface="Times New Roman" panose="02020603050405020304"/>
                <a:sym typeface="+mn-ea"/>
              </a:rPr>
              <a:t>historically divided into three different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categories:</a:t>
            </a:r>
            <a:endParaRPr sz="2000" spc="-5" dirty="0">
              <a:latin typeface="Times New Roman" panose="02020603050405020304"/>
              <a:cs typeface="Times New Roman" panose="02020603050405020304"/>
              <a:sym typeface="+mn-ea"/>
            </a:endParaRPr>
          </a:p>
          <a:p>
            <a:pPr marL="914400" lvl="2" indent="0">
              <a:buNone/>
            </a:pPr>
            <a:endParaRPr sz="2000" spc="-5" dirty="0">
              <a:latin typeface="Times New Roman" panose="02020603050405020304"/>
              <a:cs typeface="Times New Roman" panose="02020603050405020304"/>
              <a:sym typeface="+mn-ea"/>
            </a:endParaRPr>
          </a:p>
          <a:p>
            <a:pPr lvl="2"/>
            <a:r>
              <a:rPr sz="2000" spc="-5" dirty="0">
                <a:latin typeface="Times New Roman" panose="02020603050405020304"/>
                <a:cs typeface="Times New Roman" panose="02020603050405020304"/>
                <a:sym typeface="+mn-ea"/>
              </a:rPr>
              <a:t>Supervised learning</a:t>
            </a:r>
            <a:endParaRPr sz="2000" spc="-5" dirty="0">
              <a:latin typeface="Times New Roman" panose="02020603050405020304"/>
              <a:cs typeface="Times New Roman" panose="02020603050405020304"/>
              <a:sym typeface="+mn-ea"/>
            </a:endParaRPr>
          </a:p>
          <a:p>
            <a:pPr lvl="2"/>
            <a:r>
              <a:rPr sz="2000" spc="-5" dirty="0">
                <a:latin typeface="Times New Roman" panose="02020603050405020304"/>
                <a:cs typeface="Times New Roman" panose="02020603050405020304"/>
                <a:sym typeface="+mn-ea"/>
              </a:rPr>
              <a:t>Unsupervised learning</a:t>
            </a:r>
            <a:endParaRPr sz="2000" spc="-5" dirty="0">
              <a:latin typeface="Times New Roman" panose="02020603050405020304"/>
              <a:cs typeface="Times New Roman" panose="02020603050405020304"/>
              <a:sym typeface="+mn-ea"/>
            </a:endParaRPr>
          </a:p>
          <a:p>
            <a:pPr lvl="2"/>
            <a:r>
              <a:rPr sz="2000" spc="-5" dirty="0">
                <a:latin typeface="Times New Roman" panose="02020603050405020304"/>
                <a:cs typeface="Times New Roman" panose="02020603050405020304"/>
                <a:sym typeface="+mn-ea"/>
              </a:rPr>
              <a:t>Reinforcement</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learning</a:t>
            </a:r>
            <a:endParaRPr sz="2000">
              <a:latin typeface="Times New Roman" panose="02020603050405020304"/>
              <a:cs typeface="Times New Roman" panose="02020603050405020304"/>
            </a:endParaRPr>
          </a:p>
          <a:p>
            <a:pPr marL="914400" lvl="2" indent="0">
              <a:buNone/>
            </a:pPr>
            <a:endParaRPr lang="en-IN" sz="20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p:txBody>
      </p:sp>
      <p:sp>
        <p:nvSpPr>
          <p:cNvPr id="2" name="Text Box 1"/>
          <p:cNvSpPr txBox="1"/>
          <p:nvPr/>
        </p:nvSpPr>
        <p:spPr>
          <a:xfrm>
            <a:off x="2813050" y="1390650"/>
            <a:ext cx="309880" cy="368300"/>
          </a:xfrm>
          <a:prstGeom prst="rect">
            <a:avLst/>
          </a:prstGeom>
          <a:noFill/>
        </p:spPr>
        <p:txBody>
          <a:bodyPr wrap="none" rtlCol="0">
            <a:spAutoFit/>
          </a:bodyPr>
          <a:p>
            <a:endParaRPr lang="en-US"/>
          </a:p>
        </p:txBody>
      </p:sp>
      <p:pic>
        <p:nvPicPr>
          <p:cNvPr id="11" name="object 11"/>
          <p:cNvPicPr>
            <a:picLocks noChangeAspect="1"/>
          </p:cNvPicPr>
          <p:nvPr>
            <p:ph sz="half" idx="2"/>
          </p:nvPr>
        </p:nvPicPr>
        <p:blipFill>
          <a:blip r:embed="rId1" cstate="print"/>
          <a:stretch>
            <a:fillRect/>
          </a:stretch>
        </p:blipFill>
        <p:spPr>
          <a:xfrm>
            <a:off x="5701665" y="4347845"/>
            <a:ext cx="2948940" cy="2186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605" y="466725"/>
            <a:ext cx="10855325" cy="5810885"/>
          </a:xfrm>
        </p:spPr>
        <p:txBody>
          <a:bodyPr/>
          <a:lstStyle/>
          <a:p>
            <a:pPr marL="12700" marR="31115" algn="just">
              <a:lnSpc>
                <a:spcPct val="111000"/>
              </a:lnSpc>
              <a:spcBef>
                <a:spcPts val="390"/>
              </a:spcBef>
              <a:buChar char="•"/>
              <a:tabLst>
                <a:tab pos="111760" algn="l"/>
              </a:tabLst>
            </a:pPr>
            <a:r>
              <a:rPr sz="2800" u="sng" spc="-5"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a:cs typeface="Times New Roman" panose="02020603050405020304"/>
                <a:sym typeface="+mn-ea"/>
              </a:rPr>
              <a:t>Supervised learning</a:t>
            </a:r>
            <a:r>
              <a:rPr sz="2800" spc="-5" dirty="0">
                <a:latin typeface="Times New Roman" panose="02020603050405020304"/>
                <a:cs typeface="Times New Roman" panose="02020603050405020304"/>
                <a:sym typeface="+mn-ea"/>
              </a:rPr>
              <a:t>: The computer is given examples </a:t>
            </a:r>
            <a:r>
              <a:rPr sz="2800" dirty="0">
                <a:latin typeface="Times New Roman" panose="02020603050405020304"/>
                <a:cs typeface="Times New Roman" panose="02020603050405020304"/>
                <a:sym typeface="+mn-ea"/>
              </a:rPr>
              <a:t>of </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inputs and the need for required outputs,</a:t>
            </a:r>
            <a:r>
              <a:rPr sz="2800" dirty="0">
                <a:latin typeface="Times New Roman" panose="02020603050405020304"/>
                <a:cs typeface="Times New Roman" panose="02020603050405020304"/>
                <a:sym typeface="+mn-ea"/>
              </a:rPr>
              <a:t> </a:t>
            </a:r>
            <a:r>
              <a:rPr sz="2800" spc="-10" dirty="0">
                <a:latin typeface="Times New Roman" panose="02020603050405020304"/>
                <a:cs typeface="Times New Roman" panose="02020603050405020304"/>
                <a:sym typeface="+mn-ea"/>
              </a:rPr>
              <a:t>with </a:t>
            </a:r>
            <a:r>
              <a:rPr sz="2800" spc="-5" dirty="0">
                <a:latin typeface="Times New Roman" panose="02020603050405020304"/>
                <a:cs typeface="Times New Roman" panose="02020603050405020304"/>
                <a:sym typeface="+mn-ea"/>
              </a:rPr>
              <a:t>the </a:t>
            </a:r>
            <a:r>
              <a:rPr sz="2800" dirty="0">
                <a:latin typeface="Times New Roman" panose="02020603050405020304"/>
                <a:cs typeface="Times New Roman" panose="02020603050405020304"/>
                <a:sym typeface="+mn-ea"/>
              </a:rPr>
              <a:t>aim </a:t>
            </a:r>
            <a:r>
              <a:rPr sz="2800" spc="5" dirty="0">
                <a:latin typeface="Times New Roman" panose="02020603050405020304"/>
                <a:cs typeface="Times New Roman" panose="02020603050405020304"/>
                <a:sym typeface="+mn-ea"/>
              </a:rPr>
              <a:t>of </a:t>
            </a:r>
            <a:r>
              <a:rPr sz="2800" spc="1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learning a</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standard</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rule</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that</a:t>
            </a:r>
            <a:r>
              <a:rPr sz="2800" spc="1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maps </a:t>
            </a:r>
            <a:r>
              <a:rPr sz="2800" dirty="0">
                <a:latin typeface="Times New Roman" panose="02020603050405020304"/>
                <a:cs typeface="Times New Roman" panose="02020603050405020304"/>
                <a:sym typeface="+mn-ea"/>
              </a:rPr>
              <a:t>inputs</a:t>
            </a:r>
            <a:r>
              <a:rPr sz="2800" spc="-5" dirty="0">
                <a:latin typeface="Times New Roman" panose="02020603050405020304"/>
                <a:cs typeface="Times New Roman" panose="02020603050405020304"/>
                <a:sym typeface="+mn-ea"/>
              </a:rPr>
              <a:t> to</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outputs.</a:t>
            </a:r>
            <a:endParaRPr sz="2800">
              <a:latin typeface="Times New Roman" panose="02020603050405020304"/>
              <a:cs typeface="Times New Roman" panose="02020603050405020304"/>
            </a:endParaRPr>
          </a:p>
          <a:p>
            <a:pPr marL="12700" marR="31115" algn="just">
              <a:lnSpc>
                <a:spcPct val="110000"/>
              </a:lnSpc>
              <a:spcBef>
                <a:spcPts val="395"/>
              </a:spcBef>
              <a:buChar char="•"/>
              <a:tabLst>
                <a:tab pos="93345" algn="l"/>
              </a:tabLst>
            </a:pPr>
            <a:r>
              <a:rPr sz="2800" u="sng" spc="-5"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a:cs typeface="Times New Roman" panose="02020603050405020304"/>
                <a:sym typeface="+mn-ea"/>
              </a:rPr>
              <a:t>Unsupervised learning</a:t>
            </a:r>
            <a:r>
              <a:rPr sz="2800" spc="-5" dirty="0">
                <a:latin typeface="Times New Roman" panose="02020603050405020304"/>
                <a:cs typeface="Times New Roman" panose="02020603050405020304"/>
                <a:sym typeface="+mn-ea"/>
              </a:rPr>
              <a:t>: The training algorithm isn't given a </a:t>
            </a:r>
            <a:r>
              <a:rPr sz="2800" dirty="0">
                <a:latin typeface="Times New Roman" panose="02020603050405020304"/>
                <a:cs typeface="Times New Roman" panose="02020603050405020304"/>
                <a:sym typeface="+mn-ea"/>
              </a:rPr>
              <a:t> </a:t>
            </a:r>
            <a:r>
              <a:rPr sz="2800" spc="-10" dirty="0">
                <a:latin typeface="Times New Roman" panose="02020603050405020304"/>
                <a:cs typeface="Times New Roman" panose="02020603050405020304"/>
                <a:sym typeface="+mn-ea"/>
              </a:rPr>
              <a:t>name,</a:t>
            </a:r>
            <a:r>
              <a:rPr sz="2800" spc="229"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so </a:t>
            </a:r>
            <a:r>
              <a:rPr sz="2800" dirty="0">
                <a:latin typeface="Times New Roman" panose="02020603050405020304"/>
                <a:cs typeface="Times New Roman" panose="02020603050405020304"/>
                <a:sym typeface="+mn-ea"/>
              </a:rPr>
              <a:t>it's </a:t>
            </a:r>
            <a:r>
              <a:rPr sz="2800" spc="-5" dirty="0">
                <a:latin typeface="Times New Roman" panose="02020603050405020304"/>
                <a:cs typeface="Times New Roman" panose="02020603050405020304"/>
                <a:sym typeface="+mn-ea"/>
              </a:rPr>
              <a:t>left to</a:t>
            </a:r>
            <a:r>
              <a:rPr sz="2800" spc="24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figure out</a:t>
            </a:r>
            <a:r>
              <a:rPr sz="2800" spc="24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structure </a:t>
            </a:r>
            <a:r>
              <a:rPr sz="2800" dirty="0">
                <a:latin typeface="Times New Roman" panose="02020603050405020304"/>
                <a:cs typeface="Times New Roman" panose="02020603050405020304"/>
                <a:sym typeface="+mn-ea"/>
              </a:rPr>
              <a:t>in an </a:t>
            </a:r>
            <a:r>
              <a:rPr sz="2800" spc="-5" dirty="0">
                <a:latin typeface="Times New Roman" panose="02020603050405020304"/>
                <a:cs typeface="Times New Roman" panose="02020603050405020304"/>
                <a:sym typeface="+mn-ea"/>
              </a:rPr>
              <a:t>input </a:t>
            </a:r>
            <a:r>
              <a:rPr sz="2800" spc="5" dirty="0">
                <a:latin typeface="Times New Roman" panose="02020603050405020304"/>
                <a:cs typeface="Times New Roman" panose="02020603050405020304"/>
                <a:sym typeface="+mn-ea"/>
              </a:rPr>
              <a:t>on </a:t>
            </a:r>
            <a:r>
              <a:rPr sz="2800" dirty="0">
                <a:latin typeface="Times New Roman" panose="02020603050405020304"/>
                <a:cs typeface="Times New Roman" panose="02020603050405020304"/>
                <a:sym typeface="+mn-ea"/>
              </a:rPr>
              <a:t>its </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own. Unattended learning </a:t>
            </a:r>
            <a:r>
              <a:rPr sz="2800" dirty="0">
                <a:latin typeface="Times New Roman" panose="02020603050405020304"/>
                <a:cs typeface="Times New Roman" panose="02020603050405020304"/>
                <a:sym typeface="+mn-ea"/>
              </a:rPr>
              <a:t>may be </a:t>
            </a:r>
            <a:r>
              <a:rPr sz="2800" spc="-5" dirty="0">
                <a:latin typeface="Times New Roman" panose="02020603050405020304"/>
                <a:cs typeface="Times New Roman" panose="02020603050405020304"/>
                <a:sym typeface="+mn-ea"/>
              </a:rPr>
              <a:t>a target </a:t>
            </a:r>
            <a:r>
              <a:rPr sz="2800" dirty="0">
                <a:latin typeface="Times New Roman" panose="02020603050405020304"/>
                <a:cs typeface="Times New Roman" panose="02020603050405020304"/>
                <a:sym typeface="+mn-ea"/>
              </a:rPr>
              <a:t>in </a:t>
            </a:r>
            <a:r>
              <a:rPr sz="2800" spc="-5" dirty="0">
                <a:latin typeface="Times New Roman" panose="02020603050405020304"/>
                <a:cs typeface="Times New Roman" panose="02020603050405020304"/>
                <a:sym typeface="+mn-ea"/>
              </a:rPr>
              <a:t>and </a:t>
            </a:r>
            <a:r>
              <a:rPr sz="2800" dirty="0">
                <a:latin typeface="Times New Roman" panose="02020603050405020304"/>
                <a:cs typeface="Times New Roman" panose="02020603050405020304"/>
                <a:sym typeface="+mn-ea"/>
              </a:rPr>
              <a:t>of itself </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(finding</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hidden</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patterns</a:t>
            </a:r>
            <a:r>
              <a:rPr sz="2800" dirty="0">
                <a:latin typeface="Times New Roman" panose="02020603050405020304"/>
                <a:cs typeface="Times New Roman" panose="02020603050405020304"/>
                <a:sym typeface="+mn-ea"/>
              </a:rPr>
              <a:t> in</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data)</a:t>
            </a:r>
            <a:r>
              <a:rPr sz="2800" dirty="0">
                <a:latin typeface="Times New Roman" panose="02020603050405020304"/>
                <a:cs typeface="Times New Roman" panose="02020603050405020304"/>
                <a:sym typeface="+mn-ea"/>
              </a:rPr>
              <a:t> or</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a</a:t>
            </a:r>
            <a:r>
              <a:rPr sz="2800" dirty="0">
                <a:latin typeface="Times New Roman" panose="02020603050405020304"/>
                <a:cs typeface="Times New Roman" panose="02020603050405020304"/>
                <a:sym typeface="+mn-ea"/>
              </a:rPr>
              <a:t> </a:t>
            </a:r>
            <a:r>
              <a:rPr sz="2800" spc="-10" dirty="0">
                <a:latin typeface="Times New Roman" panose="02020603050405020304"/>
                <a:cs typeface="Times New Roman" panose="02020603050405020304"/>
                <a:sym typeface="+mn-ea"/>
              </a:rPr>
              <a:t>means</a:t>
            </a:r>
            <a:r>
              <a:rPr sz="2800" spc="-5" dirty="0">
                <a:latin typeface="Times New Roman" panose="02020603050405020304"/>
                <a:cs typeface="Times New Roman" panose="02020603050405020304"/>
                <a:sym typeface="+mn-ea"/>
              </a:rPr>
              <a:t> to</a:t>
            </a:r>
            <a:r>
              <a:rPr sz="2800" spc="24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an</a:t>
            </a:r>
            <a:r>
              <a:rPr sz="2800" spc="24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end </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(finding</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hidden </a:t>
            </a:r>
            <a:r>
              <a:rPr sz="2800" dirty="0">
                <a:latin typeface="Times New Roman" panose="02020603050405020304"/>
                <a:cs typeface="Times New Roman" panose="02020603050405020304"/>
                <a:sym typeface="+mn-ea"/>
              </a:rPr>
              <a:t>patterns</a:t>
            </a:r>
            <a:r>
              <a:rPr sz="2800" spc="-5" dirty="0">
                <a:latin typeface="Times New Roman" panose="02020603050405020304"/>
                <a:cs typeface="Times New Roman" panose="02020603050405020304"/>
                <a:sym typeface="+mn-ea"/>
              </a:rPr>
              <a:t> in</a:t>
            </a:r>
            <a:r>
              <a:rPr sz="2800" spc="-10" dirty="0">
                <a:latin typeface="Times New Roman" panose="02020603050405020304"/>
                <a:cs typeface="Times New Roman" panose="02020603050405020304"/>
                <a:sym typeface="+mn-ea"/>
              </a:rPr>
              <a:t> </a:t>
            </a:r>
            <a:r>
              <a:rPr sz="2800" dirty="0">
                <a:latin typeface="Times New Roman" panose="02020603050405020304"/>
                <a:cs typeface="Times New Roman" panose="02020603050405020304"/>
                <a:sym typeface="+mn-ea"/>
              </a:rPr>
              <a:t>data)</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(feature</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learning).</a:t>
            </a:r>
            <a:endParaRPr sz="2800">
              <a:latin typeface="Times New Roman" panose="02020603050405020304"/>
              <a:cs typeface="Times New Roman" panose="02020603050405020304"/>
            </a:endParaRPr>
          </a:p>
          <a:p>
            <a:pPr marL="12700" marR="29210" algn="just">
              <a:lnSpc>
                <a:spcPct val="110000"/>
              </a:lnSpc>
              <a:spcBef>
                <a:spcPts val="405"/>
              </a:spcBef>
            </a:pPr>
            <a:r>
              <a:rPr sz="2800" u="sng" spc="-5" dirty="0">
                <a:ln w="22225">
                  <a:solidFill>
                    <a:schemeClr val="accent2"/>
                  </a:solidFill>
                  <a:prstDash val="solid"/>
                </a:ln>
                <a:solidFill>
                  <a:srgbClr val="FF0000"/>
                </a:solidFill>
                <a:effectLst>
                  <a:outerShdw blurRad="38100" dist="38100" dir="2700000" algn="tl">
                    <a:srgbClr val="000000">
                      <a:alpha val="43137"/>
                    </a:srgbClr>
                  </a:outerShdw>
                </a:effectLst>
                <a:latin typeface="Times New Roman" panose="02020603050405020304"/>
                <a:cs typeface="Times New Roman" panose="02020603050405020304"/>
                <a:sym typeface="+mn-ea"/>
              </a:rPr>
              <a:t>Reinforcement</a:t>
            </a:r>
            <a:r>
              <a:rPr sz="2800" u="sng" dirty="0">
                <a:ln w="22225">
                  <a:solidFill>
                    <a:schemeClr val="accent2"/>
                  </a:solidFill>
                  <a:prstDash val="solid"/>
                </a:ln>
                <a:solidFill>
                  <a:srgbClr val="FF0000"/>
                </a:solidFill>
                <a:effectLst>
                  <a:outerShdw blurRad="38100" dist="38100" dir="2700000" algn="tl">
                    <a:srgbClr val="000000">
                      <a:alpha val="43137"/>
                    </a:srgbClr>
                  </a:outerShdw>
                </a:effectLst>
                <a:latin typeface="Times New Roman" panose="02020603050405020304"/>
                <a:cs typeface="Times New Roman" panose="02020603050405020304"/>
                <a:sym typeface="+mn-ea"/>
              </a:rPr>
              <a:t> </a:t>
            </a:r>
            <a:r>
              <a:rPr sz="2800" u="sng" spc="-5" dirty="0">
                <a:ln w="22225">
                  <a:solidFill>
                    <a:schemeClr val="accent2"/>
                  </a:solidFill>
                  <a:prstDash val="solid"/>
                </a:ln>
                <a:solidFill>
                  <a:srgbClr val="FF0000"/>
                </a:solidFill>
                <a:effectLst>
                  <a:outerShdw blurRad="38100" dist="38100" dir="2700000" algn="tl">
                    <a:srgbClr val="000000">
                      <a:alpha val="43137"/>
                    </a:srgbClr>
                  </a:outerShdw>
                </a:effectLst>
                <a:latin typeface="Times New Roman" panose="02020603050405020304"/>
                <a:cs typeface="Times New Roman" panose="02020603050405020304"/>
                <a:sym typeface="+mn-ea"/>
              </a:rPr>
              <a:t>learning</a:t>
            </a:r>
            <a:r>
              <a:rPr sz="2800" spc="-5" dirty="0">
                <a:latin typeface="Times New Roman" panose="02020603050405020304"/>
                <a:cs typeface="Times New Roman" panose="02020603050405020304"/>
                <a:sym typeface="+mn-ea"/>
              </a:rPr>
              <a:t>:</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A</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computer</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programme</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interacts </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with a complex world in which it must achieve a specific </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objective (such as driving a car </a:t>
            </a:r>
            <a:r>
              <a:rPr sz="2800" dirty="0">
                <a:latin typeface="Times New Roman" panose="02020603050405020304"/>
                <a:cs typeface="Times New Roman" panose="02020603050405020304"/>
                <a:sym typeface="+mn-ea"/>
              </a:rPr>
              <a:t>or </a:t>
            </a:r>
            <a:r>
              <a:rPr sz="2800" spc="-5" dirty="0">
                <a:latin typeface="Times New Roman" panose="02020603050405020304"/>
                <a:cs typeface="Times New Roman" panose="02020603050405020304"/>
                <a:sym typeface="+mn-ea"/>
              </a:rPr>
              <a:t>playing a game against </a:t>
            </a:r>
            <a:r>
              <a:rPr sz="2800" dirty="0">
                <a:latin typeface="Times New Roman" panose="02020603050405020304"/>
                <a:cs typeface="Times New Roman" panose="02020603050405020304"/>
                <a:sym typeface="+mn-ea"/>
              </a:rPr>
              <a:t>an </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opponent).</a:t>
            </a:r>
            <a:r>
              <a:rPr sz="2800" dirty="0">
                <a:latin typeface="Times New Roman" panose="02020603050405020304"/>
                <a:cs typeface="Times New Roman" panose="02020603050405020304"/>
                <a:sym typeface="+mn-ea"/>
              </a:rPr>
              <a:t> </a:t>
            </a:r>
            <a:r>
              <a:rPr sz="2800" spc="-10" dirty="0">
                <a:latin typeface="Times New Roman" panose="02020603050405020304"/>
                <a:cs typeface="Times New Roman" panose="02020603050405020304"/>
                <a:sym typeface="+mn-ea"/>
              </a:rPr>
              <a:t>As</a:t>
            </a:r>
            <a:r>
              <a:rPr sz="2800" spc="-5" dirty="0">
                <a:latin typeface="Times New Roman" panose="02020603050405020304"/>
                <a:cs typeface="Times New Roman" panose="02020603050405020304"/>
                <a:sym typeface="+mn-ea"/>
              </a:rPr>
              <a:t> </a:t>
            </a:r>
            <a:r>
              <a:rPr sz="2800" dirty="0">
                <a:latin typeface="Times New Roman" panose="02020603050405020304"/>
                <a:cs typeface="Times New Roman" panose="02020603050405020304"/>
                <a:sym typeface="+mn-ea"/>
              </a:rPr>
              <a:t>it</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navigates</a:t>
            </a:r>
            <a:r>
              <a:rPr sz="2800" dirty="0">
                <a:latin typeface="Times New Roman" panose="02020603050405020304"/>
                <a:cs typeface="Times New Roman" panose="02020603050405020304"/>
                <a:sym typeface="+mn-ea"/>
              </a:rPr>
              <a:t> its</a:t>
            </a:r>
            <a:r>
              <a:rPr sz="2800" spc="5" dirty="0">
                <a:latin typeface="Times New Roman" panose="02020603050405020304"/>
                <a:cs typeface="Times New Roman" panose="02020603050405020304"/>
                <a:sym typeface="+mn-ea"/>
              </a:rPr>
              <a:t> </a:t>
            </a:r>
            <a:r>
              <a:rPr sz="2800" dirty="0">
                <a:latin typeface="Times New Roman" panose="02020603050405020304"/>
                <a:cs typeface="Times New Roman" panose="02020603050405020304"/>
                <a:sym typeface="+mn-ea"/>
              </a:rPr>
              <a:t>problem</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space,</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it</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receives </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feedback</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in</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the</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form</a:t>
            </a:r>
            <a:r>
              <a:rPr sz="2800" dirty="0">
                <a:latin typeface="Times New Roman" panose="02020603050405020304"/>
                <a:cs typeface="Times New Roman" panose="02020603050405020304"/>
                <a:sym typeface="+mn-ea"/>
              </a:rPr>
              <a:t> of</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rewards,</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which</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it</a:t>
            </a:r>
            <a:r>
              <a:rPr sz="2800"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attempts</a:t>
            </a:r>
            <a:r>
              <a:rPr sz="2800" spc="240" dirty="0">
                <a:latin typeface="Times New Roman" panose="02020603050405020304"/>
                <a:cs typeface="Times New Roman" panose="02020603050405020304"/>
                <a:sym typeface="+mn-ea"/>
              </a:rPr>
              <a:t> </a:t>
            </a:r>
            <a:r>
              <a:rPr sz="2800" dirty="0">
                <a:latin typeface="Times New Roman" panose="02020603050405020304"/>
                <a:cs typeface="Times New Roman" panose="02020603050405020304"/>
                <a:sym typeface="+mn-ea"/>
              </a:rPr>
              <a:t>to </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optimise</a:t>
            </a:r>
            <a:r>
              <a:rPr spc="-5"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525" y="491490"/>
            <a:ext cx="11426190" cy="6044565"/>
          </a:xfrm>
        </p:spPr>
        <p:txBody>
          <a:bodyPr/>
          <a:lstStyle/>
          <a:p>
            <a:r>
              <a:rPr sz="4400" spc="-5"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a:cs typeface="Times New Roman" panose="02020603050405020304"/>
                <a:sym typeface="+mn-ea"/>
              </a:rPr>
              <a:t>COMPUTER</a:t>
            </a:r>
            <a:r>
              <a:rPr sz="4400" spc="-30"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a:cs typeface="Times New Roman" panose="02020603050405020304"/>
                <a:sym typeface="+mn-ea"/>
              </a:rPr>
              <a:t> </a:t>
            </a:r>
            <a:r>
              <a:rPr sz="4400" spc="-5"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a:cs typeface="Times New Roman" panose="02020603050405020304"/>
                <a:sym typeface="+mn-ea"/>
              </a:rPr>
              <a:t>VISION</a:t>
            </a:r>
            <a:r>
              <a:rPr lang="en-IN" sz="4400" spc="-5"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a:cs typeface="Times New Roman" panose="02020603050405020304"/>
                <a:sym typeface="+mn-ea"/>
              </a:rPr>
              <a:t>:</a:t>
            </a:r>
            <a:endParaRPr lang="en-IN" sz="4400" spc="-5"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Times New Roman" panose="02020603050405020304"/>
              <a:cs typeface="Times New Roman" panose="02020603050405020304"/>
              <a:sym typeface="+mn-ea"/>
            </a:endParaRPr>
          </a:p>
          <a:p>
            <a:pPr marL="0" indent="0">
              <a:buNone/>
            </a:pPr>
            <a:r>
              <a:rPr spc="-5" dirty="0">
                <a:latin typeface="Times New Roman" panose="02020603050405020304"/>
                <a:cs typeface="Times New Roman" panose="02020603050405020304"/>
                <a:sym typeface="+mn-ea"/>
              </a:rPr>
              <a:t>Computer vision is a knowledge-based science area that deals </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with</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how machines </a:t>
            </a:r>
            <a:r>
              <a:rPr dirty="0">
                <a:latin typeface="Times New Roman" panose="02020603050405020304"/>
                <a:cs typeface="Times New Roman" panose="02020603050405020304"/>
                <a:sym typeface="+mn-ea"/>
              </a:rPr>
              <a:t>can </a:t>
            </a:r>
            <a:r>
              <a:rPr spc="-5" dirty="0">
                <a:latin typeface="Times New Roman" panose="02020603050405020304"/>
                <a:cs typeface="Times New Roman" panose="02020603050405020304"/>
                <a:sym typeface="+mn-ea"/>
              </a:rPr>
              <a:t>interpret</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visual</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images </a:t>
            </a:r>
            <a:r>
              <a:rPr dirty="0">
                <a:latin typeface="Times New Roman" panose="02020603050405020304"/>
                <a:cs typeface="Times New Roman" panose="02020603050405020304"/>
                <a:sym typeface="+mn-ea"/>
              </a:rPr>
              <a:t>or</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videos at</a:t>
            </a:r>
            <a:r>
              <a:rPr spc="5"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a</a:t>
            </a:r>
            <a:r>
              <a:rPr lang="en-IN" spc="-5" dirty="0">
                <a:latin typeface="Times New Roman" panose="02020603050405020304"/>
                <a:cs typeface="Times New Roman" panose="02020603050405020304"/>
                <a:sym typeface="+mn-ea"/>
              </a:rPr>
              <a:t> high level.</a:t>
            </a:r>
            <a:endParaRPr lang="en-IN" spc="-5" dirty="0">
              <a:latin typeface="Times New Roman" panose="02020603050405020304"/>
              <a:cs typeface="Times New Roman" panose="02020603050405020304"/>
              <a:sym typeface="+mn-ea"/>
            </a:endParaRPr>
          </a:p>
          <a:p>
            <a:pPr marL="0" indent="0">
              <a:buNone/>
            </a:pPr>
            <a:endParaRPr lang="en-IN" spc="-5" dirty="0">
              <a:latin typeface="Times New Roman" panose="02020603050405020304"/>
              <a:cs typeface="Times New Roman" panose="02020603050405020304"/>
              <a:sym typeface="+mn-ea"/>
            </a:endParaRPr>
          </a:p>
          <a:p>
            <a:pPr marL="0" indent="0">
              <a:buNone/>
            </a:pPr>
            <a:r>
              <a:rPr lang="en-IN" spc="-5" dirty="0">
                <a:latin typeface="Times New Roman" panose="02020603050405020304"/>
                <a:cs typeface="Times New Roman" panose="02020603050405020304"/>
                <a:sym typeface="+mn-ea"/>
              </a:rPr>
              <a:t>Computer vision tasks include techniques for collecting, processing, analysing, and interpreting digital images, as well as the extraction of high-dimensional data from the real world in order to provide numerical or symbolic knowledge, such as in the form of decisions.</a:t>
            </a:r>
            <a:endParaRPr>
              <a:latin typeface="Times New Roman" panose="02020603050405020304"/>
              <a:cs typeface="Times New Roman" panose="02020603050405020304"/>
            </a:endParaRPr>
          </a:p>
          <a:p>
            <a:pPr marL="0" indent="0">
              <a:buNone/>
            </a:pPr>
            <a:endParaRPr lang="en-IN" b="1" spc="-5" dirty="0">
              <a:latin typeface="Times New Roman" panose="02020603050405020304"/>
              <a:cs typeface="Times New Roman" panose="020206030504050203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1_8gmgaAkFdI-9OHY5cA93xQ"/>
          <p:cNvPicPr>
            <a:picLocks noChangeAspect="1"/>
          </p:cNvPicPr>
          <p:nvPr>
            <p:ph idx="1"/>
          </p:nvPr>
        </p:nvPicPr>
        <p:blipFill>
          <a:blip r:embed="rId1"/>
          <a:stretch>
            <a:fillRect/>
          </a:stretch>
        </p:blipFill>
        <p:spPr>
          <a:xfrm>
            <a:off x="2161540" y="2550795"/>
            <a:ext cx="7620000" cy="4114800"/>
          </a:xfrm>
          <a:prstGeom prst="rect">
            <a:avLst/>
          </a:prstGeom>
        </p:spPr>
      </p:pic>
      <p:sp>
        <p:nvSpPr>
          <p:cNvPr id="5" name="Text Box 4"/>
          <p:cNvSpPr txBox="1"/>
          <p:nvPr/>
        </p:nvSpPr>
        <p:spPr>
          <a:xfrm>
            <a:off x="2044700" y="65405"/>
            <a:ext cx="7853680" cy="2306955"/>
          </a:xfrm>
          <a:prstGeom prst="rect">
            <a:avLst/>
          </a:prstGeom>
          <a:noFill/>
        </p:spPr>
        <p:txBody>
          <a:bodyPr wrap="square" rtlCol="0">
            <a:spAutoFit/>
          </a:bodyPr>
          <a:p>
            <a:r>
              <a:rPr lang="en-US" sz="2400" b="1">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rPr>
              <a:t>Computer vision is a field of artificial intelligence (AI) that enables computers and systems to derive meaningful information from digital images, videos and other visual inputs — and take actions or make recommendations based on that information.</a:t>
            </a:r>
            <a:endParaRPr lang="en-US" sz="2400" b="1">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46100" y="-4074160"/>
            <a:ext cx="11293475" cy="15542260"/>
          </a:xfrm>
          <a:prstGeom prst="rect">
            <a:avLst/>
          </a:prstGeom>
          <a:noFill/>
        </p:spPr>
        <p:txBody>
          <a:bodyPr wrap="square" rtlCol="0">
            <a:spAutoFit/>
          </a:bodyPr>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r>
              <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DEEP LEARNING:</a:t>
            </a:r>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pPr marL="342900" indent="-342900" algn="just">
              <a:buFont typeface="Arial" panose="020B0604020202020204" pitchFamily="34" charset="0"/>
              <a:buChar char="•"/>
            </a:pPr>
            <a:r>
              <a:rPr lang="en-IN" altLang="en-US" sz="2000" b="1">
                <a:solidFill>
                  <a:schemeClr val="tx1"/>
                </a:solidFill>
                <a:effectLst>
                  <a:outerShdw blurRad="38100" dist="19050" dir="2700000" algn="tl" rotWithShape="0">
                    <a:schemeClr val="dk1">
                      <a:alpha val="40000"/>
                    </a:schemeClr>
                  </a:outerShdw>
                </a:effectLst>
                <a:latin typeface="Segoe UI Black" panose="020B0A02040204020203" charset="0"/>
                <a:cs typeface="Segoe UI Black" panose="020B0A02040204020203" charset="0"/>
              </a:rPr>
              <a:t>Deep learning is a subset of a Machine Learning algorithm that uses multiple layers of neural networks to perform in processing data and computations on a large amount of data. Deep learning algorithm works based on the function and working of the human brain</a:t>
            </a:r>
            <a:r>
              <a:rPr lang="en-IN" altLang="en-US" sz="2000" b="1">
                <a:solidFill>
                  <a:schemeClr val="tx1"/>
                </a:solidFill>
                <a:effectLst>
                  <a:outerShdw blurRad="38100" dist="19050" dir="2700000" algn="tl" rotWithShape="0">
                    <a:schemeClr val="dk1">
                      <a:alpha val="40000"/>
                    </a:schemeClr>
                  </a:outerShdw>
                </a:effectLst>
              </a:rPr>
              <a:t>.</a:t>
            </a:r>
            <a:endParaRPr lang="en-IN" altLang="en-US" sz="2000" b="1">
              <a:solidFill>
                <a:schemeClr val="tx1"/>
              </a:solidFill>
              <a:effectLst>
                <a:outerShdw blurRad="38100" dist="19050" dir="2700000" algn="tl" rotWithShape="0">
                  <a:schemeClr val="dk1">
                    <a:alpha val="40000"/>
                  </a:schemeClr>
                </a:outerShdw>
              </a:effectLst>
            </a:endParaRPr>
          </a:p>
          <a:p>
            <a:r>
              <a:rPr lang="en-IN" altLang="en-US" sz="3200" b="1">
                <a:ln w="22225">
                  <a:solidFill>
                    <a:schemeClr val="accent2"/>
                  </a:solidFill>
                  <a:prstDash val="solid"/>
                </a:ln>
                <a:solidFill>
                  <a:schemeClr val="accent2">
                    <a:lumMod val="40000"/>
                    <a:lumOff val="60000"/>
                  </a:schemeClr>
                </a:solidFill>
                <a:effectLst/>
              </a:rPr>
              <a:t> The most popular deep learning algorithms are:</a:t>
            </a:r>
            <a:r>
              <a:rPr lang="en-IN" altLang="en-US" sz="4400" b="1">
                <a:ln w="22225">
                  <a:solidFill>
                    <a:schemeClr val="accent2"/>
                  </a:solidFill>
                  <a:prstDash val="solid"/>
                </a:ln>
                <a:solidFill>
                  <a:schemeClr val="accent2">
                    <a:lumMod val="40000"/>
                    <a:lumOff val="60000"/>
                  </a:schemeClr>
                </a:solidFill>
                <a:effectLst/>
              </a:rPr>
              <a:t> </a:t>
            </a:r>
            <a:endParaRPr lang="en-IN" altLang="en-US" sz="4400" b="1">
              <a:ln w="22225">
                <a:solidFill>
                  <a:schemeClr val="accent2"/>
                </a:solidFill>
                <a:prstDash val="solid"/>
              </a:ln>
              <a:solidFill>
                <a:schemeClr val="accent2">
                  <a:lumMod val="40000"/>
                  <a:lumOff val="60000"/>
                </a:schemeClr>
              </a:solidFill>
              <a:effectLst/>
            </a:endParaRPr>
          </a:p>
          <a:p>
            <a:pPr marL="514350" indent="-514350">
              <a:buAutoNum type="arabicPeriod"/>
            </a:pPr>
            <a:r>
              <a:rPr lang="en-IN" altLang="en-US" sz="3200" b="1">
                <a:solidFill>
                  <a:schemeClr val="tx1"/>
                </a:solidFill>
                <a:effectLst>
                  <a:outerShdw blurRad="38100" dist="19050" dir="2700000" algn="tl" rotWithShape="0">
                    <a:schemeClr val="dk1">
                      <a:alpha val="40000"/>
                    </a:schemeClr>
                  </a:outerShdw>
                </a:effectLst>
              </a:rPr>
              <a:t>Convolutional Neural Network (CNN) </a:t>
            </a:r>
            <a:endParaRPr lang="en-IN" altLang="en-US" sz="3200" b="1">
              <a:solidFill>
                <a:schemeClr val="tx1"/>
              </a:solidFill>
              <a:effectLst>
                <a:outerShdw blurRad="38100" dist="19050" dir="2700000" algn="tl" rotWithShape="0">
                  <a:schemeClr val="dk1">
                    <a:alpha val="40000"/>
                  </a:schemeClr>
                </a:outerShdw>
              </a:effectLst>
            </a:endParaRPr>
          </a:p>
          <a:p>
            <a:pPr marL="514350" indent="-514350">
              <a:buAutoNum type="arabicPeriod"/>
            </a:pPr>
            <a:r>
              <a:rPr lang="en-IN" altLang="en-US" sz="3200" b="1">
                <a:solidFill>
                  <a:schemeClr val="tx1"/>
                </a:solidFill>
                <a:effectLst>
                  <a:outerShdw blurRad="38100" dist="19050" dir="2700000" algn="tl" rotWithShape="0">
                    <a:schemeClr val="dk1">
                      <a:alpha val="40000"/>
                    </a:schemeClr>
                  </a:outerShdw>
                </a:effectLst>
              </a:rPr>
              <a:t>Recurrent Neural Networks (RNNs) </a:t>
            </a:r>
            <a:endParaRPr lang="en-IN" altLang="en-US" sz="3200" b="1">
              <a:solidFill>
                <a:schemeClr val="tx1"/>
              </a:solidFill>
              <a:effectLst>
                <a:outerShdw blurRad="38100" dist="19050" dir="2700000" algn="tl" rotWithShape="0">
                  <a:schemeClr val="dk1">
                    <a:alpha val="40000"/>
                  </a:schemeClr>
                </a:outerShdw>
              </a:effectLst>
            </a:endParaRPr>
          </a:p>
          <a:p>
            <a:pPr marL="514350" indent="-514350">
              <a:buAutoNum type="arabicPeriod"/>
            </a:pPr>
            <a:r>
              <a:rPr lang="en-IN" altLang="en-US" sz="3200" b="1">
                <a:solidFill>
                  <a:schemeClr val="tx1"/>
                </a:solidFill>
                <a:effectLst>
                  <a:outerShdw blurRad="38100" dist="19050" dir="2700000" algn="tl" rotWithShape="0">
                    <a:schemeClr val="dk1">
                      <a:alpha val="40000"/>
                    </a:schemeClr>
                  </a:outerShdw>
                </a:effectLst>
              </a:rPr>
              <a:t>Long Short-Term Memory Networks (LSTMs)</a:t>
            </a:r>
            <a:endParaRPr lang="en-IN" altLang="en-US" sz="3200" b="1">
              <a:solidFill>
                <a:schemeClr val="tx1"/>
              </a:solidFill>
              <a:effectLst>
                <a:outerShdw blurRad="38100" dist="19050" dir="2700000" algn="tl" rotWithShape="0">
                  <a:schemeClr val="dk1">
                    <a:alpha val="40000"/>
                  </a:schemeClr>
                </a:outerShdw>
              </a:effectLst>
            </a:endParaRPr>
          </a:p>
          <a:p>
            <a:pPr marL="514350" indent="-514350">
              <a:buAutoNum type="arabicPeriod"/>
            </a:pPr>
            <a:endParaRPr lang="en-IN" altLang="en-US" sz="3200" b="1">
              <a:solidFill>
                <a:schemeClr val="tx1"/>
              </a:solidFill>
              <a:effectLst>
                <a:outerShdw blurRad="38100" dist="19050" dir="2700000" algn="tl" rotWithShape="0">
                  <a:schemeClr val="dk1">
                    <a:alpha val="40000"/>
                  </a:schemeClr>
                </a:outerShdw>
              </a:effectLst>
            </a:endParaRPr>
          </a:p>
          <a:p>
            <a:pPr indent="0">
              <a:buNone/>
            </a:pPr>
            <a:endParaRPr lang="en-IN" altLang="en-US" sz="3200" b="1">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sz="2000" dirty="0">
                <a:latin typeface="Segoe UI Black" panose="020B0A02040204020203" charset="0"/>
                <a:cs typeface="Segoe UI Black" panose="020B0A02040204020203" charset="0"/>
                <a:sym typeface="+mn-ea"/>
              </a:rPr>
              <a:t>Deep </a:t>
            </a:r>
            <a:r>
              <a:rPr sz="2000" spc="5"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learning allows computational models </a:t>
            </a:r>
            <a:r>
              <a:rPr sz="2000" spc="-10" dirty="0">
                <a:latin typeface="Segoe UI Black" panose="020B0A02040204020203" charset="0"/>
                <a:cs typeface="Segoe UI Black" panose="020B0A02040204020203" charset="0"/>
                <a:sym typeface="+mn-ea"/>
              </a:rPr>
              <a:t>made up </a:t>
            </a:r>
            <a:r>
              <a:rPr sz="2000" dirty="0">
                <a:latin typeface="Segoe UI Black" panose="020B0A02040204020203" charset="0"/>
                <a:cs typeface="Segoe UI Black" panose="020B0A02040204020203" charset="0"/>
                <a:sym typeface="+mn-ea"/>
              </a:rPr>
              <a:t>of </a:t>
            </a:r>
            <a:r>
              <a:rPr sz="2000" spc="-5" dirty="0">
                <a:latin typeface="Segoe UI Black" panose="020B0A02040204020203" charset="0"/>
                <a:cs typeface="Segoe UI Black" panose="020B0A02040204020203" charset="0"/>
                <a:sym typeface="+mn-ea"/>
              </a:rPr>
              <a:t>multiple </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process</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layers</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to</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discover</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information</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representations</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at </a:t>
            </a:r>
            <a:r>
              <a:rPr sz="200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multiple level </a:t>
            </a:r>
            <a:r>
              <a:rPr sz="2000" dirty="0">
                <a:latin typeface="Segoe UI Black" panose="020B0A02040204020203" charset="0"/>
                <a:cs typeface="Segoe UI Black" panose="020B0A02040204020203" charset="0"/>
                <a:sym typeface="+mn-ea"/>
              </a:rPr>
              <a:t>of</a:t>
            </a:r>
            <a:r>
              <a:rPr sz="2000" spc="-10" dirty="0">
                <a:latin typeface="Segoe UI Black" panose="020B0A02040204020203" charset="0"/>
                <a:cs typeface="Segoe UI Black" panose="020B0A02040204020203" charset="0"/>
                <a:sym typeface="+mn-ea"/>
              </a:rPr>
              <a:t> </a:t>
            </a:r>
            <a:r>
              <a:rPr sz="2000" spc="-5" dirty="0">
                <a:latin typeface="Segoe UI Black" panose="020B0A02040204020203" charset="0"/>
                <a:cs typeface="Segoe UI Black" panose="020B0A02040204020203" charset="0"/>
                <a:sym typeface="+mn-ea"/>
              </a:rPr>
              <a:t>abstraction.</a:t>
            </a:r>
            <a:endParaRPr sz="3200">
              <a:latin typeface="Times New Roman" panose="02020603050405020304"/>
              <a:cs typeface="Times New Roman" panose="02020603050405020304"/>
            </a:endParaRPr>
          </a:p>
          <a:p>
            <a:pPr indent="0">
              <a:buNone/>
            </a:pPr>
            <a:endParaRPr lang="en-IN" altLang="en-US" sz="3200" b="1">
              <a:solidFill>
                <a:schemeClr val="tx1"/>
              </a:solidFill>
              <a:effectLst>
                <a:outerShdw blurRad="38100" dist="19050" dir="2700000" algn="tl" rotWithShape="0">
                  <a:schemeClr val="dk1">
                    <a:alpha val="40000"/>
                  </a:schemeClr>
                </a:outerShdw>
              </a:effectLst>
            </a:endParaRPr>
          </a:p>
          <a:p>
            <a:pPr indent="0">
              <a:buNone/>
            </a:pPr>
            <a:endParaRPr lang="en-IN" altLang="en-US" sz="3200" b="1">
              <a:solidFill>
                <a:schemeClr val="tx1"/>
              </a:solidFill>
              <a:effectLst>
                <a:outerShdw blurRad="38100" dist="19050" dir="2700000" algn="tl" rotWithShape="0">
                  <a:schemeClr val="dk1">
                    <a:alpha val="40000"/>
                  </a:schemeClr>
                </a:outerShdw>
              </a:effectLst>
            </a:endParaRPr>
          </a:p>
          <a:p>
            <a:pPr marL="742950" indent="-742950"/>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a:p>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half" idx="1"/>
          </p:nvPr>
        </p:nvSpPr>
        <p:spPr>
          <a:xfrm>
            <a:off x="179705" y="306705"/>
            <a:ext cx="11682095" cy="6326505"/>
          </a:xfrm>
        </p:spPr>
        <p:txBody>
          <a:bodyPr>
            <a:normAutofit/>
          </a:bodyPr>
          <a:lstStyle/>
          <a:p>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SYSTEM DESIGN</a:t>
            </a:r>
            <a:r>
              <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t>
            </a:r>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pPr marL="12700" marR="5080">
              <a:lnSpc>
                <a:spcPct val="110000"/>
              </a:lnSpc>
              <a:spcBef>
                <a:spcPts val="375"/>
              </a:spcBef>
            </a:pPr>
            <a:r>
              <a:rPr sz="2400" b="1" spc="-5" dirty="0">
                <a:latin typeface="Times New Roman" panose="02020603050405020304"/>
                <a:cs typeface="Times New Roman" panose="02020603050405020304"/>
                <a:sym typeface="+mn-ea"/>
              </a:rPr>
              <a:t>This</a:t>
            </a:r>
            <a:r>
              <a:rPr sz="2400" b="1" spc="1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system</a:t>
            </a:r>
            <a:r>
              <a:rPr sz="2400" b="1" spc="1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aims</a:t>
            </a:r>
            <a:r>
              <a:rPr sz="2400" b="1" spc="25"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at</a:t>
            </a:r>
            <a:r>
              <a:rPr sz="2400" b="1" spc="3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classifying</a:t>
            </a:r>
            <a:r>
              <a:rPr sz="2400" b="1" spc="25"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whether</a:t>
            </a:r>
            <a:r>
              <a:rPr sz="2400" b="1" spc="2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a</a:t>
            </a:r>
            <a:r>
              <a:rPr sz="2400" b="1" spc="2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person</a:t>
            </a:r>
            <a:r>
              <a:rPr sz="2400" b="1" spc="2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is</a:t>
            </a:r>
            <a:r>
              <a:rPr sz="2400" b="1" spc="4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wearing</a:t>
            </a:r>
            <a:r>
              <a:rPr sz="2400" b="1" spc="2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a </a:t>
            </a:r>
            <a:r>
              <a:rPr sz="2400" b="1" spc="-235"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mask</a:t>
            </a:r>
            <a:r>
              <a:rPr sz="2400" b="1" spc="-10" dirty="0">
                <a:latin typeface="Times New Roman" panose="02020603050405020304"/>
                <a:cs typeface="Times New Roman" panose="02020603050405020304"/>
                <a:sym typeface="+mn-ea"/>
              </a:rPr>
              <a:t> </a:t>
            </a:r>
            <a:r>
              <a:rPr sz="2400" b="1" dirty="0">
                <a:latin typeface="Times New Roman" panose="02020603050405020304"/>
                <a:cs typeface="Times New Roman" panose="02020603050405020304"/>
                <a:sym typeface="+mn-ea"/>
              </a:rPr>
              <a:t>or </a:t>
            </a:r>
            <a:r>
              <a:rPr sz="2400" b="1" spc="-5" dirty="0">
                <a:latin typeface="Times New Roman" panose="02020603050405020304"/>
                <a:cs typeface="Times New Roman" panose="02020603050405020304"/>
                <a:sym typeface="+mn-ea"/>
              </a:rPr>
              <a:t>not </a:t>
            </a:r>
            <a:r>
              <a:rPr sz="2400" b="1" spc="5" dirty="0">
                <a:latin typeface="Times New Roman" panose="02020603050405020304"/>
                <a:cs typeface="Times New Roman" panose="02020603050405020304"/>
                <a:sym typeface="+mn-ea"/>
              </a:rPr>
              <a:t>by</a:t>
            </a:r>
            <a:r>
              <a:rPr sz="2400" b="1" spc="-20" dirty="0">
                <a:latin typeface="Times New Roman" panose="02020603050405020304"/>
                <a:cs typeface="Times New Roman" panose="02020603050405020304"/>
                <a:sym typeface="+mn-ea"/>
              </a:rPr>
              <a:t> </a:t>
            </a:r>
            <a:r>
              <a:rPr sz="2400" b="1" dirty="0">
                <a:latin typeface="Times New Roman" panose="02020603050405020304"/>
                <a:cs typeface="Times New Roman" panose="02020603050405020304"/>
                <a:sym typeface="+mn-ea"/>
              </a:rPr>
              <a:t>taking</a:t>
            </a:r>
            <a:r>
              <a:rPr sz="2400" b="1" spc="-1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input</a:t>
            </a:r>
            <a:r>
              <a:rPr sz="2400" b="1" spc="1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from</a:t>
            </a:r>
            <a:endParaRPr sz="2400" b="1">
              <a:latin typeface="Times New Roman" panose="02020603050405020304"/>
              <a:cs typeface="Times New Roman" panose="02020603050405020304"/>
            </a:endParaRPr>
          </a:p>
          <a:p>
            <a:pPr marL="108585">
              <a:lnSpc>
                <a:spcPct val="100000"/>
              </a:lnSpc>
              <a:spcBef>
                <a:spcPts val="525"/>
              </a:spcBef>
            </a:pPr>
            <a:r>
              <a:rPr sz="2400" b="1" spc="-5" dirty="0">
                <a:latin typeface="Times New Roman" panose="02020603050405020304"/>
                <a:cs typeface="Times New Roman" panose="02020603050405020304"/>
                <a:sym typeface="+mn-ea"/>
              </a:rPr>
              <a:t>--Images</a:t>
            </a:r>
            <a:endParaRPr sz="2400" b="1">
              <a:latin typeface="Times New Roman" panose="02020603050405020304"/>
              <a:cs typeface="Times New Roman" panose="02020603050405020304"/>
            </a:endParaRPr>
          </a:p>
          <a:p>
            <a:pPr marL="108585">
              <a:lnSpc>
                <a:spcPct val="100000"/>
              </a:lnSpc>
              <a:spcBef>
                <a:spcPts val="515"/>
              </a:spcBef>
            </a:pPr>
            <a:r>
              <a:rPr sz="2400" b="1" spc="-5" dirty="0">
                <a:latin typeface="Times New Roman" panose="02020603050405020304"/>
                <a:cs typeface="Times New Roman" panose="02020603050405020304"/>
                <a:sym typeface="+mn-ea"/>
              </a:rPr>
              <a:t>--Real</a:t>
            </a:r>
            <a:r>
              <a:rPr sz="2400" b="1" spc="-15"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time</a:t>
            </a:r>
            <a:r>
              <a:rPr sz="2400" b="1" spc="-10" dirty="0">
                <a:latin typeface="Times New Roman" panose="02020603050405020304"/>
                <a:cs typeface="Times New Roman" panose="02020603050405020304"/>
                <a:sym typeface="+mn-ea"/>
              </a:rPr>
              <a:t> </a:t>
            </a:r>
            <a:r>
              <a:rPr sz="2400" b="1" spc="-5" dirty="0">
                <a:latin typeface="Times New Roman" panose="02020603050405020304"/>
                <a:cs typeface="Times New Roman" panose="02020603050405020304"/>
                <a:sym typeface="+mn-ea"/>
              </a:rPr>
              <a:t>streaming</a:t>
            </a:r>
            <a:r>
              <a:rPr sz="2400" b="1" spc="-15" dirty="0">
                <a:latin typeface="Times New Roman" panose="02020603050405020304"/>
                <a:cs typeface="Times New Roman" panose="02020603050405020304"/>
                <a:sym typeface="+mn-ea"/>
              </a:rPr>
              <a:t> </a:t>
            </a:r>
            <a:r>
              <a:rPr sz="2400" b="1" dirty="0">
                <a:latin typeface="Times New Roman" panose="02020603050405020304"/>
                <a:cs typeface="Times New Roman" panose="02020603050405020304"/>
                <a:sym typeface="+mn-ea"/>
              </a:rPr>
              <a:t>Videos</a:t>
            </a:r>
            <a:endParaRPr sz="2400" b="1" dirty="0">
              <a:latin typeface="Times New Roman" panose="02020603050405020304"/>
              <a:cs typeface="Times New Roman" panose="02020603050405020304"/>
              <a:sym typeface="+mn-ea"/>
            </a:endParaRPr>
          </a:p>
          <a:p>
            <a:pPr marL="108585">
              <a:lnSpc>
                <a:spcPct val="100000"/>
              </a:lnSpc>
              <a:spcBef>
                <a:spcPts val="515"/>
              </a:spcBef>
            </a:pPr>
            <a:endParaRPr sz="2400" b="1" dirty="0">
              <a:latin typeface="Times New Roman" panose="02020603050405020304"/>
              <a:cs typeface="Times New Roman" panose="02020603050405020304"/>
              <a:sym typeface="+mn-ea"/>
            </a:endParaRPr>
          </a:p>
          <a:p>
            <a:pPr marL="0" indent="0">
              <a:lnSpc>
                <a:spcPct val="100000"/>
              </a:lnSpc>
              <a:spcBef>
                <a:spcPts val="515"/>
              </a:spcBef>
              <a:buNone/>
            </a:pPr>
            <a:endParaRPr sz="2400" b="1">
              <a:latin typeface="Times New Roman" panose="02020603050405020304"/>
              <a:cs typeface="Times New Roman" panose="02020603050405020304"/>
            </a:endParaRPr>
          </a:p>
          <a:p>
            <a:pPr marL="0" indent="0">
              <a:buNone/>
            </a:pPr>
            <a:endParaRPr lang="en-IN" sz="2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p:txBody>
      </p:sp>
      <p:pic>
        <p:nvPicPr>
          <p:cNvPr id="9" name="object 9"/>
          <p:cNvPicPr>
            <a:picLocks noChangeAspect="1"/>
          </p:cNvPicPr>
          <p:nvPr>
            <p:ph sz="half" idx="2"/>
          </p:nvPr>
        </p:nvPicPr>
        <p:blipFill>
          <a:blip r:embed="rId1" cstate="print"/>
          <a:stretch>
            <a:fillRect/>
          </a:stretch>
        </p:blipFill>
        <p:spPr>
          <a:xfrm>
            <a:off x="2054225" y="3492500"/>
            <a:ext cx="3048000" cy="2705100"/>
          </a:xfrm>
          <a:prstGeom prst="rect">
            <a:avLst/>
          </a:prstGeom>
        </p:spPr>
      </p:pic>
      <p:pic>
        <p:nvPicPr>
          <p:cNvPr id="8" name="object 8"/>
          <p:cNvPicPr/>
          <p:nvPr/>
        </p:nvPicPr>
        <p:blipFill>
          <a:blip r:embed="rId2" cstate="print"/>
          <a:stretch>
            <a:fillRect/>
          </a:stretch>
        </p:blipFill>
        <p:spPr>
          <a:xfrm>
            <a:off x="7406005" y="3406775"/>
            <a:ext cx="3082290" cy="2790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half" idx="1"/>
          </p:nvPr>
        </p:nvSpPr>
        <p:spPr/>
        <p:txBody>
          <a:bodyPr>
            <a:noAutofit/>
          </a:bodyPr>
          <a:lstStyle/>
          <a:p>
            <a:pPr marL="12700" marR="5080">
              <a:lnSpc>
                <a:spcPct val="110000"/>
              </a:lnSpc>
              <a:spcBef>
                <a:spcPts val="100"/>
              </a:spcBef>
            </a:pPr>
            <a:r>
              <a:rPr sz="2000" spc="-5" dirty="0">
                <a:latin typeface="Times New Roman" panose="02020603050405020304"/>
                <a:cs typeface="Times New Roman" panose="02020603050405020304"/>
                <a:sym typeface="+mn-ea"/>
              </a:rPr>
              <a:t>The</a:t>
            </a:r>
            <a:r>
              <a:rPr sz="2000" spc="204"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model</a:t>
            </a:r>
            <a:r>
              <a:rPr sz="2000" spc="204"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is</a:t>
            </a:r>
            <a:r>
              <a:rPr sz="2000" spc="2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coached</a:t>
            </a:r>
            <a:r>
              <a:rPr sz="2000" spc="21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in</a:t>
            </a:r>
            <a:r>
              <a:rPr sz="2000" spc="210" dirty="0">
                <a:latin typeface="Times New Roman" panose="02020603050405020304"/>
                <a:cs typeface="Times New Roman" panose="02020603050405020304"/>
                <a:sym typeface="+mn-ea"/>
              </a:rPr>
              <a:t> </a:t>
            </a:r>
            <a:r>
              <a:rPr sz="2000" spc="-10" dirty="0">
                <a:latin typeface="Times New Roman" panose="02020603050405020304"/>
                <a:cs typeface="Times New Roman" panose="02020603050405020304"/>
                <a:sym typeface="+mn-ea"/>
              </a:rPr>
              <a:t>two</a:t>
            </a:r>
            <a:r>
              <a:rPr sz="2000" spc="21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phases</a:t>
            </a:r>
            <a:r>
              <a:rPr sz="2000" spc="2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to</a:t>
            </a:r>
            <a:r>
              <a:rPr sz="2000" spc="204"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complete</a:t>
            </a:r>
            <a:r>
              <a:rPr sz="2000" spc="204"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 </a:t>
            </a:r>
            <a:r>
              <a:rPr sz="2000" spc="-2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classification</a:t>
            </a:r>
            <a:r>
              <a:rPr sz="2000" spc="-1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of</a:t>
            </a:r>
            <a:r>
              <a:rPr sz="2000" spc="-1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photographs:</a:t>
            </a:r>
            <a:endParaRPr sz="2000">
              <a:latin typeface="Times New Roman" panose="02020603050405020304"/>
              <a:cs typeface="Times New Roman" panose="02020603050405020304"/>
            </a:endParaRPr>
          </a:p>
          <a:p>
            <a:pPr marL="12700" marR="5080">
              <a:lnSpc>
                <a:spcPct val="110000"/>
              </a:lnSpc>
              <a:spcBef>
                <a:spcPts val="405"/>
              </a:spcBef>
              <a:buChar char="•"/>
              <a:tabLst>
                <a:tab pos="108585" algn="l"/>
              </a:tabLst>
            </a:pPr>
            <a:r>
              <a:rPr sz="2000" spc="-5" dirty="0">
                <a:latin typeface="Times New Roman" panose="02020603050405020304"/>
                <a:cs typeface="Times New Roman" panose="02020603050405020304"/>
                <a:sym typeface="+mn-ea"/>
              </a:rPr>
              <a:t>The</a:t>
            </a:r>
            <a:r>
              <a:rPr sz="2000" spc="17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face</a:t>
            </a:r>
            <a:r>
              <a:rPr sz="2000" spc="18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mask</a:t>
            </a:r>
            <a:r>
              <a:rPr sz="2000" spc="16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dataset</a:t>
            </a:r>
            <a:r>
              <a:rPr sz="2000" spc="18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is</a:t>
            </a:r>
            <a:r>
              <a:rPr sz="2000" spc="16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loaded</a:t>
            </a:r>
            <a:r>
              <a:rPr sz="2000" spc="17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into</a:t>
            </a:r>
            <a:r>
              <a:rPr sz="2000" spc="17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spc="17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device</a:t>
            </a:r>
            <a:r>
              <a:rPr sz="2000" spc="17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in</a:t>
            </a:r>
            <a:r>
              <a:rPr sz="2000" spc="16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phase </a:t>
            </a:r>
            <a:r>
              <a:rPr sz="2000" spc="-2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one.</a:t>
            </a:r>
            <a:endParaRPr sz="2000">
              <a:latin typeface="Times New Roman" panose="02020603050405020304"/>
              <a:cs typeface="Times New Roman" panose="02020603050405020304"/>
            </a:endParaRPr>
          </a:p>
          <a:p>
            <a:pPr marL="12700" marR="6350">
              <a:lnSpc>
                <a:spcPct val="111000"/>
              </a:lnSpc>
              <a:spcBef>
                <a:spcPts val="385"/>
              </a:spcBef>
              <a:buChar char="•"/>
              <a:tabLst>
                <a:tab pos="90805" algn="l"/>
              </a:tabLst>
            </a:pPr>
            <a:r>
              <a:rPr sz="2000" spc="-5" dirty="0">
                <a:latin typeface="Times New Roman" panose="02020603050405020304"/>
                <a:cs typeface="Times New Roman" panose="02020603050405020304"/>
                <a:sym typeface="+mn-ea"/>
              </a:rPr>
              <a:t>Different</a:t>
            </a:r>
            <a:r>
              <a:rPr sz="2000" spc="2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Supervised</a:t>
            </a:r>
            <a:r>
              <a:rPr sz="2000" spc="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Learning</a:t>
            </a:r>
            <a:r>
              <a:rPr sz="2000" spc="1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classifiers</a:t>
            </a:r>
            <a:r>
              <a:rPr sz="2000" spc="2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are</a:t>
            </a:r>
            <a:r>
              <a:rPr sz="2000" spc="30" dirty="0">
                <a:latin typeface="Times New Roman" panose="02020603050405020304"/>
                <a:cs typeface="Times New Roman" panose="02020603050405020304"/>
                <a:sym typeface="+mn-ea"/>
              </a:rPr>
              <a:t> </a:t>
            </a:r>
            <a:r>
              <a:rPr sz="2000" spc="-10" dirty="0">
                <a:latin typeface="Times New Roman" panose="02020603050405020304"/>
                <a:cs typeface="Times New Roman" panose="02020603050405020304"/>
                <a:sym typeface="+mn-ea"/>
              </a:rPr>
              <a:t>used</a:t>
            </a:r>
            <a:r>
              <a:rPr sz="2000" spc="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to</a:t>
            </a:r>
            <a:r>
              <a:rPr sz="2000" spc="3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build</a:t>
            </a:r>
            <a:r>
              <a:rPr sz="2000" spc="3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 </a:t>
            </a:r>
            <a:r>
              <a:rPr sz="2000" spc="-2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coaching</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model.</a:t>
            </a:r>
            <a:endParaRPr sz="2000" spc="-5" dirty="0">
              <a:latin typeface="Times New Roman" panose="02020603050405020304"/>
              <a:cs typeface="Times New Roman" panose="02020603050405020304"/>
              <a:sym typeface="+mn-ea"/>
            </a:endParaRPr>
          </a:p>
          <a:p>
            <a:pPr marL="12700" marR="6350">
              <a:lnSpc>
                <a:spcPct val="111000"/>
              </a:lnSpc>
              <a:spcBef>
                <a:spcPts val="385"/>
              </a:spcBef>
              <a:buChar char="•"/>
              <a:tabLst>
                <a:tab pos="90805" algn="l"/>
              </a:tabLst>
            </a:pPr>
            <a:endParaRPr sz="2000" spc="-5" dirty="0">
              <a:latin typeface="Times New Roman" panose="02020603050405020304"/>
              <a:cs typeface="Times New Roman" panose="02020603050405020304"/>
              <a:sym typeface="+mn-ea"/>
            </a:endParaRPr>
          </a:p>
          <a:p>
            <a:pPr marL="12700">
              <a:lnSpc>
                <a:spcPct val="100000"/>
              </a:lnSpc>
              <a:spcBef>
                <a:spcPts val="615"/>
              </a:spcBef>
            </a:pPr>
            <a:r>
              <a:rPr sz="2000" spc="-5" dirty="0">
                <a:latin typeface="Times New Roman" panose="02020603050405020304"/>
                <a:cs typeface="Times New Roman" panose="02020603050405020304"/>
                <a:sym typeface="+mn-ea"/>
              </a:rPr>
              <a:t>2nd</a:t>
            </a:r>
            <a:r>
              <a:rPr sz="2000" spc="-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Phase:</a:t>
            </a:r>
            <a:endParaRPr sz="2000">
              <a:latin typeface="Times New Roman" panose="02020603050405020304"/>
              <a:cs typeface="Times New Roman" panose="02020603050405020304"/>
            </a:endParaRPr>
          </a:p>
          <a:p>
            <a:pPr marL="86995" indent="-74930">
              <a:lnSpc>
                <a:spcPct val="100000"/>
              </a:lnSpc>
              <a:spcBef>
                <a:spcPts val="515"/>
              </a:spcBef>
              <a:buChar char="•"/>
              <a:tabLst>
                <a:tab pos="87630" algn="l"/>
              </a:tabLst>
            </a:pPr>
            <a:r>
              <a:rPr sz="2000" dirty="0">
                <a:latin typeface="Times New Roman" panose="02020603050405020304"/>
                <a:cs typeface="Times New Roman" panose="02020603050405020304"/>
                <a:sym typeface="+mn-ea"/>
              </a:rPr>
              <a:t>Open</a:t>
            </a:r>
            <a:r>
              <a:rPr sz="2000" spc="-1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spc="1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mask classifier</a:t>
            </a:r>
            <a:r>
              <a:rPr sz="2000" spc="1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model</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and</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load</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it.</a:t>
            </a:r>
            <a:endParaRPr sz="2000" spc="-5" dirty="0">
              <a:latin typeface="Times New Roman" panose="02020603050405020304"/>
              <a:cs typeface="Times New Roman" panose="02020603050405020304"/>
              <a:sym typeface="+mn-ea"/>
            </a:endParaRPr>
          </a:p>
          <a:p>
            <a:pPr marL="86995" indent="-74930">
              <a:lnSpc>
                <a:spcPct val="100000"/>
              </a:lnSpc>
              <a:spcBef>
                <a:spcPts val="625"/>
              </a:spcBef>
              <a:buChar char="•"/>
              <a:tabLst>
                <a:tab pos="87630" algn="l"/>
              </a:tabLst>
            </a:pPr>
            <a:r>
              <a:rPr sz="2000" spc="-5" dirty="0">
                <a:latin typeface="Times New Roman" panose="02020603050405020304"/>
                <a:cs typeface="Times New Roman" panose="02020603050405020304"/>
                <a:sym typeface="+mn-ea"/>
              </a:rPr>
              <a:t>Scan</a:t>
            </a:r>
            <a:r>
              <a:rPr sz="2000" spc="-1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images/video</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stream</a:t>
            </a:r>
            <a:r>
              <a:rPr sz="2000" spc="-1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for</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faces.</a:t>
            </a:r>
            <a:endParaRPr sz="2000">
              <a:latin typeface="Times New Roman" panose="02020603050405020304"/>
              <a:cs typeface="Times New Roman" panose="02020603050405020304"/>
            </a:endParaRPr>
          </a:p>
          <a:p>
            <a:pPr marL="86995" indent="-74930">
              <a:lnSpc>
                <a:spcPct val="100000"/>
              </a:lnSpc>
              <a:spcBef>
                <a:spcPts val="530"/>
              </a:spcBef>
              <a:buChar char="•"/>
              <a:tabLst>
                <a:tab pos="87630" algn="l"/>
              </a:tabLst>
            </a:pPr>
            <a:r>
              <a:rPr sz="2000" spc="-5" dirty="0">
                <a:latin typeface="Times New Roman" panose="02020603050405020304"/>
                <a:cs typeface="Times New Roman" panose="02020603050405020304"/>
                <a:sym typeface="+mn-ea"/>
              </a:rPr>
              <a:t>Use the classifier</a:t>
            </a:r>
            <a:r>
              <a:rPr sz="2000" dirty="0">
                <a:latin typeface="Times New Roman" panose="02020603050405020304"/>
                <a:cs typeface="Times New Roman" panose="02020603050405020304"/>
                <a:sym typeface="+mn-ea"/>
              </a:rPr>
              <a:t> on</a:t>
            </a:r>
            <a:r>
              <a:rPr sz="2000" spc="-1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each</a:t>
            </a:r>
            <a:r>
              <a:rPr sz="2000" spc="-1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face ROI.</a:t>
            </a:r>
            <a:endParaRPr sz="2000">
              <a:latin typeface="Times New Roman" panose="02020603050405020304"/>
              <a:cs typeface="Times New Roman" panose="02020603050405020304"/>
            </a:endParaRPr>
          </a:p>
          <a:p>
            <a:pPr marR="5080">
              <a:lnSpc>
                <a:spcPct val="110000"/>
              </a:lnSpc>
              <a:spcBef>
                <a:spcPts val="400"/>
              </a:spcBef>
              <a:tabLst>
                <a:tab pos="93345" algn="l"/>
              </a:tabLst>
            </a:pPr>
            <a:r>
              <a:rPr lang="en-IN"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Confidently</a:t>
            </a:r>
            <a:r>
              <a:rPr sz="2000" spc="2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classify</a:t>
            </a:r>
            <a:r>
              <a:rPr sz="2000" spc="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the</a:t>
            </a:r>
            <a:r>
              <a:rPr sz="2000" spc="4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images</a:t>
            </a:r>
            <a:r>
              <a:rPr sz="2000" spc="4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as</a:t>
            </a:r>
            <a:r>
              <a:rPr sz="2000" spc="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‘With</a:t>
            </a:r>
            <a:r>
              <a:rPr sz="2000" spc="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Mask'</a:t>
            </a:r>
            <a:r>
              <a:rPr sz="2000" spc="3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or</a:t>
            </a:r>
            <a:r>
              <a:rPr sz="2000" spc="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‘Without </a:t>
            </a:r>
            <a:r>
              <a:rPr sz="2000" spc="-2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Mask.'</a:t>
            </a:r>
            <a:endParaRPr sz="2000">
              <a:latin typeface="Times New Roman" panose="02020603050405020304"/>
              <a:cs typeface="Times New Roman" panose="02020603050405020304"/>
            </a:endParaRPr>
          </a:p>
          <a:p>
            <a:pPr marL="86995" indent="-74930">
              <a:lnSpc>
                <a:spcPct val="100000"/>
              </a:lnSpc>
              <a:spcBef>
                <a:spcPts val="515"/>
              </a:spcBef>
              <a:buChar char="•"/>
              <a:tabLst>
                <a:tab pos="87630" algn="l"/>
              </a:tabLst>
            </a:pPr>
            <a:endParaRPr sz="2000">
              <a:latin typeface="Times New Roman" panose="02020603050405020304"/>
              <a:cs typeface="Times New Roman" panose="02020603050405020304"/>
            </a:endParaRPr>
          </a:p>
          <a:p>
            <a:pPr marL="0" marR="6350" indent="0">
              <a:lnSpc>
                <a:spcPct val="111000"/>
              </a:lnSpc>
              <a:spcBef>
                <a:spcPts val="385"/>
              </a:spcBef>
              <a:buNone/>
              <a:tabLst>
                <a:tab pos="90805" algn="l"/>
              </a:tabLst>
            </a:pPr>
            <a:endParaRPr sz="2000" spc="-5" dirty="0">
              <a:latin typeface="Times New Roman" panose="02020603050405020304"/>
              <a:cs typeface="Times New Roman" panose="02020603050405020304"/>
              <a:sym typeface="+mn-ea"/>
            </a:endParaRPr>
          </a:p>
          <a:p>
            <a:pPr marL="0" marR="6350" indent="0">
              <a:lnSpc>
                <a:spcPct val="111000"/>
              </a:lnSpc>
              <a:spcBef>
                <a:spcPts val="385"/>
              </a:spcBef>
              <a:buNone/>
              <a:tabLst>
                <a:tab pos="90805" algn="l"/>
              </a:tabLst>
            </a:pPr>
            <a:endParaRPr sz="2000">
              <a:latin typeface="Times New Roman" panose="02020603050405020304"/>
              <a:cs typeface="Times New Roman" panose="02020603050405020304"/>
            </a:endParaRPr>
          </a:p>
          <a:p>
            <a:pPr>
              <a:buNone/>
            </a:pPr>
            <a:endParaRPr lang="en-IN" sz="2000" dirty="0"/>
          </a:p>
        </p:txBody>
      </p:sp>
      <p:pic>
        <p:nvPicPr>
          <p:cNvPr id="15" name="object 15"/>
          <p:cNvPicPr>
            <a:picLocks noChangeAspect="1"/>
          </p:cNvPicPr>
          <p:nvPr>
            <p:ph sz="half" idx="2"/>
          </p:nvPr>
        </p:nvPicPr>
        <p:blipFill>
          <a:blip r:embed="rId1" cstate="print"/>
          <a:stretch>
            <a:fillRect/>
          </a:stretch>
        </p:blipFill>
        <p:spPr>
          <a:xfrm>
            <a:off x="6283960" y="1696085"/>
            <a:ext cx="5219700" cy="4333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half" idx="1"/>
          </p:nvPr>
        </p:nvSpPr>
        <p:spPr>
          <a:xfrm>
            <a:off x="629920" y="601980"/>
            <a:ext cx="5376672" cy="4525963"/>
          </a:xfrm>
        </p:spPr>
        <p:txBody>
          <a:bodyPr>
            <a:normAutofit/>
          </a:bodyPr>
          <a:lstStyle/>
          <a:p>
            <a:r>
              <a:rPr lang="en-IN"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1.</a:t>
            </a:r>
            <a:r>
              <a:rPr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Architecture </a:t>
            </a:r>
            <a:r>
              <a:rPr b="1"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of Proposed </a:t>
            </a:r>
            <a:r>
              <a:rPr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Face mask detection system</a:t>
            </a:r>
            <a:r>
              <a:rPr lang="en-IN"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t>
            </a:r>
            <a:endParaRPr lang="en-IN"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p:txBody>
      </p:sp>
      <p:pic>
        <p:nvPicPr>
          <p:cNvPr id="13" name="object 13"/>
          <p:cNvPicPr>
            <a:picLocks noChangeAspect="1"/>
          </p:cNvPicPr>
          <p:nvPr>
            <p:ph sz="half" idx="2"/>
          </p:nvPr>
        </p:nvPicPr>
        <p:blipFill>
          <a:blip r:embed="rId1" cstate="print"/>
          <a:stretch>
            <a:fillRect/>
          </a:stretch>
        </p:blipFill>
        <p:spPr>
          <a:xfrm>
            <a:off x="6169660" y="279400"/>
            <a:ext cx="5588000" cy="6370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half" idx="1"/>
          </p:nvPr>
        </p:nvSpPr>
        <p:spPr>
          <a:xfrm>
            <a:off x="619760" y="228600"/>
            <a:ext cx="5376672" cy="4525963"/>
          </a:xfrm>
        </p:spPr>
        <p:txBody>
          <a:bodyPr>
            <a:normAutofit/>
          </a:bodyPr>
          <a:lstStyle/>
          <a:p>
            <a:pPr>
              <a:buNone/>
            </a:pPr>
            <a:r>
              <a:rPr lang="en-IN" sz="2800" dirty="0">
                <a:ln w="22225">
                  <a:solidFill>
                    <a:schemeClr val="accent2"/>
                  </a:solidFill>
                  <a:prstDash val="solid"/>
                </a:ln>
                <a:solidFill>
                  <a:schemeClr val="accent2">
                    <a:lumMod val="40000"/>
                    <a:lumOff val="60000"/>
                  </a:schemeClr>
                </a:solidFill>
                <a:effectLst/>
              </a:rPr>
              <a:t>RESULT:</a:t>
            </a:r>
            <a:endParaRPr lang="en-IN" sz="2800" dirty="0">
              <a:ln w="22225">
                <a:solidFill>
                  <a:schemeClr val="accent2"/>
                </a:solidFill>
                <a:prstDash val="solid"/>
              </a:ln>
              <a:solidFill>
                <a:schemeClr val="accent2">
                  <a:lumMod val="40000"/>
                  <a:lumOff val="60000"/>
                </a:schemeClr>
              </a:solidFill>
              <a:effectLst/>
            </a:endParaRPr>
          </a:p>
          <a:p>
            <a:pPr>
              <a:buNone/>
            </a:pPr>
            <a:endParaRPr lang="en-IN" sz="4400" dirty="0">
              <a:ln w="22225">
                <a:solidFill>
                  <a:schemeClr val="accent2"/>
                </a:solidFill>
                <a:prstDash val="solid"/>
              </a:ln>
              <a:solidFill>
                <a:schemeClr val="accent2">
                  <a:lumMod val="40000"/>
                  <a:lumOff val="60000"/>
                </a:schemeClr>
              </a:solidFill>
              <a:effectLst/>
            </a:endParaRPr>
          </a:p>
          <a:p>
            <a:pPr>
              <a:buNone/>
            </a:pPr>
            <a:endParaRPr lang="en-IN" sz="4400" dirty="0">
              <a:ln w="22225">
                <a:solidFill>
                  <a:schemeClr val="accent2"/>
                </a:solidFill>
                <a:prstDash val="solid"/>
              </a:ln>
              <a:solidFill>
                <a:schemeClr val="accent2">
                  <a:lumMod val="40000"/>
                  <a:lumOff val="60000"/>
                </a:schemeClr>
              </a:solidFill>
              <a:effectLst/>
            </a:endParaRPr>
          </a:p>
        </p:txBody>
      </p:sp>
      <p:pic>
        <p:nvPicPr>
          <p:cNvPr id="2" name="Content Placeholder 1" descr="Screenshot (527)"/>
          <p:cNvPicPr>
            <a:picLocks noChangeAspect="1"/>
          </p:cNvPicPr>
          <p:nvPr>
            <p:ph sz="half" idx="2"/>
          </p:nvPr>
        </p:nvPicPr>
        <p:blipFill>
          <a:blip r:embed="rId1"/>
          <a:stretch>
            <a:fillRect/>
          </a:stretch>
        </p:blipFill>
        <p:spPr>
          <a:xfrm>
            <a:off x="161925" y="766445"/>
            <a:ext cx="11849735" cy="591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615" y="135255"/>
            <a:ext cx="8915400" cy="7628255"/>
          </a:xfrm>
          <a:ln>
            <a:noFill/>
          </a:ln>
        </p:spPr>
        <p:style>
          <a:lnRef idx="2">
            <a:schemeClr val="accent2"/>
          </a:lnRef>
          <a:fillRef idx="1">
            <a:schemeClr val="lt1"/>
          </a:fillRef>
          <a:effectRef idx="0">
            <a:schemeClr val="accent2"/>
          </a:effectRef>
          <a:fontRef idx="minor">
            <a:schemeClr val="dk1"/>
          </a:fontRef>
        </p:style>
        <p:txBody>
          <a:bodyPr/>
          <a:lstStyle/>
          <a:p>
            <a:pPr marL="0" indent="0">
              <a:buNone/>
            </a:pPr>
            <a:r>
              <a:rPr lang="en-IN" altLang="en-US" sz="2400" b="1" dirty="0">
                <a:solidFill>
                  <a:schemeClr val="accent2"/>
                </a:solidFill>
                <a:latin typeface="Times New Roman" panose="02020603050405020304" pitchFamily="18" charset="0"/>
                <a:cs typeface="Times New Roman" panose="02020603050405020304" pitchFamily="18" charset="0"/>
              </a:rPr>
              <a:t>                                       </a:t>
            </a:r>
            <a:r>
              <a:rPr lang="en-US"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US"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ABSTRACT</a:t>
            </a:r>
            <a:endParaRPr lang="en-IN" sz="2000" b="1" dirty="0">
              <a:latin typeface="Times New Roman" panose="02020603050405020304" pitchFamily="18" charset="0"/>
              <a:cs typeface="Times New Roman" panose="02020603050405020304" pitchFamily="18" charset="0"/>
            </a:endParaRPr>
          </a:p>
          <a:p>
            <a:r>
              <a:rPr sz="2000" b="1" spc="-5" dirty="0">
                <a:latin typeface="Times New Roman" panose="02020603050405020304"/>
                <a:cs typeface="Times New Roman" panose="02020603050405020304"/>
                <a:sym typeface="+mn-ea"/>
              </a:rPr>
              <a:t>INTRODUCTION</a:t>
            </a:r>
            <a:endParaRPr sz="2000" b="1" spc="-5" dirty="0">
              <a:latin typeface="Times New Roman" panose="02020603050405020304"/>
              <a:cs typeface="Times New Roman" panose="02020603050405020304"/>
              <a:sym typeface="+mn-ea"/>
            </a:endParaRPr>
          </a:p>
          <a:p>
            <a:pPr marL="0" indent="0">
              <a:buNone/>
            </a:pPr>
            <a:r>
              <a:rPr lang="en-IN" sz="2000" b="1" dirty="0">
                <a:latin typeface="Times New Roman" panose="02020603050405020304" pitchFamily="18" charset="0"/>
                <a:cs typeface="Times New Roman" panose="02020603050405020304" pitchFamily="18" charset="0"/>
              </a:rPr>
              <a:t>              1.</a:t>
            </a:r>
            <a:r>
              <a:rPr sz="2000" b="1" spc="-5" dirty="0">
                <a:latin typeface="Times New Roman" panose="02020603050405020304"/>
                <a:cs typeface="Times New Roman" panose="02020603050405020304"/>
                <a:sym typeface="+mn-ea"/>
              </a:rPr>
              <a:t>PROBLEM</a:t>
            </a:r>
            <a:r>
              <a:rPr sz="2000" b="1" spc="-15"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STATEMENT</a:t>
            </a:r>
            <a:r>
              <a:rPr lang="en-IN" sz="2000" b="1" spc="-5" dirty="0">
                <a:latin typeface="Times New Roman" panose="02020603050405020304"/>
                <a:cs typeface="Times New Roman" panose="02020603050405020304"/>
                <a:sym typeface="+mn-ea"/>
              </a:rPr>
              <a:t> </a:t>
            </a:r>
            <a:endParaRPr sz="2000" b="1">
              <a:latin typeface="Times New Roman" panose="02020603050405020304"/>
              <a:cs typeface="Times New Roman" panose="02020603050405020304"/>
            </a:endParaRPr>
          </a:p>
          <a:p>
            <a:pPr marL="0" indent="0">
              <a:buNone/>
            </a:pPr>
            <a:r>
              <a:rPr lang="en-IN" sz="2000" b="1" dirty="0">
                <a:latin typeface="Times New Roman" panose="02020603050405020304" pitchFamily="18" charset="0"/>
                <a:cs typeface="Times New Roman" panose="02020603050405020304" pitchFamily="18" charset="0"/>
              </a:rPr>
              <a:t>              2.</a:t>
            </a:r>
            <a:r>
              <a:rPr sz="2000" b="1" spc="-5" dirty="0">
                <a:latin typeface="Times New Roman" panose="02020603050405020304"/>
                <a:cs typeface="Times New Roman" panose="02020603050405020304"/>
                <a:sym typeface="+mn-ea"/>
              </a:rPr>
              <a:t>PROJECT</a:t>
            </a:r>
            <a:r>
              <a:rPr sz="2000" b="1" spc="-25"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OBJECTIVES</a:t>
            </a:r>
            <a:endParaRPr lang="en-IN" sz="2000" b="1" dirty="0">
              <a:latin typeface="Times New Roman" panose="02020603050405020304" pitchFamily="18" charset="0"/>
              <a:cs typeface="Times New Roman" panose="02020603050405020304" pitchFamily="18" charset="0"/>
            </a:endParaRPr>
          </a:p>
          <a:p>
            <a:r>
              <a:rPr sz="2000" b="1" spc="-5" dirty="0">
                <a:latin typeface="Times New Roman" panose="02020603050405020304"/>
                <a:cs typeface="Times New Roman" panose="02020603050405020304"/>
                <a:sym typeface="+mn-ea"/>
              </a:rPr>
              <a:t>LITERATURE</a:t>
            </a:r>
            <a:r>
              <a:rPr sz="2000" b="1" spc="-20"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REVIEW</a:t>
            </a:r>
            <a:endParaRPr lang="en-IN" sz="2000" b="1" dirty="0">
              <a:latin typeface="Times New Roman" panose="02020603050405020304" pitchFamily="18" charset="0"/>
              <a:cs typeface="Times New Roman" panose="02020603050405020304" pitchFamily="18" charset="0"/>
            </a:endParaRPr>
          </a:p>
          <a:p>
            <a:r>
              <a:rPr sz="2000" b="1" spc="-5" dirty="0">
                <a:latin typeface="Times New Roman" panose="02020603050405020304"/>
                <a:cs typeface="Times New Roman" panose="02020603050405020304"/>
                <a:sym typeface="+mn-ea"/>
              </a:rPr>
              <a:t>IMPLEMENTED</a:t>
            </a:r>
            <a:r>
              <a:rPr sz="2000" b="1" spc="-25"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SYSTEM</a:t>
            </a:r>
            <a:endParaRPr sz="2000" b="1" spc="-5" dirty="0">
              <a:latin typeface="Times New Roman" panose="02020603050405020304"/>
              <a:cs typeface="Times New Roman" panose="02020603050405020304"/>
              <a:sym typeface="+mn-ea"/>
            </a:endParaRPr>
          </a:p>
          <a:p>
            <a:r>
              <a:rPr sz="2000" b="1" spc="-5" dirty="0">
                <a:latin typeface="Times New Roman" panose="02020603050405020304"/>
                <a:cs typeface="Times New Roman" panose="02020603050405020304"/>
                <a:sym typeface="+mn-ea"/>
              </a:rPr>
              <a:t>ALGORITHM</a:t>
            </a:r>
            <a:r>
              <a:rPr sz="2000" b="1" spc="5"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USED</a:t>
            </a:r>
            <a:endParaRPr sz="2000" b="1" spc="-5" dirty="0">
              <a:latin typeface="Times New Roman" panose="02020603050405020304"/>
              <a:cs typeface="Times New Roman" panose="02020603050405020304"/>
              <a:sym typeface="+mn-ea"/>
            </a:endParaRPr>
          </a:p>
          <a:p>
            <a:pPr marL="0" indent="0">
              <a:buNone/>
            </a:pPr>
            <a:r>
              <a:rPr lang="en-IN" sz="2000" b="1" dirty="0">
                <a:latin typeface="Times New Roman" panose="02020603050405020304" pitchFamily="18" charset="0"/>
                <a:cs typeface="Times New Roman" panose="02020603050405020304" pitchFamily="18" charset="0"/>
              </a:rPr>
              <a:t>               1.</a:t>
            </a:r>
            <a:r>
              <a:rPr sz="2000" b="1" spc="-5" dirty="0">
                <a:latin typeface="Times New Roman" panose="02020603050405020304"/>
                <a:cs typeface="Times New Roman" panose="02020603050405020304"/>
                <a:sym typeface="+mn-ea"/>
              </a:rPr>
              <a:t>MACHINE</a:t>
            </a:r>
            <a:r>
              <a:rPr sz="2000" b="1" spc="-50"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LEARNING</a:t>
            </a:r>
            <a:endParaRPr sz="2000" b="1" spc="-5" dirty="0">
              <a:latin typeface="Times New Roman" panose="02020603050405020304"/>
              <a:cs typeface="Times New Roman" panose="02020603050405020304"/>
              <a:sym typeface="+mn-ea"/>
            </a:endParaRPr>
          </a:p>
          <a:p>
            <a:pPr marL="0" indent="0">
              <a:buNone/>
            </a:pPr>
            <a:r>
              <a:rPr sz="2000" b="1" spc="-5" dirty="0">
                <a:latin typeface="Times New Roman" panose="02020603050405020304"/>
                <a:cs typeface="Times New Roman" panose="02020603050405020304"/>
                <a:sym typeface="+mn-ea"/>
              </a:rPr>
              <a:t> </a:t>
            </a:r>
            <a:r>
              <a:rPr lang="en-IN" sz="2000" b="1" spc="-5" dirty="0">
                <a:latin typeface="Times New Roman" panose="02020603050405020304"/>
                <a:cs typeface="Times New Roman" panose="02020603050405020304"/>
                <a:sym typeface="+mn-ea"/>
              </a:rPr>
              <a:t>              2.</a:t>
            </a:r>
            <a:r>
              <a:rPr sz="2000" b="1" spc="-5" dirty="0">
                <a:latin typeface="Times New Roman" panose="02020603050405020304"/>
                <a:cs typeface="Times New Roman" panose="02020603050405020304"/>
                <a:sym typeface="+mn-ea"/>
              </a:rPr>
              <a:t>COMPUTER</a:t>
            </a:r>
            <a:r>
              <a:rPr sz="2000" b="1" spc="-30" dirty="0">
                <a:latin typeface="Times New Roman" panose="02020603050405020304"/>
                <a:cs typeface="Times New Roman" panose="02020603050405020304"/>
                <a:sym typeface="+mn-ea"/>
              </a:rPr>
              <a:t> </a:t>
            </a:r>
            <a:r>
              <a:rPr sz="2000" b="1" spc="-5" dirty="0">
                <a:latin typeface="Times New Roman" panose="02020603050405020304"/>
                <a:cs typeface="Times New Roman" panose="02020603050405020304"/>
                <a:sym typeface="+mn-ea"/>
              </a:rPr>
              <a:t>VISION</a:t>
            </a:r>
            <a:endParaRPr sz="2000">
              <a:latin typeface="Times New Roman" panose="02020603050405020304"/>
              <a:cs typeface="Times New Roman" panose="02020603050405020304"/>
            </a:endParaRPr>
          </a:p>
          <a:p>
            <a:pPr marL="0" indent="0">
              <a:buNone/>
            </a:pPr>
            <a:r>
              <a:rPr lang="en-IN" sz="2000" b="1" dirty="0">
                <a:latin typeface="Times New Roman" panose="02020603050405020304" pitchFamily="18" charset="0"/>
                <a:cs typeface="Times New Roman" panose="02020603050405020304" pitchFamily="18" charset="0"/>
              </a:rPr>
              <a:t>               3.</a:t>
            </a:r>
            <a:r>
              <a:rPr sz="2000" b="1" spc="-10" dirty="0">
                <a:latin typeface="Times New Roman" panose="02020603050405020304"/>
                <a:cs typeface="Times New Roman" panose="02020603050405020304"/>
                <a:sym typeface="+mn-ea"/>
              </a:rPr>
              <a:t>DEEP </a:t>
            </a:r>
            <a:r>
              <a:rPr sz="2000" b="1" spc="-5" dirty="0">
                <a:latin typeface="Times New Roman" panose="02020603050405020304"/>
                <a:cs typeface="Times New Roman" panose="02020603050405020304"/>
                <a:sym typeface="+mn-ea"/>
              </a:rPr>
              <a:t>LEARNING</a:t>
            </a:r>
            <a:endParaRPr lang="en-IN" sz="2000" b="1" dirty="0">
              <a:latin typeface="Times New Roman" panose="02020603050405020304" pitchFamily="18" charset="0"/>
              <a:cs typeface="Times New Roman" panose="02020603050405020304" pitchFamily="18" charset="0"/>
            </a:endParaRPr>
          </a:p>
          <a:p>
            <a:r>
              <a:rPr sz="2000" b="1" spc="-5" dirty="0">
                <a:latin typeface="Times New Roman" panose="02020603050405020304"/>
                <a:cs typeface="Times New Roman" panose="02020603050405020304"/>
                <a:sym typeface="+mn-ea"/>
              </a:rPr>
              <a:t>SYSTEM DESIGN</a:t>
            </a:r>
            <a:endParaRPr sz="2000" b="1" spc="-5" dirty="0">
              <a:latin typeface="Times New Roman" panose="02020603050405020304"/>
              <a:cs typeface="Times New Roman" panose="02020603050405020304"/>
              <a:sym typeface="+mn-ea"/>
            </a:endParaRPr>
          </a:p>
          <a:p>
            <a:r>
              <a:rPr sz="2000" b="1" spc="-5" dirty="0">
                <a:latin typeface="Times New Roman" panose="02020603050405020304"/>
                <a:cs typeface="Times New Roman" panose="02020603050405020304"/>
                <a:sym typeface="+mn-ea"/>
              </a:rPr>
              <a:t> </a:t>
            </a:r>
            <a:r>
              <a:rPr lang="en-IN" sz="2000" b="1" spc="-5" dirty="0">
                <a:latin typeface="Times New Roman" panose="02020603050405020304"/>
                <a:cs typeface="Times New Roman" panose="02020603050405020304"/>
                <a:sym typeface="+mn-ea"/>
              </a:rPr>
              <a:t>          1.</a:t>
            </a:r>
            <a:r>
              <a:rPr sz="2000" b="1" spc="-5" dirty="0">
                <a:latin typeface="Times New Roman" panose="02020603050405020304"/>
                <a:cs typeface="Times New Roman" panose="02020603050405020304"/>
                <a:sym typeface="+mn-ea"/>
              </a:rPr>
              <a:t>Architecture </a:t>
            </a:r>
            <a:r>
              <a:rPr sz="2000" b="1" dirty="0">
                <a:latin typeface="Times New Roman" panose="02020603050405020304"/>
                <a:cs typeface="Times New Roman" panose="02020603050405020304"/>
                <a:sym typeface="+mn-ea"/>
              </a:rPr>
              <a:t>of Proposed </a:t>
            </a:r>
            <a:r>
              <a:rPr sz="2000" b="1" spc="-5" dirty="0">
                <a:latin typeface="Times New Roman" panose="02020603050405020304"/>
                <a:cs typeface="Times New Roman" panose="02020603050405020304"/>
                <a:sym typeface="+mn-ea"/>
              </a:rPr>
              <a:t>Face mask detection system</a:t>
            </a:r>
            <a:r>
              <a:rPr lang="en-IN" sz="2000" b="1" spc="-5" dirty="0">
                <a:latin typeface="Times New Roman" panose="02020603050405020304"/>
                <a:cs typeface="Times New Roman" panose="02020603050405020304"/>
                <a:sym typeface="+mn-ea"/>
              </a:rPr>
              <a:t>.</a:t>
            </a:r>
            <a:endParaRPr lang="en-IN" sz="2000" b="1" dirty="0">
              <a:latin typeface="Times New Roman" panose="02020603050405020304" pitchFamily="18" charset="0"/>
              <a:cs typeface="Times New Roman" panose="02020603050405020304" pitchFamily="18" charset="0"/>
            </a:endParaRPr>
          </a:p>
          <a:p>
            <a:r>
              <a:rPr sz="2000" b="1" spc="-5" dirty="0">
                <a:latin typeface="Times New Roman" panose="02020603050405020304"/>
                <a:cs typeface="Times New Roman" panose="02020603050405020304"/>
                <a:sym typeface="+mn-ea"/>
              </a:rPr>
              <a:t>RESULT</a:t>
            </a:r>
            <a:endParaRPr lang="en-IN" sz="2000" b="1" dirty="0">
              <a:latin typeface="Times New Roman" panose="02020603050405020304" pitchFamily="18" charset="0"/>
              <a:cs typeface="Times New Roman" panose="02020603050405020304" pitchFamily="18" charset="0"/>
            </a:endParaRPr>
          </a:p>
          <a:p>
            <a:r>
              <a:rPr sz="2000" b="1" spc="-5" dirty="0">
                <a:latin typeface="Times New Roman" panose="02020603050405020304"/>
                <a:cs typeface="Times New Roman" panose="02020603050405020304"/>
                <a:sym typeface="+mn-ea"/>
              </a:rPr>
              <a:t>CONCLUSION</a:t>
            </a:r>
            <a:endParaRPr lang="en-IN" sz="2000" b="1" dirty="0">
              <a:latin typeface="Times New Roman" panose="02020603050405020304" pitchFamily="18" charset="0"/>
              <a:cs typeface="Times New Roman" panose="02020603050405020304" pitchFamily="18" charset="0"/>
            </a:endParaRPr>
          </a:p>
          <a:p>
            <a:r>
              <a:rPr sz="2000" b="1" spc="-5" dirty="0">
                <a:latin typeface="Times New Roman" panose="02020603050405020304"/>
                <a:cs typeface="Times New Roman" panose="02020603050405020304"/>
                <a:sym typeface="+mn-ea"/>
              </a:rPr>
              <a:t>REFERENCES</a:t>
            </a:r>
            <a:endParaRPr lang="en-IN" sz="2000" b="1" dirty="0">
              <a:latin typeface="Times New Roman" panose="02020603050405020304" pitchFamily="18" charset="0"/>
              <a:cs typeface="Times New Roman" panose="02020603050405020304" pitchFamily="18" charset="0"/>
            </a:endParaRPr>
          </a:p>
          <a:p>
            <a:endParaRPr lang="en-US" sz="2000" b="1"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r>
              <a:rPr lang="en-IN" altLang="en-US" sz="1600">
                <a:ln w="22225">
                  <a:solidFill>
                    <a:schemeClr val="accent2"/>
                  </a:solidFill>
                  <a:prstDash val="solid"/>
                </a:ln>
                <a:solidFill>
                  <a:schemeClr val="accent2">
                    <a:lumMod val="40000"/>
                    <a:lumOff val="60000"/>
                  </a:schemeClr>
                </a:solidFill>
                <a:effectLst/>
              </a:rPr>
              <a:t>RUN COMMAND PYTHON DETECT_MASK_VIDEO.PY IN CMD PROMPT.</a:t>
            </a:r>
            <a:endParaRPr lang="en-IN" altLang="en-US" sz="1600">
              <a:ln w="22225">
                <a:solidFill>
                  <a:schemeClr val="accent2"/>
                </a:solidFill>
                <a:prstDash val="solid"/>
              </a:ln>
              <a:solidFill>
                <a:schemeClr val="accent2">
                  <a:lumMod val="40000"/>
                  <a:lumOff val="60000"/>
                </a:schemeClr>
              </a:solidFill>
              <a:effectLst/>
            </a:endParaRPr>
          </a:p>
        </p:txBody>
      </p:sp>
      <p:pic>
        <p:nvPicPr>
          <p:cNvPr id="2" name="Content Placeholder 1" descr="Screenshot (529)"/>
          <p:cNvPicPr>
            <a:picLocks noChangeAspect="1"/>
          </p:cNvPicPr>
          <p:nvPr>
            <p:ph idx="1"/>
          </p:nvPr>
        </p:nvPicPr>
        <p:blipFill>
          <a:blip r:embed="rId1"/>
          <a:stretch>
            <a:fillRect/>
          </a:stretch>
        </p:blipFill>
        <p:spPr>
          <a:xfrm>
            <a:off x="299085" y="1106170"/>
            <a:ext cx="11392535" cy="5454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00" y="-317"/>
            <a:ext cx="10972800" cy="1143000"/>
          </a:xfrm>
        </p:spPr>
        <p:txBody>
          <a:bodyPr/>
          <a:p>
            <a:r>
              <a:rPr lang="en-IN" altLang="en-US" sz="2000">
                <a:ln w="22225">
                  <a:solidFill>
                    <a:schemeClr val="accent2"/>
                  </a:solidFill>
                  <a:prstDash val="solid"/>
                </a:ln>
                <a:solidFill>
                  <a:schemeClr val="accent2">
                    <a:lumMod val="40000"/>
                    <a:lumOff val="60000"/>
                  </a:schemeClr>
                </a:solidFill>
                <a:effectLst/>
              </a:rPr>
              <a:t>OUTPUT AS : WITH MASK AND WITHOUT MASK</a:t>
            </a:r>
            <a:endParaRPr lang="en-IN" altLang="en-US" sz="2000">
              <a:ln w="22225">
                <a:solidFill>
                  <a:schemeClr val="accent2"/>
                </a:solidFill>
                <a:prstDash val="solid"/>
              </a:ln>
              <a:solidFill>
                <a:schemeClr val="accent2">
                  <a:lumMod val="40000"/>
                  <a:lumOff val="60000"/>
                </a:schemeClr>
              </a:solidFill>
              <a:effectLst/>
            </a:endParaRPr>
          </a:p>
        </p:txBody>
      </p:sp>
      <p:pic>
        <p:nvPicPr>
          <p:cNvPr id="2" name="Content Placeholder 1" descr="Screenshot (534)"/>
          <p:cNvPicPr>
            <a:picLocks noChangeAspect="1"/>
          </p:cNvPicPr>
          <p:nvPr>
            <p:ph idx="1"/>
          </p:nvPr>
        </p:nvPicPr>
        <p:blipFill>
          <a:blip r:embed="rId1"/>
          <a:stretch>
            <a:fillRect/>
          </a:stretch>
        </p:blipFill>
        <p:spPr>
          <a:xfrm>
            <a:off x="438785" y="1024890"/>
            <a:ext cx="11272520" cy="5686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itle 1"/>
          <p:cNvSpPr>
            <a:spLocks noGrp="1"/>
          </p:cNvSpPr>
          <p:nvPr>
            <p:ph idx="1"/>
          </p:nvPr>
        </p:nvSpPr>
        <p:spPr>
          <a:xfrm>
            <a:off x="462280" y="304800"/>
            <a:ext cx="13129895" cy="6075680"/>
          </a:xfrm>
        </p:spPr>
        <p:txBody>
          <a:bodyPr>
            <a:normAutofit fontScale="40000"/>
          </a:bodyPr>
          <a:lstStyle/>
          <a:p>
            <a:r>
              <a:rPr lang="en-US" sz="10000" dirty="0">
                <a:solidFill>
                  <a:schemeClr val="accent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REFERENCE </a:t>
            </a:r>
            <a:r>
              <a:rPr lang="en-US" sz="2200" b="1" dirty="0">
                <a:solidFill>
                  <a:schemeClr val="accent2"/>
                </a:solidFill>
                <a:effectLst/>
                <a:latin typeface="Times New Roman" panose="02020603050405020304" pitchFamily="18" charset="0"/>
                <a:ea typeface="Times New Roman" panose="02020603050405020304" pitchFamily="18" charset="0"/>
              </a:rPr>
              <a:t>:</a:t>
            </a:r>
            <a:endParaRPr lang="en-US" sz="2200" b="1" dirty="0">
              <a:solidFill>
                <a:schemeClr val="accent2"/>
              </a:solidFill>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r>
              <a:rPr lang="en-IN" b="1" dirty="0">
                <a:effectLst>
                  <a:outerShdw blurRad="38100" dist="38100" dir="2700000" algn="tl">
                    <a:srgbClr val="000000">
                      <a:alpha val="43137"/>
                    </a:srgbClr>
                  </a:outerShdw>
                </a:effectLst>
              </a:rPr>
              <a:t>[1] Bogdan Kwolek, W-Pola 2 “Face Detection Using</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Convolutional Networks and Gabor Filters”. Rzeszao</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University of Technology, Poland.</a:t>
            </a:r>
            <a:endParaRPr lang="en-IN" b="1" dirty="0">
              <a:effectLst>
                <a:outerShdw blurRad="38100" dist="38100" dir="2700000" algn="tl">
                  <a:srgbClr val="000000">
                    <a:alpha val="43137"/>
                  </a:srgbClr>
                </a:outerShdw>
              </a:effectLst>
            </a:endParaRPr>
          </a:p>
          <a:p>
            <a:pPr marL="0" indent="0">
              <a:buNone/>
            </a:pP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[2] N. Ozkaya, S. Sagiroglu “Intelligent face Mask</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Prediction System”. 2008, IEEE International Joint</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Conference on Neural Networks.</a:t>
            </a:r>
            <a:endParaRPr lang="en-IN" b="1" dirty="0">
              <a:effectLst>
                <a:outerShdw blurRad="38100" dist="38100" dir="2700000" algn="tl">
                  <a:srgbClr val="000000">
                    <a:alpha val="43137"/>
                  </a:srgbClr>
                </a:outerShdw>
              </a:effectLst>
            </a:endParaRPr>
          </a:p>
          <a:p>
            <a:pPr marL="0" indent="0">
              <a:buNone/>
            </a:pP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[3] Gayatri Deora, Ramakrishna Godhula and Dr. Vishwas</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Udpikar “Study of Masked Face Detection Approach in</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Video Analytics”. 2016, IEEE Conference on Advances</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in Signal Processing.</a:t>
            </a:r>
            <a:endParaRPr lang="en-IN" b="1" dirty="0">
              <a:effectLst>
                <a:outerShdw blurRad="38100" dist="38100" dir="2700000" algn="tl">
                  <a:srgbClr val="000000">
                    <a:alpha val="43137"/>
                  </a:srgbClr>
                </a:outerShdw>
              </a:effectLst>
            </a:endParaRPr>
          </a:p>
          <a:p>
            <a:pPr marL="0" indent="0">
              <a:buNone/>
            </a:pP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[4] Naveen S, Shihana Fathima R, Dr. R.S Moni, 2016</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International Conference on Communication Systems</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and Networks.</a:t>
            </a:r>
            <a:endParaRPr lang="en-IN" b="1" dirty="0">
              <a:effectLst>
                <a:outerShdw blurRad="38100" dist="38100" dir="2700000" algn="tl">
                  <a:srgbClr val="000000">
                    <a:alpha val="43137"/>
                  </a:srgbClr>
                </a:outerShdw>
              </a:effectLst>
            </a:endParaRPr>
          </a:p>
          <a:p>
            <a:pPr marL="0" indent="0">
              <a:buNone/>
            </a:pP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[5] Wei Bu, Jiangjinn Xiao, Chuanhong Zhou, Minmin yang</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and Chengbin “A Cascade Framework for Masked Face</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Detection”. 2017, IEEE 8th International Conference</a:t>
            </a:r>
            <a:endParaRPr lang="en-IN" b="1" dirty="0">
              <a:effectLst>
                <a:outerShdw blurRad="38100" dist="38100" dir="2700000" algn="tl">
                  <a:srgbClr val="000000">
                    <a:alpha val="43137"/>
                  </a:srgbClr>
                </a:outerShdw>
              </a:effectLst>
            </a:endParaRPr>
          </a:p>
          <a:p>
            <a:pPr marL="0" indent="0">
              <a:buNone/>
            </a:pPr>
            <a:r>
              <a:rPr lang="en-IN" b="1" dirty="0">
                <a:effectLst>
                  <a:outerShdw blurRad="38100" dist="38100" dir="2700000" algn="tl">
                    <a:srgbClr val="000000">
                      <a:alpha val="43137"/>
                    </a:srgbClr>
                  </a:outerShdw>
                </a:effectLst>
              </a:rPr>
              <a:t>on CTS &amp; RAM Ningbo</a:t>
            </a:r>
            <a:endParaRPr lang="en-IN" b="1"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978269" y="764931"/>
            <a:ext cx="8704385" cy="5767754"/>
          </a:xfrm>
        </p:spPr>
        <p:txBody>
          <a:bodyPr>
            <a:normAutofit fontScale="80000"/>
          </a:bodyPr>
          <a:lstStyle/>
          <a:p>
            <a:pPr marL="0" indent="0" algn="just">
              <a:lnSpc>
                <a:spcPct val="150000"/>
              </a:lnSpc>
              <a:spcBef>
                <a:spcPts val="0"/>
              </a:spcBef>
              <a:buNone/>
            </a:pPr>
            <a:r>
              <a:rPr lang="en-IN" altLang="en-US" b="1" dirty="0">
                <a:solidFill>
                  <a:schemeClr val="accent2"/>
                </a:solidFill>
              </a:rPr>
              <a:t>CONCLUSION</a:t>
            </a:r>
            <a:r>
              <a:rPr lang="en-US" b="1" dirty="0">
                <a:solidFill>
                  <a:schemeClr val="accent2"/>
                </a:solidFill>
              </a:rPr>
              <a:t> : </a:t>
            </a:r>
            <a:endParaRPr lang="en-US" b="1" dirty="0">
              <a:solidFill>
                <a:schemeClr val="accent2"/>
              </a:solidFill>
            </a:endParaRPr>
          </a:p>
          <a:p>
            <a:pPr algn="just">
              <a:lnSpc>
                <a:spcPct val="150000"/>
              </a:lnSpc>
              <a:spcBef>
                <a:spcPts val="0"/>
              </a:spcBef>
            </a:pP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The artificial intelligent (AI) and machine learning (ML) are developed various models for face mask detection. In this presentation,we have discussed about various methods are used for facial mask detection. As we know nowadays mask detection is a very challenging task. </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0"/>
              </a:spcBef>
            </a:pPr>
            <a:r>
              <a:rPr lang="en-IN" sz="2400" b="1" dirty="0">
                <a:effectLst/>
                <a:latin typeface="Calibri" panose="020F0502020204030204" pitchFamily="34" charset="0"/>
                <a:ea typeface="Times New Roman" panose="02020603050405020304" pitchFamily="18" charset="0"/>
                <a:cs typeface="Times New Roman" panose="02020603050405020304" pitchFamily="18" charset="0"/>
              </a:rPr>
              <a:t>The applications of Facial Mask Detection are used especially for the prevention of spreading Corona Virus, tracking &amp; identifying criminals and anti-spoofing etc. By using a Deep Convolutional Neural Network Algorithm, we can easily detect the facial mask. But the facial mask detection and non-masked face detection accuracy provided high variations.</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0" y="2484120"/>
            <a:ext cx="8664575" cy="1626235"/>
          </a:xfrm>
        </p:spPr>
        <p:txBody>
          <a:bodyPr>
            <a:noAutofit/>
          </a:bodyPr>
          <a:lstStyle/>
          <a:p>
            <a:pPr marL="0" indent="0">
              <a:buNone/>
            </a:pPr>
            <a:r>
              <a:rPr lang="en-US" sz="8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THANK</a:t>
            </a:r>
            <a:r>
              <a:rPr lang="en-US" sz="8000" dirty="0">
                <a:ln w="22225">
                  <a:solidFill>
                    <a:schemeClr val="accent2"/>
                  </a:solidFill>
                  <a:prstDash val="solid"/>
                </a:ln>
                <a:solidFill>
                  <a:schemeClr val="accent2">
                    <a:lumMod val="40000"/>
                    <a:lumOff val="60000"/>
                  </a:schemeClr>
                </a:solidFill>
                <a:effectLst/>
              </a:rPr>
              <a:t> YOU</a:t>
            </a:r>
            <a:endParaRPr lang="en-US" sz="8000" dirty="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50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5915" y="829310"/>
            <a:ext cx="11316970" cy="5011420"/>
          </a:xfrm>
        </p:spPr>
        <p:txBody>
          <a:bodyPr/>
          <a:p>
            <a:pPr algn="l"/>
            <a:br>
              <a:rPr lang="en-IN" altLang="en-US" u="sng">
                <a:ln w="22225">
                  <a:solidFill>
                    <a:schemeClr val="accent2"/>
                  </a:solidFill>
                  <a:prstDash val="solid"/>
                </a:ln>
                <a:solidFill>
                  <a:schemeClr val="accent2">
                    <a:lumMod val="40000"/>
                    <a:lumOff val="60000"/>
                  </a:schemeClr>
                </a:solidFill>
                <a:effectLst/>
              </a:rPr>
            </a:br>
            <a:br>
              <a:rPr lang="en-IN" altLang="en-US" u="sng">
                <a:ln w="22225">
                  <a:solidFill>
                    <a:schemeClr val="accent2"/>
                  </a:solidFill>
                  <a:prstDash val="solid"/>
                </a:ln>
                <a:solidFill>
                  <a:schemeClr val="accent2">
                    <a:lumMod val="40000"/>
                    <a:lumOff val="60000"/>
                  </a:schemeClr>
                </a:solidFill>
                <a:effectLst/>
              </a:rPr>
            </a:br>
            <a:br>
              <a:rPr lang="en-IN" altLang="en-US" u="sng">
                <a:ln w="22225">
                  <a:solidFill>
                    <a:schemeClr val="accent2"/>
                  </a:solidFill>
                  <a:prstDash val="solid"/>
                </a:ln>
                <a:solidFill>
                  <a:schemeClr val="accent2">
                    <a:lumMod val="40000"/>
                    <a:lumOff val="60000"/>
                  </a:schemeClr>
                </a:solidFill>
                <a:effectLst/>
              </a:rPr>
            </a:br>
            <a:r>
              <a:rPr lang="en-IN" altLang="en-US" u="sng">
                <a:ln w="22225">
                  <a:solidFill>
                    <a:schemeClr val="accent2"/>
                  </a:solidFill>
                  <a:prstDash val="solid"/>
                </a:ln>
                <a:solidFill>
                  <a:schemeClr val="accent2">
                    <a:lumMod val="40000"/>
                    <a:lumOff val="60000"/>
                  </a:schemeClr>
                </a:solidFill>
                <a:effectLst/>
              </a:rPr>
              <a:t>FACE-MASK-DETECTION:</a:t>
            </a:r>
            <a:br>
              <a:rPr lang="en-IN" altLang="en-US"/>
            </a:br>
            <a:r>
              <a:rPr lang="en-IN" altLang="en-US" sz="2000" b="1">
                <a:latin typeface="Segoe UI Black" panose="020B0A02040204020203" charset="0"/>
                <a:cs typeface="Segoe UI Black" panose="020B0A02040204020203" charset="0"/>
              </a:rPr>
              <a:t>FACE MASK DETECTION WEB APPLICATION BUILT WITH KERAS,TENSORFLOW,OPENCV.</a:t>
            </a:r>
            <a:br>
              <a:rPr lang="en-IN" altLang="en-US" sz="2000" b="1">
                <a:latin typeface="Segoe UI Black" panose="020B0A02040204020203" charset="0"/>
                <a:cs typeface="Segoe UI Black" panose="020B0A02040204020203" charset="0"/>
              </a:rPr>
            </a:br>
            <a:r>
              <a:rPr lang="en-IN" altLang="en-US" sz="2000" b="1">
                <a:latin typeface="Segoe UI Black" panose="020B0A02040204020203" charset="0"/>
                <a:cs typeface="Segoe UI Black" panose="020B0A02040204020203" charset="0"/>
              </a:rPr>
              <a:t>It can be used to detect face masks in real-time video.</a:t>
            </a:r>
            <a:br>
              <a:rPr lang="en-IN" altLang="en-US" sz="2000" b="1">
                <a:latin typeface="Segoe UI Black" panose="020B0A02040204020203" charset="0"/>
                <a:cs typeface="Segoe UI Black" panose="020B0A02040204020203" charset="0"/>
              </a:rPr>
            </a:br>
            <a:br>
              <a:rPr lang="en-IN" altLang="en-US" sz="2000" b="1">
                <a:latin typeface="Segoe UI Black" panose="020B0A02040204020203" charset="0"/>
                <a:cs typeface="Segoe UI Black" panose="020B0A02040204020203" charset="0"/>
              </a:rPr>
            </a:br>
            <a:br>
              <a:rPr lang="en-IN" altLang="en-US" sz="2000" b="1">
                <a:latin typeface="Segoe UI Black" panose="020B0A02040204020203" charset="0"/>
                <a:cs typeface="Segoe UI Black" panose="020B0A02040204020203" charset="0"/>
              </a:rPr>
            </a:br>
            <a:br>
              <a:rPr lang="en-IN" altLang="en-US" sz="2000" b="1">
                <a:latin typeface="Segoe UI Black" panose="020B0A02040204020203" charset="0"/>
                <a:cs typeface="Segoe UI Black" panose="020B0A02040204020203" charset="0"/>
              </a:rPr>
            </a:br>
            <a:br>
              <a:rPr lang="en-IN" altLang="en-US" sz="2000" b="1">
                <a:latin typeface="Segoe UI Black" panose="020B0A02040204020203" charset="0"/>
                <a:cs typeface="Segoe UI Black" panose="020B0A02040204020203" charset="0"/>
              </a:rPr>
            </a:br>
            <a:r>
              <a:rPr lang="en-IN" altLang="en-US" b="1" u="sng">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GOAL:</a:t>
            </a:r>
            <a:br>
              <a:rPr lang="en-IN" altLang="en-US" b="1" u="sng">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br>
            <a:r>
              <a:rPr lang="en-IN" altLang="en-US" sz="2000" b="1">
                <a:latin typeface="Segoe UI Black" panose="020B0A02040204020203" charset="0"/>
                <a:cs typeface="Segoe UI Black" panose="020B0A02040204020203" charset="0"/>
              </a:rPr>
              <a:t>The goal is to create a masks detection system, able to recognize face masks in real-time video, drawing bounding box around faces. In order to do so, I finetuned MobilenetV2  pretrained on Imagenet, in Conjuction with the OpenCV face detection algorithm:</a:t>
            </a:r>
            <a:br>
              <a:rPr lang="en-IN" altLang="en-US" sz="2000" b="1">
                <a:latin typeface="Segoe UI Black" panose="020B0A02040204020203" charset="0"/>
                <a:cs typeface="Segoe UI Black" panose="020B0A02040204020203" charset="0"/>
              </a:rPr>
            </a:br>
            <a:r>
              <a:rPr lang="en-IN" altLang="en-US" sz="2000" b="1">
                <a:latin typeface="Segoe UI Black" panose="020B0A02040204020203" charset="0"/>
                <a:cs typeface="Segoe UI Black" panose="020B0A02040204020203" charset="0"/>
              </a:rPr>
              <a:t>          that allows me to turn a classifier model into an object detection system.</a:t>
            </a:r>
            <a:br>
              <a:rPr lang="en-IN" altLang="en-US" sz="2000" b="1">
                <a:latin typeface="Segoe UI Black" panose="020B0A02040204020203" charset="0"/>
                <a:cs typeface="Segoe UI Black" panose="020B0A02040204020203" charset="0"/>
              </a:rPr>
            </a:br>
            <a:br>
              <a:rPr lang="en-IN" altLang="en-US" sz="2000"/>
            </a:br>
            <a:br>
              <a:rPr lang="en-IN" altLang="en-US" sz="2000"/>
            </a:br>
            <a:br>
              <a:rPr lang="en-IN" altLang="en-US" sz="2000"/>
            </a:br>
            <a:br>
              <a:rPr lang="en-IN" altLang="en-US"/>
            </a:br>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9725"/>
            <a:ext cx="10972800" cy="6163310"/>
          </a:xfrm>
        </p:spPr>
        <p:txBody>
          <a:bodyPr/>
          <a:p>
            <a:r>
              <a:rPr lang="en-IN" altLang="en-US" sz="4400" b="1" u="sng">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sym typeface="+mn-ea"/>
              </a:rPr>
              <a:t>TECHNOLOGIES:</a:t>
            </a:r>
            <a:br>
              <a:rPr lang="en-IN" altLang="en-US" sz="2000">
                <a:sym typeface="+mn-ea"/>
              </a:rPr>
            </a:br>
            <a: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t>- Keras/Tensorflow</a:t>
            </a:r>
            <a:b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br>
            <a: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t>-OpenCV</a:t>
            </a:r>
            <a:b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br>
            <a: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t>-Flash</a:t>
            </a:r>
            <a:b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br>
            <a: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t>-MobilenetV2</a:t>
            </a:r>
            <a:br>
              <a:rPr lang="en-IN" altLang="en-US" sz="2000" b="1">
                <a:effectLst>
                  <a:outerShdw blurRad="38100" dist="38100" dir="2700000" algn="tl">
                    <a:srgbClr val="000000">
                      <a:alpha val="43137"/>
                    </a:srgbClr>
                  </a:outerShdw>
                </a:effectLst>
                <a:latin typeface="Segoe UI Black" panose="020B0A02040204020203" charset="0"/>
                <a:cs typeface="Segoe UI Black" panose="020B0A02040204020203" charset="0"/>
                <a:sym typeface="+mn-ea"/>
              </a:rPr>
            </a:br>
            <a:br>
              <a:rPr lang="en-IN" altLang="en-US" sz="2000">
                <a:sym typeface="+mn-ea"/>
              </a:rPr>
            </a:br>
            <a:br>
              <a:rPr lang="en-IN" altLang="en-US" sz="2000">
                <a:sym typeface="+mn-ea"/>
              </a:rPr>
            </a:br>
            <a:r>
              <a:rPr lang="en-IN" altLang="en-US" sz="4400" b="1" u="sng">
                <a:ln w="22225">
                  <a:solidFill>
                    <a:schemeClr val="accent2"/>
                  </a:solidFill>
                  <a:prstDash val="solid"/>
                </a:ln>
                <a:solidFill>
                  <a:schemeClr val="accent2">
                    <a:lumMod val="40000"/>
                    <a:lumOff val="60000"/>
                  </a:schemeClr>
                </a:solidFill>
                <a:effectLst/>
                <a:sym typeface="+mn-ea"/>
              </a:rPr>
              <a:t>USAGE:</a:t>
            </a:r>
            <a:br>
              <a:rPr lang="en-IN" altLang="en-US" sz="2000">
                <a:sym typeface="+mn-ea"/>
              </a:rPr>
            </a:br>
            <a:r>
              <a:rPr lang="en-IN" altLang="en-US" sz="2000">
                <a:latin typeface="Segoe UI Black" panose="020B0A02040204020203" charset="0"/>
                <a:cs typeface="Segoe UI Black" panose="020B0A02040204020203" charset="0"/>
                <a:sym typeface="+mn-ea"/>
              </a:rPr>
              <a:t>You have to install the required packages, you can do it:</a:t>
            </a:r>
            <a:br>
              <a:rPr lang="en-IN" altLang="en-US" sz="2000">
                <a:latin typeface="Segoe UI Black" panose="020B0A02040204020203" charset="0"/>
                <a:cs typeface="Segoe UI Black" panose="020B0A02040204020203" charset="0"/>
                <a:sym typeface="+mn-ea"/>
              </a:rPr>
            </a:br>
            <a:r>
              <a:rPr lang="en-IN" altLang="en-US" sz="2000">
                <a:latin typeface="Segoe UI Black" panose="020B0A02040204020203" charset="0"/>
                <a:cs typeface="Segoe UI Black" panose="020B0A02040204020203" charset="0"/>
                <a:sym typeface="+mn-ea"/>
              </a:rPr>
              <a:t>-via pip</a:t>
            </a:r>
            <a:br>
              <a:rPr lang="en-IN" altLang="en-US" sz="2000">
                <a:latin typeface="Segoe UI Black" panose="020B0A02040204020203" charset="0"/>
                <a:cs typeface="Segoe UI Black" panose="020B0A02040204020203" charset="0"/>
                <a:sym typeface="+mn-ea"/>
              </a:rPr>
            </a:br>
            <a:r>
              <a:rPr lang="en-IN" altLang="en-US" sz="2000">
                <a:latin typeface="Segoe UI Black" panose="020B0A02040204020203" charset="0"/>
                <a:cs typeface="Segoe UI Black" panose="020B0A02040204020203" charset="0"/>
                <a:sym typeface="+mn-ea"/>
              </a:rPr>
              <a:t>‘’’ pip install -r requirements.txt’’’</a:t>
            </a:r>
            <a:br>
              <a:rPr lang="en-IN" altLang="en-US" sz="2000">
                <a:latin typeface="Segoe UI Black" panose="020B0A02040204020203" charset="0"/>
                <a:cs typeface="Segoe UI Black" panose="020B0A02040204020203" charset="0"/>
                <a:sym typeface="+mn-ea"/>
              </a:rPr>
            </a:br>
            <a:br>
              <a:rPr lang="en-IN" altLang="en-US" sz="2000">
                <a:sym typeface="+mn-ea"/>
              </a:rPr>
            </a:br>
            <a:r>
              <a:rPr lang="en-IN" altLang="en-US" sz="2000" b="1">
                <a:latin typeface="Arial" panose="020B0604020202020204" pitchFamily="34" charset="0"/>
                <a:cs typeface="Arial" panose="020B0604020202020204" pitchFamily="34" charset="0"/>
                <a:sym typeface="+mn-ea"/>
              </a:rPr>
              <a:t>Once you have installed all the required packages you can type in the command line from the root folder:</a:t>
            </a:r>
            <a:br>
              <a:rPr lang="en-IN" altLang="en-US" sz="2000" b="1">
                <a:latin typeface="Arial" panose="020B0604020202020204" pitchFamily="34" charset="0"/>
                <a:cs typeface="Arial" panose="020B0604020202020204" pitchFamily="34" charset="0"/>
                <a:sym typeface="+mn-ea"/>
              </a:rPr>
            </a:br>
            <a:br>
              <a:rPr lang="en-IN" altLang="en-US" sz="2000" b="1">
                <a:latin typeface="Arial" panose="020B0604020202020204" pitchFamily="34" charset="0"/>
                <a:cs typeface="Arial" panose="020B0604020202020204" pitchFamily="34" charset="0"/>
                <a:sym typeface="+mn-ea"/>
              </a:rPr>
            </a:br>
            <a:r>
              <a:rPr lang="en-IN" altLang="en-US" sz="2000" b="1">
                <a:latin typeface="Arial" panose="020B0604020202020204" pitchFamily="34" charset="0"/>
                <a:cs typeface="Arial" panose="020B0604020202020204" pitchFamily="34" charset="0"/>
                <a:sym typeface="+mn-ea"/>
              </a:rPr>
              <a:t>python detect_mask_video.py to run the mask detector.</a:t>
            </a:r>
            <a:br>
              <a:rPr lang="en-IN" altLang="en-US">
                <a:sym typeface="+mn-ea"/>
              </a:rPr>
            </a:br>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022" y="202663"/>
            <a:ext cx="9403250" cy="5952392"/>
          </a:xfrm>
        </p:spPr>
        <p:txBody>
          <a:bodyPr/>
          <a:lstStyle/>
          <a:p>
            <a:r>
              <a:rPr lang="en-IN" altLang="en-US" sz="1800"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ABSTRACT</a:t>
            </a:r>
            <a:r>
              <a:rPr lang="en-US" sz="1800" b="1" dirty="0">
                <a:solidFill>
                  <a:schemeClr val="accent2"/>
                </a:solidFill>
                <a:latin typeface="Times New Roman" panose="02020603050405020304" pitchFamily="18" charset="0"/>
                <a:cs typeface="Times New Roman" panose="02020603050405020304" pitchFamily="18" charset="0"/>
              </a:rPr>
              <a:t>:</a:t>
            </a:r>
            <a:r>
              <a:rPr lang="en-IN" altLang="en-US" sz="1800" b="1" dirty="0">
                <a:solidFill>
                  <a:schemeClr val="accent2"/>
                </a:solidFill>
                <a:latin typeface="Times New Roman" panose="02020603050405020304" pitchFamily="18" charset="0"/>
                <a:cs typeface="Times New Roman" panose="02020603050405020304" pitchFamily="18" charset="0"/>
              </a:rPr>
              <a:t> </a:t>
            </a:r>
            <a:endParaRPr lang="en-IN" sz="1800" dirty="0">
              <a:solidFill>
                <a:schemeClr val="accent2"/>
              </a:solidFill>
              <a:effectLst/>
              <a:latin typeface="Calibri" panose="020F0502020204030204" pitchFamily="34" charset="0"/>
              <a:ea typeface="Times New Roman" panose="02020603050405020304" pitchFamily="18" charset="0"/>
              <a:cs typeface="Latha" panose="020B0604020202020204" pitchFamily="34" charset="0"/>
            </a:endParaRPr>
          </a:p>
          <a:p>
            <a:pPr marR="0" algn="just">
              <a:lnSpc>
                <a:spcPct val="150000"/>
              </a:lnSpc>
              <a:spcBef>
                <a:spcPts val="0"/>
              </a:spcBef>
              <a:spcAft>
                <a:spcPts val="0"/>
              </a:spcAft>
            </a:pPr>
            <a:r>
              <a:rPr sz="1800" b="1" spc="-5" dirty="0">
                <a:latin typeface="Times New Roman" panose="02020603050405020304"/>
                <a:cs typeface="Times New Roman" panose="02020603050405020304"/>
                <a:sym typeface="+mn-ea"/>
              </a:rPr>
              <a:t>Corona Virus (coronavirus) According to the </a:t>
            </a:r>
            <a:r>
              <a:rPr sz="1800" b="1" dirty="0">
                <a:latin typeface="Times New Roman" panose="02020603050405020304"/>
                <a:cs typeface="Times New Roman" panose="02020603050405020304"/>
                <a:sym typeface="+mn-ea"/>
              </a:rPr>
              <a:t>World </a:t>
            </a:r>
            <a:r>
              <a:rPr sz="1800" b="1" spc="-5" dirty="0">
                <a:latin typeface="Times New Roman" panose="02020603050405020304"/>
                <a:cs typeface="Times New Roman" panose="02020603050405020304"/>
                <a:sym typeface="+mn-ea"/>
              </a:rPr>
              <a:t>Health Organization, the </a:t>
            </a:r>
            <a:r>
              <a:rPr sz="1800" b="1" dirty="0">
                <a:latin typeface="Times New Roman" panose="02020603050405020304"/>
                <a:cs typeface="Times New Roman" panose="02020603050405020304"/>
                <a:sym typeface="+mn-ea"/>
              </a:rPr>
              <a:t>COVID-19 </a:t>
            </a:r>
            <a:r>
              <a:rPr sz="1800" b="1" spc="-5" dirty="0">
                <a:latin typeface="Times New Roman" panose="02020603050405020304"/>
                <a:cs typeface="Times New Roman" panose="02020603050405020304"/>
                <a:sym typeface="+mn-ea"/>
              </a:rPr>
              <a:t>pandemic is creating </a:t>
            </a:r>
            <a:r>
              <a:rPr sz="1800" b="1" dirty="0">
                <a:latin typeface="Times New Roman" panose="02020603050405020304"/>
                <a:cs typeface="Times New Roman" panose="02020603050405020304"/>
                <a:sym typeface="+mn-ea"/>
              </a:rPr>
              <a:t> an </a:t>
            </a:r>
            <a:r>
              <a:rPr sz="1800" b="1" spc="-5" dirty="0">
                <a:latin typeface="Times New Roman" panose="02020603050405020304"/>
                <a:cs typeface="Times New Roman" panose="02020603050405020304"/>
                <a:sym typeface="+mn-ea"/>
              </a:rPr>
              <a:t>international health crisis, and the </a:t>
            </a:r>
            <a:r>
              <a:rPr sz="1800" b="1" spc="-10" dirty="0">
                <a:latin typeface="Times New Roman" panose="02020603050405020304"/>
                <a:cs typeface="Times New Roman" panose="02020603050405020304"/>
                <a:sym typeface="+mn-ea"/>
              </a:rPr>
              <a:t>most </a:t>
            </a:r>
            <a:r>
              <a:rPr sz="1800" b="1" spc="-5" dirty="0">
                <a:latin typeface="Times New Roman" panose="02020603050405020304"/>
                <a:cs typeface="Times New Roman" panose="02020603050405020304"/>
                <a:sym typeface="+mn-ea"/>
              </a:rPr>
              <a:t>successful </a:t>
            </a:r>
            <a:r>
              <a:rPr sz="1800" b="1" dirty="0">
                <a:latin typeface="Times New Roman" panose="02020603050405020304"/>
                <a:cs typeface="Times New Roman" panose="02020603050405020304"/>
                <a:sym typeface="+mn-ea"/>
              </a:rPr>
              <a:t>safety </a:t>
            </a:r>
            <a:r>
              <a:rPr sz="1800" b="1" spc="-10" dirty="0">
                <a:latin typeface="Times New Roman" panose="02020603050405020304"/>
                <a:cs typeface="Times New Roman" panose="02020603050405020304"/>
                <a:sym typeface="+mn-ea"/>
              </a:rPr>
              <a:t>method </a:t>
            </a:r>
            <a:r>
              <a:rPr sz="1800" b="1" spc="-5" dirty="0">
                <a:latin typeface="Times New Roman" panose="02020603050405020304"/>
                <a:cs typeface="Times New Roman" panose="02020603050405020304"/>
                <a:sym typeface="+mn-ea"/>
              </a:rPr>
              <a:t>is </a:t>
            </a:r>
            <a:r>
              <a:rPr sz="1800" b="1" dirty="0">
                <a:latin typeface="Times New Roman" panose="02020603050405020304"/>
                <a:cs typeface="Times New Roman" panose="02020603050405020304"/>
                <a:sym typeface="+mn-ea"/>
              </a:rPr>
              <a:t>wearing </a:t>
            </a:r>
            <a:r>
              <a:rPr sz="1800" b="1" spc="-5" dirty="0">
                <a:latin typeface="Times New Roman" panose="02020603050405020304"/>
                <a:cs typeface="Times New Roman" panose="02020603050405020304"/>
                <a:sym typeface="+mn-ea"/>
              </a:rPr>
              <a:t>a mask in public places. </a:t>
            </a:r>
            <a:endParaRPr sz="1800" b="1" spc="-5" dirty="0">
              <a:latin typeface="Times New Roman" panose="02020603050405020304"/>
              <a:cs typeface="Times New Roman" panose="02020603050405020304"/>
              <a:sym typeface="+mn-ea"/>
            </a:endParaRPr>
          </a:p>
          <a:p>
            <a:pPr marR="0" algn="just">
              <a:lnSpc>
                <a:spcPct val="150000"/>
              </a:lnSpc>
              <a:spcBef>
                <a:spcPts val="0"/>
              </a:spcBef>
              <a:spcAft>
                <a:spcPts val="0"/>
              </a:spcAft>
            </a:pPr>
            <a:r>
              <a:rPr sz="1800" b="1" spc="-5" dirty="0">
                <a:latin typeface="Times New Roman" panose="02020603050405020304"/>
                <a:cs typeface="Times New Roman" panose="02020603050405020304"/>
                <a:sym typeface="+mn-ea"/>
              </a:rPr>
              <a:t>The </a:t>
            </a:r>
            <a:r>
              <a:rPr sz="1800" b="1" spc="5" dirty="0">
                <a:latin typeface="Times New Roman" panose="02020603050405020304"/>
                <a:cs typeface="Times New Roman" panose="02020603050405020304"/>
                <a:sym typeface="+mn-ea"/>
              </a:rPr>
              <a:t>COVID-19 </a:t>
            </a:r>
            <a:r>
              <a:rPr sz="1800" b="1" spc="10"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pandemic compelled governments </a:t>
            </a:r>
            <a:r>
              <a:rPr sz="1800" b="1" dirty="0">
                <a:latin typeface="Times New Roman" panose="02020603050405020304"/>
                <a:cs typeface="Times New Roman" panose="02020603050405020304"/>
                <a:sym typeface="+mn-ea"/>
              </a:rPr>
              <a:t>all over </a:t>
            </a:r>
            <a:r>
              <a:rPr sz="1800" b="1" spc="-5" dirty="0">
                <a:latin typeface="Times New Roman" panose="02020603050405020304"/>
                <a:cs typeface="Times New Roman" panose="02020603050405020304"/>
                <a:sym typeface="+mn-ea"/>
              </a:rPr>
              <a:t>the </a:t>
            </a:r>
            <a:r>
              <a:rPr sz="1800" b="1" dirty="0">
                <a:latin typeface="Times New Roman" panose="02020603050405020304"/>
                <a:cs typeface="Times New Roman" panose="02020603050405020304"/>
                <a:sym typeface="+mn-ea"/>
              </a:rPr>
              <a:t>world </a:t>
            </a:r>
            <a:r>
              <a:rPr sz="1800" b="1" spc="-5" dirty="0">
                <a:latin typeface="Times New Roman" panose="02020603050405020304"/>
                <a:cs typeface="Times New Roman" panose="02020603050405020304"/>
                <a:sym typeface="+mn-ea"/>
              </a:rPr>
              <a:t>to implement </a:t>
            </a:r>
            <a:r>
              <a:rPr sz="1800" b="1" dirty="0">
                <a:latin typeface="Times New Roman" panose="02020603050405020304"/>
                <a:cs typeface="Times New Roman" panose="02020603050405020304"/>
                <a:sym typeface="+mn-ea"/>
              </a:rPr>
              <a:t>lockdowns </a:t>
            </a:r>
            <a:r>
              <a:rPr sz="1800" b="1" spc="-5" dirty="0">
                <a:latin typeface="Times New Roman" panose="02020603050405020304"/>
                <a:cs typeface="Times New Roman" panose="02020603050405020304"/>
                <a:sym typeface="+mn-ea"/>
              </a:rPr>
              <a:t>in </a:t>
            </a:r>
            <a:r>
              <a:rPr sz="1800" b="1" spc="10" dirty="0">
                <a:latin typeface="Times New Roman" panose="02020603050405020304"/>
                <a:cs typeface="Times New Roman" panose="02020603050405020304"/>
                <a:sym typeface="+mn-ea"/>
              </a:rPr>
              <a:t>order </a:t>
            </a:r>
            <a:r>
              <a:rPr sz="1800" b="1" spc="-5" dirty="0">
                <a:latin typeface="Times New Roman" panose="02020603050405020304"/>
                <a:cs typeface="Times New Roman" panose="02020603050405020304"/>
                <a:sym typeface="+mn-ea"/>
              </a:rPr>
              <a:t>to prevent virus transmission. </a:t>
            </a:r>
            <a:r>
              <a:rPr sz="1800" b="1" dirty="0">
                <a:latin typeface="Times New Roman" panose="02020603050405020304"/>
                <a:cs typeface="Times New Roman" panose="02020603050405020304"/>
                <a:sym typeface="+mn-ea"/>
              </a:rPr>
              <a:t> </a:t>
            </a:r>
            <a:endParaRPr sz="1800" b="1" dirty="0">
              <a:latin typeface="Times New Roman" panose="02020603050405020304"/>
              <a:cs typeface="Times New Roman" panose="02020603050405020304"/>
              <a:sym typeface="+mn-ea"/>
            </a:endParaRPr>
          </a:p>
          <a:p>
            <a:pPr marR="0" algn="just">
              <a:lnSpc>
                <a:spcPct val="150000"/>
              </a:lnSpc>
              <a:spcBef>
                <a:spcPts val="0"/>
              </a:spcBef>
              <a:spcAft>
                <a:spcPts val="0"/>
              </a:spcAft>
            </a:pPr>
            <a:r>
              <a:rPr sz="1800" b="1" spc="-5" dirty="0">
                <a:latin typeface="Times New Roman" panose="02020603050405020304"/>
                <a:cs typeface="Times New Roman" panose="02020603050405020304"/>
                <a:sym typeface="+mn-ea"/>
              </a:rPr>
              <a:t>According to reports, wearing a face </a:t>
            </a:r>
            <a:r>
              <a:rPr sz="1800" b="1" spc="-10" dirty="0">
                <a:latin typeface="Times New Roman" panose="02020603050405020304"/>
                <a:cs typeface="Times New Roman" panose="02020603050405020304"/>
                <a:sym typeface="+mn-ea"/>
              </a:rPr>
              <a:t>mask </a:t>
            </a:r>
            <a:r>
              <a:rPr sz="1800" b="1" spc="-5" dirty="0">
                <a:latin typeface="Times New Roman" panose="02020603050405020304"/>
                <a:cs typeface="Times New Roman" panose="02020603050405020304"/>
                <a:sym typeface="+mn-ea"/>
              </a:rPr>
              <a:t>while </a:t>
            </a:r>
            <a:r>
              <a:rPr sz="1800" b="1" dirty="0">
                <a:latin typeface="Times New Roman" panose="02020603050405020304"/>
                <a:cs typeface="Times New Roman" panose="02020603050405020304"/>
                <a:sym typeface="+mn-ea"/>
              </a:rPr>
              <a:t>at </a:t>
            </a:r>
            <a:r>
              <a:rPr sz="1800" b="1" spc="-5" dirty="0">
                <a:latin typeface="Times New Roman" panose="02020603050405020304"/>
                <a:cs typeface="Times New Roman" panose="02020603050405020304"/>
                <a:sym typeface="+mn-ea"/>
              </a:rPr>
              <a:t>work significantly decreases the risk </a:t>
            </a:r>
            <a:r>
              <a:rPr sz="1800" b="1" dirty="0">
                <a:latin typeface="Times New Roman" panose="02020603050405020304"/>
                <a:cs typeface="Times New Roman" panose="02020603050405020304"/>
                <a:sym typeface="+mn-ea"/>
              </a:rPr>
              <a:t>of </a:t>
            </a:r>
            <a:r>
              <a:rPr sz="1800" b="1" spc="-5" dirty="0">
                <a:latin typeface="Times New Roman" panose="02020603050405020304"/>
                <a:cs typeface="Times New Roman" panose="02020603050405020304"/>
                <a:sym typeface="+mn-ea"/>
              </a:rPr>
              <a:t>transmission. A </a:t>
            </a:r>
            <a:r>
              <a:rPr sz="1800" b="1" dirty="0">
                <a:latin typeface="Times New Roman" panose="02020603050405020304"/>
                <a:cs typeface="Times New Roman" panose="02020603050405020304"/>
                <a:sym typeface="+mn-ea"/>
              </a:rPr>
              <a:t>cost-effective </a:t>
            </a:r>
            <a:r>
              <a:rPr sz="1800" b="1" spc="5"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and cost-effective </a:t>
            </a:r>
            <a:r>
              <a:rPr sz="1800" b="1" spc="-10" dirty="0">
                <a:latin typeface="Times New Roman" panose="02020603050405020304"/>
                <a:cs typeface="Times New Roman" panose="02020603050405020304"/>
                <a:sym typeface="+mn-ea"/>
              </a:rPr>
              <a:t>method </a:t>
            </a:r>
            <a:r>
              <a:rPr sz="1800" b="1" spc="5" dirty="0">
                <a:latin typeface="Times New Roman" panose="02020603050405020304"/>
                <a:cs typeface="Times New Roman" panose="02020603050405020304"/>
                <a:sym typeface="+mn-ea"/>
              </a:rPr>
              <a:t>of </a:t>
            </a:r>
            <a:r>
              <a:rPr sz="1800" b="1" spc="-5" dirty="0">
                <a:latin typeface="Times New Roman" panose="02020603050405020304"/>
                <a:cs typeface="Times New Roman" panose="02020603050405020304"/>
                <a:sym typeface="+mn-ea"/>
              </a:rPr>
              <a:t>using AI to create a safe environment in a manufacturing setting. </a:t>
            </a:r>
            <a:endParaRPr sz="1800" b="1" spc="-5" dirty="0">
              <a:latin typeface="Times New Roman" panose="02020603050405020304"/>
              <a:cs typeface="Times New Roman" panose="02020603050405020304"/>
              <a:sym typeface="+mn-ea"/>
            </a:endParaRPr>
          </a:p>
          <a:p>
            <a:pPr marR="0" algn="just">
              <a:lnSpc>
                <a:spcPct val="150000"/>
              </a:lnSpc>
              <a:spcBef>
                <a:spcPts val="0"/>
              </a:spcBef>
              <a:spcAft>
                <a:spcPts val="0"/>
              </a:spcAft>
            </a:pPr>
            <a:r>
              <a:rPr sz="1800" b="1" spc="-5" dirty="0">
                <a:latin typeface="Times New Roman" panose="02020603050405020304"/>
                <a:cs typeface="Times New Roman" panose="02020603050405020304"/>
                <a:sym typeface="+mn-ea"/>
              </a:rPr>
              <a:t>For</a:t>
            </a:r>
            <a:r>
              <a:rPr sz="1800" b="1" spc="240" dirty="0">
                <a:latin typeface="Times New Roman" panose="02020603050405020304"/>
                <a:cs typeface="Times New Roman" panose="02020603050405020304"/>
                <a:sym typeface="+mn-ea"/>
              </a:rPr>
              <a:t> </a:t>
            </a:r>
            <a:r>
              <a:rPr sz="1800" b="1" spc="-10" dirty="0">
                <a:latin typeface="Times New Roman" panose="02020603050405020304"/>
                <a:cs typeface="Times New Roman" panose="02020603050405020304"/>
                <a:sym typeface="+mn-ea"/>
              </a:rPr>
              <a:t>mask </a:t>
            </a:r>
            <a:r>
              <a:rPr sz="1800" b="1" spc="-5" dirty="0">
                <a:latin typeface="Times New Roman" panose="02020603050405020304"/>
                <a:cs typeface="Times New Roman" panose="02020603050405020304"/>
                <a:sym typeface="+mn-ea"/>
              </a:rPr>
              <a:t>detection, a </a:t>
            </a:r>
            <a:r>
              <a:rPr sz="1800" b="1"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hybrid </a:t>
            </a:r>
            <a:r>
              <a:rPr sz="1800" b="1" spc="-10" dirty="0">
                <a:latin typeface="Times New Roman" panose="02020603050405020304"/>
                <a:cs typeface="Times New Roman" panose="02020603050405020304"/>
                <a:sym typeface="+mn-ea"/>
              </a:rPr>
              <a:t>model </a:t>
            </a:r>
            <a:r>
              <a:rPr sz="1800" b="1" spc="-5" dirty="0">
                <a:latin typeface="Times New Roman" panose="02020603050405020304"/>
                <a:cs typeface="Times New Roman" panose="02020603050405020304"/>
                <a:sym typeface="+mn-ea"/>
              </a:rPr>
              <a:t>using techniques such </a:t>
            </a:r>
            <a:r>
              <a:rPr sz="1800" b="1" spc="5" dirty="0">
                <a:latin typeface="Times New Roman" panose="02020603050405020304"/>
                <a:cs typeface="Times New Roman" panose="02020603050405020304"/>
                <a:sym typeface="+mn-ea"/>
              </a:rPr>
              <a:t>as </a:t>
            </a:r>
            <a:r>
              <a:rPr sz="1800" b="1" dirty="0">
                <a:latin typeface="Times New Roman" panose="02020603050405020304"/>
                <a:cs typeface="Times New Roman" panose="02020603050405020304"/>
                <a:sym typeface="+mn-ea"/>
              </a:rPr>
              <a:t>deep </a:t>
            </a:r>
            <a:r>
              <a:rPr sz="1800" b="1" spc="-5" dirty="0">
                <a:latin typeface="Times New Roman" panose="02020603050405020304"/>
                <a:cs typeface="Times New Roman" panose="02020603050405020304"/>
                <a:sym typeface="+mn-ea"/>
              </a:rPr>
              <a:t>and classical machine </a:t>
            </a:r>
            <a:r>
              <a:rPr sz="1800" b="1" dirty="0">
                <a:latin typeface="Times New Roman" panose="02020603050405020304"/>
                <a:cs typeface="Times New Roman" panose="02020603050405020304"/>
                <a:sym typeface="+mn-ea"/>
              </a:rPr>
              <a:t>learning is provided. </a:t>
            </a:r>
            <a:r>
              <a:rPr sz="1800" b="1" spc="-5" dirty="0">
                <a:latin typeface="Times New Roman" panose="02020603050405020304"/>
                <a:cs typeface="Times New Roman" panose="02020603050405020304"/>
                <a:sym typeface="+mn-ea"/>
              </a:rPr>
              <a:t>A face mask detection dataset </a:t>
            </a:r>
            <a:r>
              <a:rPr sz="1800" b="1"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consists </a:t>
            </a:r>
            <a:r>
              <a:rPr sz="1800" b="1" dirty="0">
                <a:latin typeface="Times New Roman" panose="02020603050405020304"/>
                <a:cs typeface="Times New Roman" panose="02020603050405020304"/>
                <a:sym typeface="+mn-ea"/>
              </a:rPr>
              <a:t>of </a:t>
            </a:r>
            <a:r>
              <a:rPr sz="1800" b="1" spc="-5" dirty="0">
                <a:latin typeface="Times New Roman" panose="02020603050405020304"/>
                <a:cs typeface="Times New Roman" panose="02020603050405020304"/>
                <a:sym typeface="+mn-ea"/>
              </a:rPr>
              <a:t>images </a:t>
            </a:r>
            <a:r>
              <a:rPr sz="1800" b="1" dirty="0">
                <a:latin typeface="Times New Roman" panose="02020603050405020304"/>
                <a:cs typeface="Times New Roman" panose="02020603050405020304"/>
                <a:sym typeface="+mn-ea"/>
              </a:rPr>
              <a:t>with </a:t>
            </a:r>
            <a:r>
              <a:rPr sz="1800" b="1" spc="-5" dirty="0">
                <a:latin typeface="Times New Roman" panose="02020603050405020304"/>
                <a:cs typeface="Times New Roman" panose="02020603050405020304"/>
                <a:sym typeface="+mn-ea"/>
              </a:rPr>
              <a:t>and without </a:t>
            </a:r>
            <a:r>
              <a:rPr sz="1800" b="1" spc="-10" dirty="0">
                <a:latin typeface="Times New Roman" panose="02020603050405020304"/>
                <a:cs typeface="Times New Roman" panose="02020603050405020304"/>
                <a:sym typeface="+mn-ea"/>
              </a:rPr>
              <a:t>masks. </a:t>
            </a:r>
            <a:r>
              <a:rPr sz="1800" b="1" spc="-5" dirty="0">
                <a:latin typeface="Times New Roman" panose="02020603050405020304"/>
                <a:cs typeface="Times New Roman" panose="02020603050405020304"/>
                <a:sym typeface="+mn-ea"/>
              </a:rPr>
              <a:t>We're </a:t>
            </a:r>
            <a:r>
              <a:rPr sz="1800" b="1" dirty="0">
                <a:latin typeface="Times New Roman" panose="02020603050405020304"/>
                <a:cs typeface="Times New Roman" panose="02020603050405020304"/>
                <a:sym typeface="+mn-ea"/>
              </a:rPr>
              <a:t>going </a:t>
            </a:r>
            <a:r>
              <a:rPr sz="1800" b="1" spc="-5" dirty="0">
                <a:latin typeface="Times New Roman" panose="02020603050405020304"/>
                <a:cs typeface="Times New Roman" panose="02020603050405020304"/>
                <a:sym typeface="+mn-ea"/>
              </a:rPr>
              <a:t>to try to </a:t>
            </a:r>
            <a:r>
              <a:rPr sz="1800" b="1" spc="-10" dirty="0">
                <a:latin typeface="Times New Roman" panose="02020603050405020304"/>
                <a:cs typeface="Times New Roman" panose="02020603050405020304"/>
                <a:sym typeface="+mn-ea"/>
              </a:rPr>
              <a:t>time </a:t>
            </a:r>
            <a:r>
              <a:rPr sz="1800" b="1" spc="-5" dirty="0">
                <a:latin typeface="Times New Roman" panose="02020603050405020304"/>
                <a:cs typeface="Times New Roman" panose="02020603050405020304"/>
                <a:sym typeface="+mn-ea"/>
              </a:rPr>
              <a:t>period face detection from a live stream </a:t>
            </a:r>
            <a:r>
              <a:rPr sz="1800" b="1" dirty="0">
                <a:latin typeface="Times New Roman" panose="02020603050405020304"/>
                <a:cs typeface="Times New Roman" panose="02020603050405020304"/>
                <a:sym typeface="+mn-ea"/>
              </a:rPr>
              <a:t>from </a:t>
            </a:r>
            <a:r>
              <a:rPr sz="1800" b="1" spc="-5" dirty="0">
                <a:latin typeface="Times New Roman" panose="02020603050405020304"/>
                <a:cs typeface="Times New Roman" panose="02020603050405020304"/>
                <a:sym typeface="+mn-ea"/>
              </a:rPr>
              <a:t>our </a:t>
            </a:r>
            <a:r>
              <a:rPr sz="1800" b="1" dirty="0">
                <a:latin typeface="Times New Roman" panose="02020603050405020304"/>
                <a:cs typeface="Times New Roman" panose="02020603050405020304"/>
                <a:sym typeface="+mn-ea"/>
              </a:rPr>
              <a:t> webcam </a:t>
            </a:r>
            <a:r>
              <a:rPr sz="1800" b="1" spc="-5" dirty="0">
                <a:latin typeface="Times New Roman" panose="02020603050405020304"/>
                <a:cs typeface="Times New Roman" panose="02020603050405020304"/>
                <a:sym typeface="+mn-ea"/>
              </a:rPr>
              <a:t>using OpenCV. </a:t>
            </a:r>
            <a:r>
              <a:rPr sz="1800" b="1" dirty="0">
                <a:latin typeface="Times New Roman" panose="02020603050405020304"/>
                <a:cs typeface="Times New Roman" panose="02020603050405020304"/>
                <a:sym typeface="+mn-ea"/>
              </a:rPr>
              <a:t>Using </a:t>
            </a:r>
            <a:r>
              <a:rPr sz="1800" b="1" spc="-5" dirty="0">
                <a:latin typeface="Times New Roman" panose="02020603050405020304"/>
                <a:cs typeface="Times New Roman" panose="02020603050405020304"/>
                <a:sym typeface="+mn-ea"/>
              </a:rPr>
              <a:t>Python, OpenCV, Tensor </a:t>
            </a:r>
            <a:r>
              <a:rPr sz="1800" b="1" dirty="0">
                <a:latin typeface="Times New Roman" panose="02020603050405020304"/>
                <a:cs typeface="Times New Roman" panose="02020603050405020304"/>
                <a:sym typeface="+mn-ea"/>
              </a:rPr>
              <a:t>Flow, </a:t>
            </a:r>
            <a:r>
              <a:rPr sz="1800" b="1" spc="-5" dirty="0">
                <a:latin typeface="Times New Roman" panose="02020603050405020304"/>
                <a:cs typeface="Times New Roman" panose="02020603050405020304"/>
                <a:sym typeface="+mn-ea"/>
              </a:rPr>
              <a:t>and Keras, </a:t>
            </a:r>
            <a:r>
              <a:rPr sz="1800" b="1" dirty="0">
                <a:latin typeface="Times New Roman" panose="02020603050405020304"/>
                <a:cs typeface="Times New Roman" panose="02020603050405020304"/>
                <a:sym typeface="+mn-ea"/>
              </a:rPr>
              <a:t>we will </a:t>
            </a:r>
            <a:r>
              <a:rPr sz="1800" b="1" spc="-5" dirty="0">
                <a:latin typeface="Times New Roman" panose="02020603050405020304"/>
                <a:cs typeface="Times New Roman" panose="02020603050405020304"/>
                <a:sym typeface="+mn-ea"/>
              </a:rPr>
              <a:t>create a </a:t>
            </a:r>
            <a:r>
              <a:rPr sz="1800" b="1" spc="5" dirty="0">
                <a:latin typeface="Times New Roman" panose="02020603050405020304"/>
                <a:cs typeface="Times New Roman" panose="02020603050405020304"/>
                <a:sym typeface="+mn-ea"/>
              </a:rPr>
              <a:t>COVID-19 </a:t>
            </a:r>
            <a:r>
              <a:rPr sz="1800" b="1" spc="-5" dirty="0">
                <a:latin typeface="Times New Roman" panose="02020603050405020304"/>
                <a:cs typeface="Times New Roman" panose="02020603050405020304"/>
                <a:sym typeface="+mn-ea"/>
              </a:rPr>
              <a:t>face </a:t>
            </a:r>
            <a:r>
              <a:rPr sz="1800" b="1" spc="-10" dirty="0">
                <a:latin typeface="Times New Roman" panose="02020603050405020304"/>
                <a:cs typeface="Times New Roman" panose="02020603050405020304"/>
                <a:sym typeface="+mn-ea"/>
              </a:rPr>
              <a:t>mask </a:t>
            </a:r>
            <a:r>
              <a:rPr sz="1800" b="1" spc="-5" dirty="0">
                <a:latin typeface="Times New Roman" panose="02020603050405020304"/>
                <a:cs typeface="Times New Roman" panose="02020603050405020304"/>
                <a:sym typeface="+mn-ea"/>
              </a:rPr>
              <a:t>detector </a:t>
            </a:r>
            <a:r>
              <a:rPr sz="1800" b="1" dirty="0">
                <a:latin typeface="Times New Roman" panose="02020603050405020304"/>
                <a:cs typeface="Times New Roman" panose="02020603050405020304"/>
                <a:sym typeface="+mn-ea"/>
              </a:rPr>
              <a:t> with </a:t>
            </a:r>
            <a:r>
              <a:rPr sz="1800" b="1" spc="-5" dirty="0">
                <a:latin typeface="Times New Roman" panose="02020603050405020304"/>
                <a:cs typeface="Times New Roman" panose="02020603050405020304"/>
                <a:sym typeface="+mn-ea"/>
              </a:rPr>
              <a:t>computer vision. </a:t>
            </a:r>
            <a:endParaRPr sz="1800" b="1" spc="-5" dirty="0">
              <a:latin typeface="Times New Roman" panose="02020603050405020304"/>
              <a:cs typeface="Times New Roman" panose="02020603050405020304"/>
              <a:sym typeface="+mn-ea"/>
            </a:endParaRPr>
          </a:p>
          <a:p>
            <a:pPr marR="0" algn="just">
              <a:lnSpc>
                <a:spcPct val="150000"/>
              </a:lnSpc>
              <a:spcBef>
                <a:spcPts val="0"/>
              </a:spcBef>
              <a:spcAft>
                <a:spcPts val="0"/>
              </a:spcAft>
            </a:pPr>
            <a:r>
              <a:rPr sz="1800" b="1" dirty="0">
                <a:latin typeface="Times New Roman" panose="02020603050405020304"/>
                <a:cs typeface="Times New Roman" panose="02020603050405020304"/>
                <a:sym typeface="+mn-ea"/>
              </a:rPr>
              <a:t>Our </a:t>
            </a:r>
            <a:r>
              <a:rPr sz="1800" b="1" spc="5" dirty="0">
                <a:latin typeface="Times New Roman" panose="02020603050405020304"/>
                <a:cs typeface="Times New Roman" panose="02020603050405020304"/>
                <a:sym typeface="+mn-ea"/>
              </a:rPr>
              <a:t>aim </a:t>
            </a:r>
            <a:r>
              <a:rPr sz="1800" b="1" dirty="0">
                <a:latin typeface="Times New Roman" panose="02020603050405020304"/>
                <a:cs typeface="Times New Roman" panose="02020603050405020304"/>
                <a:sym typeface="+mn-ea"/>
              </a:rPr>
              <a:t>is </a:t>
            </a:r>
            <a:r>
              <a:rPr sz="1800" b="1" spc="-5" dirty="0">
                <a:latin typeface="Times New Roman" panose="02020603050405020304"/>
                <a:cs typeface="Times New Roman" panose="02020603050405020304"/>
                <a:sym typeface="+mn-ea"/>
              </a:rPr>
              <a:t>to use computer vision and deep </a:t>
            </a:r>
            <a:r>
              <a:rPr sz="1800" b="1" dirty="0">
                <a:latin typeface="Times New Roman" panose="02020603050405020304"/>
                <a:cs typeface="Times New Roman" panose="02020603050405020304"/>
                <a:sym typeface="+mn-ea"/>
              </a:rPr>
              <a:t>learning </a:t>
            </a:r>
            <a:r>
              <a:rPr sz="1800" b="1" spc="-5" dirty="0">
                <a:latin typeface="Times New Roman" panose="02020603050405020304"/>
                <a:cs typeface="Times New Roman" panose="02020603050405020304"/>
                <a:sym typeface="+mn-ea"/>
              </a:rPr>
              <a:t>to determine whether </a:t>
            </a:r>
            <a:r>
              <a:rPr sz="1800" b="1" dirty="0">
                <a:latin typeface="Times New Roman" panose="02020603050405020304"/>
                <a:cs typeface="Times New Roman" panose="02020603050405020304"/>
                <a:sym typeface="+mn-ea"/>
              </a:rPr>
              <a:t>or </a:t>
            </a:r>
            <a:r>
              <a:rPr sz="1800" b="1" spc="-5" dirty="0">
                <a:latin typeface="Times New Roman" panose="02020603050405020304"/>
                <a:cs typeface="Times New Roman" panose="02020603050405020304"/>
                <a:sym typeface="+mn-ea"/>
              </a:rPr>
              <a:t>not the person in the </a:t>
            </a:r>
            <a:r>
              <a:rPr sz="1800" b="1"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image/video</a:t>
            </a:r>
            <a:r>
              <a:rPr sz="1800" b="1"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stream</a:t>
            </a:r>
            <a:r>
              <a:rPr sz="1800" b="1" spc="-15"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is </a:t>
            </a:r>
            <a:r>
              <a:rPr sz="1800" b="1" dirty="0">
                <a:latin typeface="Times New Roman" panose="02020603050405020304"/>
                <a:cs typeface="Times New Roman" panose="02020603050405020304"/>
                <a:sym typeface="+mn-ea"/>
              </a:rPr>
              <a:t>wearing</a:t>
            </a:r>
            <a:r>
              <a:rPr sz="1800" b="1" spc="5" dirty="0">
                <a:latin typeface="Times New Roman" panose="02020603050405020304"/>
                <a:cs typeface="Times New Roman" panose="02020603050405020304"/>
                <a:sym typeface="+mn-ea"/>
              </a:rPr>
              <a:t> </a:t>
            </a:r>
            <a:r>
              <a:rPr sz="1800" b="1" spc="-5" dirty="0">
                <a:latin typeface="Times New Roman" panose="02020603050405020304"/>
                <a:cs typeface="Times New Roman" panose="02020603050405020304"/>
                <a:sym typeface="+mn-ea"/>
              </a:rPr>
              <a:t>a</a:t>
            </a:r>
            <a:r>
              <a:rPr sz="1800" b="1" spc="15" dirty="0">
                <a:latin typeface="Times New Roman" panose="02020603050405020304"/>
                <a:cs typeface="Times New Roman" panose="02020603050405020304"/>
                <a:sym typeface="+mn-ea"/>
              </a:rPr>
              <a:t> </a:t>
            </a:r>
            <a:r>
              <a:rPr sz="1800" b="1" spc="-10" dirty="0">
                <a:latin typeface="Times New Roman" panose="02020603050405020304"/>
                <a:cs typeface="Times New Roman" panose="02020603050405020304"/>
                <a:sym typeface="+mn-ea"/>
              </a:rPr>
              <a:t>mask.</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43100" y="509954"/>
            <a:ext cx="9645161" cy="6189783"/>
          </a:xfrm>
        </p:spPr>
        <p:txBody>
          <a:bodyPr>
            <a:normAutofit/>
          </a:bodyPr>
          <a:lstStyle/>
          <a:p>
            <a:r>
              <a:rPr lang="en-IN"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INTRODUCTION:</a:t>
            </a:r>
            <a:endParaRPr lang="en-IN"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a:p>
            <a:pPr marL="0" indent="0">
              <a:buNone/>
            </a:pPr>
            <a:endParaRPr lang="en-IN" sz="200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a:p>
            <a:pPr marL="457200" indent="-457200">
              <a:buAutoNum type="arabicPeriod"/>
            </a:pPr>
            <a:r>
              <a:rPr sz="2000" spc="-5" dirty="0">
                <a:latin typeface="Times New Roman" panose="02020603050405020304"/>
                <a:cs typeface="Times New Roman" panose="02020603050405020304"/>
                <a:sym typeface="+mn-ea"/>
              </a:rPr>
              <a:t>Because </a:t>
            </a:r>
            <a:r>
              <a:rPr sz="2000" spc="5" dirty="0">
                <a:latin typeface="Times New Roman" panose="02020603050405020304"/>
                <a:cs typeface="Times New Roman" panose="02020603050405020304"/>
                <a:sym typeface="+mn-ea"/>
              </a:rPr>
              <a:t>of </a:t>
            </a:r>
            <a:r>
              <a:rPr sz="2000" spc="-5" dirty="0">
                <a:latin typeface="Times New Roman" panose="02020603050405020304"/>
                <a:cs typeface="Times New Roman" panose="02020603050405020304"/>
                <a:sym typeface="+mn-ea"/>
              </a:rPr>
              <a:t>the global COVID-19 corona </a:t>
            </a:r>
            <a:r>
              <a:rPr sz="2000" spc="-10" dirty="0">
                <a:latin typeface="Times New Roman" panose="02020603050405020304"/>
                <a:cs typeface="Times New Roman" panose="02020603050405020304"/>
                <a:sym typeface="+mn-ea"/>
              </a:rPr>
              <a:t>virus </a:t>
            </a:r>
            <a:r>
              <a:rPr sz="2000" spc="-5" dirty="0">
                <a:latin typeface="Times New Roman" panose="02020603050405020304"/>
                <a:cs typeface="Times New Roman" panose="02020603050405020304"/>
                <a:sym typeface="+mn-ea"/>
              </a:rPr>
              <a:t>outbreak, the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wearing </a:t>
            </a:r>
            <a:r>
              <a:rPr sz="2000" dirty="0">
                <a:latin typeface="Times New Roman" panose="02020603050405020304"/>
                <a:cs typeface="Times New Roman" panose="02020603050405020304"/>
                <a:sym typeface="+mn-ea"/>
              </a:rPr>
              <a:t>of </a:t>
            </a:r>
            <a:r>
              <a:rPr sz="2000" spc="-5" dirty="0">
                <a:latin typeface="Times New Roman" panose="02020603050405020304"/>
                <a:cs typeface="Times New Roman" panose="02020603050405020304"/>
                <a:sym typeface="+mn-ea"/>
              </a:rPr>
              <a:t>face </a:t>
            </a:r>
            <a:r>
              <a:rPr sz="2000" spc="-10" dirty="0">
                <a:latin typeface="Times New Roman" panose="02020603050405020304"/>
                <a:cs typeface="Times New Roman" panose="02020603050405020304"/>
                <a:sym typeface="+mn-ea"/>
              </a:rPr>
              <a:t>masks </a:t>
            </a:r>
            <a:r>
              <a:rPr sz="2000" spc="-5" dirty="0">
                <a:latin typeface="Times New Roman" panose="02020603050405020304"/>
                <a:cs typeface="Times New Roman" panose="02020603050405020304"/>
                <a:sym typeface="+mn-ea"/>
              </a:rPr>
              <a:t>in </a:t>
            </a:r>
            <a:r>
              <a:rPr sz="2000" dirty="0">
                <a:latin typeface="Times New Roman" panose="02020603050405020304"/>
                <a:cs typeface="Times New Roman" panose="02020603050405020304"/>
                <a:sym typeface="+mn-ea"/>
              </a:rPr>
              <a:t>public </a:t>
            </a:r>
            <a:r>
              <a:rPr sz="2000" spc="-5" dirty="0">
                <a:latin typeface="Times New Roman" panose="02020603050405020304"/>
                <a:cs typeface="Times New Roman" panose="02020603050405020304"/>
                <a:sym typeface="+mn-ea"/>
              </a:rPr>
              <a:t>is becoming </a:t>
            </a:r>
            <a:r>
              <a:rPr sz="2000" spc="-10" dirty="0">
                <a:latin typeface="Times New Roman" panose="02020603050405020304"/>
                <a:cs typeface="Times New Roman" panose="02020603050405020304"/>
                <a:sym typeface="+mn-ea"/>
              </a:rPr>
              <a:t>more </a:t>
            </a:r>
            <a:r>
              <a:rPr sz="2000" spc="-5" dirty="0">
                <a:latin typeface="Times New Roman" panose="02020603050405020304"/>
                <a:cs typeface="Times New Roman" panose="02020603050405020304"/>
                <a:sym typeface="+mn-ea"/>
              </a:rPr>
              <a:t>common</a:t>
            </a:r>
            <a:r>
              <a:rPr lang="en-IN" sz="2000" spc="-5" dirty="0">
                <a:latin typeface="Times New Roman" panose="02020603050405020304"/>
                <a:cs typeface="Times New Roman" panose="02020603050405020304"/>
                <a:sym typeface="+mn-ea"/>
              </a:rPr>
              <a:t>.</a:t>
            </a:r>
            <a:endParaRPr lang="en-IN" sz="2000" spc="-5" dirty="0">
              <a:latin typeface="Times New Roman" panose="02020603050405020304"/>
              <a:cs typeface="Times New Roman" panose="02020603050405020304"/>
              <a:sym typeface="+mn-ea"/>
            </a:endParaRPr>
          </a:p>
          <a:p>
            <a:pPr marL="457200" indent="-457200">
              <a:buAutoNum type="arabicPeriod"/>
            </a:pPr>
            <a:endParaRPr sz="2000" spc="-5" dirty="0">
              <a:latin typeface="Times New Roman" panose="02020603050405020304"/>
              <a:cs typeface="Times New Roman" panose="02020603050405020304"/>
              <a:sym typeface="+mn-ea"/>
            </a:endParaRPr>
          </a:p>
          <a:p>
            <a:pPr marL="457200" indent="-457200">
              <a:buAutoNum type="arabicPeriod"/>
            </a:pPr>
            <a:r>
              <a:rPr sz="2000" spc="-5" dirty="0">
                <a:latin typeface="Times New Roman" panose="02020603050405020304"/>
                <a:cs typeface="Times New Roman" panose="02020603050405020304"/>
                <a:sym typeface="+mn-ea"/>
              </a:rPr>
              <a:t>The</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corona</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virus</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outbreak</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has</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resulted</a:t>
            </a:r>
            <a:r>
              <a:rPr sz="2000" dirty="0">
                <a:latin typeface="Times New Roman" panose="02020603050405020304"/>
                <a:cs typeface="Times New Roman" panose="02020603050405020304"/>
                <a:sym typeface="+mn-ea"/>
              </a:rPr>
              <a:t> in</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unprecedented </a:t>
            </a:r>
            <a:r>
              <a:rPr sz="2000" spc="-2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levels</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of</a:t>
            </a:r>
            <a:r>
              <a:rPr sz="2000" spc="1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international</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scientific</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collaboration.</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Machine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learning and Deep Learning, which </a:t>
            </a:r>
            <a:r>
              <a:rPr sz="2000" dirty="0">
                <a:latin typeface="Times New Roman" panose="02020603050405020304"/>
                <a:cs typeface="Times New Roman" panose="02020603050405020304"/>
                <a:sym typeface="+mn-ea"/>
              </a:rPr>
              <a:t>are </a:t>
            </a:r>
            <a:r>
              <a:rPr sz="2000" spc="-5" dirty="0">
                <a:latin typeface="Times New Roman" panose="02020603050405020304"/>
                <a:cs typeface="Times New Roman" panose="02020603050405020304"/>
                <a:sym typeface="+mn-ea"/>
              </a:rPr>
              <a:t>assisted </a:t>
            </a:r>
            <a:r>
              <a:rPr sz="2000" spc="5" dirty="0">
                <a:latin typeface="Times New Roman" panose="02020603050405020304"/>
                <a:cs typeface="Times New Roman" panose="02020603050405020304"/>
                <a:sym typeface="+mn-ea"/>
              </a:rPr>
              <a:t>by </a:t>
            </a:r>
            <a:r>
              <a:rPr sz="2000" dirty="0">
                <a:latin typeface="Times New Roman" panose="02020603050405020304"/>
                <a:cs typeface="Times New Roman" panose="02020603050405020304"/>
                <a:sym typeface="+mn-ea"/>
              </a:rPr>
              <a:t>artificial </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intelligence (AI), can </a:t>
            </a:r>
            <a:r>
              <a:rPr sz="2000" dirty="0">
                <a:latin typeface="Times New Roman" panose="02020603050405020304"/>
                <a:cs typeface="Times New Roman" panose="02020603050405020304"/>
                <a:sym typeface="+mn-ea"/>
              </a:rPr>
              <a:t>aid </a:t>
            </a:r>
            <a:r>
              <a:rPr sz="2000" spc="-5" dirty="0">
                <a:latin typeface="Times New Roman" panose="02020603050405020304"/>
                <a:cs typeface="Times New Roman" panose="02020603050405020304"/>
                <a:sym typeface="+mn-ea"/>
              </a:rPr>
              <a:t>in the battle against </a:t>
            </a:r>
            <a:r>
              <a:rPr sz="2000" dirty="0">
                <a:latin typeface="Times New Roman" panose="02020603050405020304"/>
                <a:cs typeface="Times New Roman" panose="02020603050405020304"/>
                <a:sym typeface="+mn-ea"/>
              </a:rPr>
              <a:t>Covid-19 </a:t>
            </a:r>
            <a:r>
              <a:rPr sz="2000" spc="-5" dirty="0">
                <a:latin typeface="Times New Roman" panose="02020603050405020304"/>
                <a:cs typeface="Times New Roman" panose="02020603050405020304"/>
                <a:sym typeface="+mn-ea"/>
              </a:rPr>
              <a:t>in a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variety</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of</a:t>
            </a:r>
            <a:r>
              <a:rPr sz="2000" spc="10" dirty="0">
                <a:latin typeface="Times New Roman" panose="02020603050405020304"/>
                <a:cs typeface="Times New Roman" panose="02020603050405020304"/>
                <a:sym typeface="+mn-ea"/>
              </a:rPr>
              <a:t> </a:t>
            </a:r>
            <a:r>
              <a:rPr sz="2000" spc="-10" dirty="0">
                <a:latin typeface="Times New Roman" panose="02020603050405020304"/>
                <a:cs typeface="Times New Roman" panose="02020603050405020304"/>
                <a:sym typeface="+mn-ea"/>
              </a:rPr>
              <a:t>ways.</a:t>
            </a:r>
            <a:endParaRPr sz="2000" spc="-10" dirty="0">
              <a:latin typeface="Times New Roman" panose="02020603050405020304"/>
              <a:cs typeface="Times New Roman" panose="02020603050405020304"/>
              <a:sym typeface="+mn-ea"/>
            </a:endParaRPr>
          </a:p>
          <a:p>
            <a:pPr marL="457200" indent="-457200">
              <a:buAutoNum type="arabicPeriod"/>
            </a:pPr>
            <a:endParaRPr lang="en-IN" sz="2000" spc="-10"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pPr marL="457200" indent="-457200">
              <a:buAutoNum type="arabicPeriod"/>
            </a:pPr>
            <a:r>
              <a:rPr sz="2000" spc="-5" dirty="0">
                <a:latin typeface="Times New Roman" panose="02020603050405020304"/>
                <a:cs typeface="Times New Roman" panose="02020603050405020304"/>
                <a:sym typeface="+mn-ea"/>
              </a:rPr>
              <a:t>We're going to implement a mask face recognition</a:t>
            </a:r>
            <a:r>
              <a:rPr sz="2000" spc="24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model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that uses deep learning and computer vision. The proposed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model</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could</a:t>
            </a:r>
            <a:r>
              <a:rPr sz="2000" dirty="0">
                <a:latin typeface="Times New Roman" panose="02020603050405020304"/>
                <a:cs typeface="Times New Roman" panose="02020603050405020304"/>
                <a:sym typeface="+mn-ea"/>
              </a:rPr>
              <a:t> be</a:t>
            </a:r>
            <a:r>
              <a:rPr sz="2000" spc="5" dirty="0">
                <a:latin typeface="Times New Roman" panose="02020603050405020304"/>
                <a:cs typeface="Times New Roman" panose="02020603050405020304"/>
                <a:sym typeface="+mn-ea"/>
              </a:rPr>
              <a:t> </a:t>
            </a:r>
            <a:r>
              <a:rPr sz="2000" spc="-10" dirty="0">
                <a:latin typeface="Times New Roman" panose="02020603050405020304"/>
                <a:cs typeface="Times New Roman" panose="02020603050405020304"/>
                <a:sym typeface="+mn-ea"/>
              </a:rPr>
              <a:t>used</a:t>
            </a:r>
            <a:r>
              <a:rPr sz="2000" spc="-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in</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conjunction</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with</a:t>
            </a:r>
            <a:r>
              <a:rPr sz="2000" dirty="0">
                <a:latin typeface="Times New Roman" panose="02020603050405020304"/>
                <a:cs typeface="Times New Roman" panose="02020603050405020304"/>
                <a:sym typeface="+mn-ea"/>
              </a:rPr>
              <a:t> police</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work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cameras</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to</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prevent</a:t>
            </a:r>
            <a:r>
              <a:rPr sz="2000" dirty="0">
                <a:latin typeface="Times New Roman" panose="02020603050405020304"/>
                <a:cs typeface="Times New Roman" panose="02020603050405020304"/>
                <a:sym typeface="+mn-ea"/>
              </a:rPr>
              <a:t> COVID-19</a:t>
            </a:r>
            <a:r>
              <a:rPr sz="2000" spc="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transmission</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by </a:t>
            </a:r>
            <a:r>
              <a:rPr sz="2000" spc="-5" dirty="0">
                <a:latin typeface="Times New Roman" panose="02020603050405020304"/>
                <a:cs typeface="Times New Roman" panose="02020603050405020304"/>
                <a:sym typeface="+mn-ea"/>
              </a:rPr>
              <a:t>detecting </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individuals </a:t>
            </a:r>
            <a:r>
              <a:rPr sz="2000" spc="-10" dirty="0">
                <a:latin typeface="Times New Roman" panose="02020603050405020304"/>
                <a:cs typeface="Times New Roman" panose="02020603050405020304"/>
                <a:sym typeface="+mn-ea"/>
              </a:rPr>
              <a:t>who </a:t>
            </a:r>
            <a:r>
              <a:rPr sz="2000" dirty="0">
                <a:latin typeface="Times New Roman" panose="02020603050405020304"/>
                <a:cs typeface="Times New Roman" panose="02020603050405020304"/>
                <a:sym typeface="+mn-ea"/>
              </a:rPr>
              <a:t>are </a:t>
            </a:r>
            <a:r>
              <a:rPr sz="2000" spc="-5" dirty="0">
                <a:latin typeface="Times New Roman" panose="02020603050405020304"/>
                <a:cs typeface="Times New Roman" panose="02020603050405020304"/>
                <a:sym typeface="+mn-ea"/>
              </a:rPr>
              <a:t>not </a:t>
            </a:r>
            <a:r>
              <a:rPr sz="2000" spc="-10" dirty="0">
                <a:latin typeface="Times New Roman" panose="02020603050405020304"/>
                <a:cs typeface="Times New Roman" panose="02020603050405020304"/>
                <a:sym typeface="+mn-ea"/>
              </a:rPr>
              <a:t>wearing </a:t>
            </a:r>
            <a:r>
              <a:rPr sz="2000" spc="-5" dirty="0">
                <a:latin typeface="Times New Roman" panose="02020603050405020304"/>
                <a:cs typeface="Times New Roman" panose="02020603050405020304"/>
                <a:sym typeface="+mn-ea"/>
              </a:rPr>
              <a:t>face </a:t>
            </a:r>
            <a:r>
              <a:rPr sz="2000" spc="-10" dirty="0">
                <a:latin typeface="Times New Roman" panose="02020603050405020304"/>
                <a:cs typeface="Times New Roman" panose="02020603050405020304"/>
                <a:sym typeface="+mn-ea"/>
              </a:rPr>
              <a:t>masks. </a:t>
            </a:r>
            <a:r>
              <a:rPr sz="2000" spc="-5" dirty="0">
                <a:latin typeface="Times New Roman" panose="02020603050405020304"/>
                <a:cs typeface="Times New Roman" panose="02020603050405020304"/>
                <a:sym typeface="+mn-ea"/>
              </a:rPr>
              <a:t>The model </a:t>
            </a:r>
            <a:r>
              <a:rPr sz="2000" spc="-10" dirty="0">
                <a:latin typeface="Times New Roman" panose="02020603050405020304"/>
                <a:cs typeface="Times New Roman" panose="02020603050405020304"/>
                <a:sym typeface="+mn-ea"/>
              </a:rPr>
              <a:t>was </a:t>
            </a:r>
            <a:r>
              <a:rPr sz="2000" spc="-5" dirty="0">
                <a:latin typeface="Times New Roman" panose="02020603050405020304"/>
                <a:cs typeface="Times New Roman" panose="02020603050405020304"/>
                <a:sym typeface="+mn-ea"/>
              </a:rPr>
              <a:t> created</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using</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opencv,</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tensor</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flow,</a:t>
            </a:r>
            <a:r>
              <a:rPr sz="200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and</a:t>
            </a:r>
            <a:r>
              <a:rPr sz="2000" dirty="0">
                <a:latin typeface="Times New Roman" panose="02020603050405020304"/>
                <a:cs typeface="Times New Roman" panose="02020603050405020304"/>
                <a:sym typeface="+mn-ea"/>
              </a:rPr>
              <a:t> keras,</a:t>
            </a:r>
            <a:r>
              <a:rPr sz="2000" spc="250"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as</a:t>
            </a:r>
            <a:r>
              <a:rPr sz="2000" spc="240" dirty="0">
                <a:latin typeface="Times New Roman" panose="02020603050405020304"/>
                <a:cs typeface="Times New Roman" panose="02020603050405020304"/>
                <a:sym typeface="+mn-ea"/>
              </a:rPr>
              <a:t> </a:t>
            </a:r>
            <a:r>
              <a:rPr sz="2000" spc="-10" dirty="0">
                <a:latin typeface="Times New Roman" panose="02020603050405020304"/>
                <a:cs typeface="Times New Roman" panose="02020603050405020304"/>
                <a:sym typeface="+mn-ea"/>
              </a:rPr>
              <a:t>well</a:t>
            </a:r>
            <a:r>
              <a:rPr sz="2000" spc="229"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as </a:t>
            </a:r>
            <a:r>
              <a:rPr sz="2000" spc="-235" dirty="0">
                <a:latin typeface="Times New Roman" panose="02020603050405020304"/>
                <a:cs typeface="Times New Roman" panose="02020603050405020304"/>
                <a:sym typeface="+mn-ea"/>
              </a:rPr>
              <a:t> </a:t>
            </a:r>
            <a:r>
              <a:rPr sz="2000" spc="-5" dirty="0">
                <a:latin typeface="Times New Roman" panose="02020603050405020304"/>
                <a:cs typeface="Times New Roman" panose="02020603050405020304"/>
                <a:sym typeface="+mn-ea"/>
              </a:rPr>
              <a:t>deep learning</a:t>
            </a:r>
            <a:r>
              <a:rPr lang="en-IN" sz="2000" spc="-5" dirty="0">
                <a:latin typeface="Times New Roman" panose="02020603050405020304"/>
                <a:cs typeface="Times New Roman" panose="02020603050405020304"/>
                <a:sym typeface="+mn-ea"/>
              </a:rPr>
              <a:t>, computer vision</a:t>
            </a:r>
            <a:r>
              <a:rPr sz="2000" spc="-5" dirty="0">
                <a:latin typeface="Times New Roman" panose="02020603050405020304"/>
                <a:cs typeface="Times New Roman" panose="02020603050405020304"/>
                <a:sym typeface="+mn-ea"/>
              </a:rPr>
              <a:t> and traditional </a:t>
            </a:r>
            <a:r>
              <a:rPr sz="2000" spc="-10" dirty="0">
                <a:latin typeface="Times New Roman" panose="02020603050405020304"/>
                <a:cs typeface="Times New Roman" panose="02020603050405020304"/>
                <a:sym typeface="+mn-ea"/>
              </a:rPr>
              <a:t>machine </a:t>
            </a:r>
            <a:r>
              <a:rPr sz="2000" spc="-5" dirty="0">
                <a:latin typeface="Times New Roman" panose="02020603050405020304"/>
                <a:cs typeface="Times New Roman" panose="02020603050405020304"/>
                <a:sym typeface="+mn-ea"/>
              </a:rPr>
              <a:t>learning </a:t>
            </a:r>
            <a:r>
              <a:rPr lang="en-IN" sz="2000" spc="-5" dirty="0">
                <a:latin typeface="Times New Roman" panose="02020603050405020304"/>
                <a:cs typeface="Times New Roman" panose="02020603050405020304"/>
                <a:sym typeface="+mn-ea"/>
              </a:rPr>
              <a:t>algorithms</a:t>
            </a:r>
            <a:r>
              <a:rPr sz="2000" spc="-5" dirty="0">
                <a:latin typeface="Times New Roman" panose="02020603050405020304"/>
                <a:cs typeface="Times New Roman" panose="02020603050405020304"/>
                <a:sym typeface="+mn-ea"/>
              </a:rPr>
              <a:t>.</a:t>
            </a:r>
            <a:endParaRPr lang="en-IN" sz="2000" spc="-10"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a:xfrm>
            <a:off x="404495" y="1750695"/>
            <a:ext cx="10972800" cy="4895215"/>
          </a:xfrm>
        </p:spPr>
        <p:txBody>
          <a:bodyPr/>
          <a:p>
            <a:pPr algn="l">
              <a:lnSpc>
                <a:spcPct val="140000"/>
              </a:lnSpc>
            </a:pPr>
            <a:r>
              <a:rPr lang="en-IN"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1.</a:t>
            </a:r>
            <a:r>
              <a:rPr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PROBLEM</a:t>
            </a:r>
            <a:r>
              <a:rPr b="1" spc="-1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 </a:t>
            </a:r>
            <a:r>
              <a:rPr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STATEMENT</a:t>
            </a:r>
            <a:r>
              <a:rPr lang="en-IN"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t>
            </a:r>
            <a:br>
              <a:rPr lang="en-IN"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br>
            <a:r>
              <a:rPr spc="-5" dirty="0">
                <a:latin typeface="Times New Roman" panose="02020603050405020304"/>
                <a:cs typeface="Times New Roman" panose="02020603050405020304"/>
                <a:sym typeface="+mn-ea"/>
              </a:rPr>
              <a:t>The</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project's</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main </a:t>
            </a:r>
            <a:r>
              <a:rPr dirty="0">
                <a:latin typeface="Times New Roman" panose="02020603050405020304"/>
                <a:cs typeface="Times New Roman" panose="02020603050405020304"/>
                <a:sym typeface="+mn-ea"/>
              </a:rPr>
              <a:t>point </a:t>
            </a:r>
            <a:r>
              <a:rPr spc="-5" dirty="0">
                <a:latin typeface="Times New Roman" panose="02020603050405020304"/>
                <a:cs typeface="Times New Roman" panose="02020603050405020304"/>
                <a:sym typeface="+mn-ea"/>
              </a:rPr>
              <a:t>is</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that</a:t>
            </a:r>
            <a:r>
              <a:rPr dirty="0">
                <a:latin typeface="Times New Roman" panose="02020603050405020304"/>
                <a:cs typeface="Times New Roman" panose="02020603050405020304"/>
                <a:sym typeface="+mn-ea"/>
              </a:rPr>
              <a:t> if </a:t>
            </a:r>
            <a:r>
              <a:rPr spc="-10" dirty="0">
                <a:latin typeface="Times New Roman" panose="02020603050405020304"/>
                <a:cs typeface="Times New Roman" panose="02020603050405020304"/>
                <a:sym typeface="+mn-ea"/>
              </a:rPr>
              <a:t>we</a:t>
            </a:r>
            <a:r>
              <a:rPr spc="-5"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can</a:t>
            </a:r>
            <a:r>
              <a:rPr spc="5" dirty="0">
                <a:latin typeface="Times New Roman" panose="02020603050405020304"/>
                <a:cs typeface="Times New Roman" panose="02020603050405020304"/>
                <a:sym typeface="+mn-ea"/>
              </a:rPr>
              <a:t> </a:t>
            </a:r>
            <a:r>
              <a:rPr spc="-10" dirty="0">
                <a:latin typeface="Times New Roman" panose="02020603050405020304"/>
                <a:cs typeface="Times New Roman" panose="02020603050405020304"/>
                <a:sym typeface="+mn-ea"/>
              </a:rPr>
              <a:t>use</a:t>
            </a:r>
            <a:r>
              <a:rPr spc="-5" dirty="0">
                <a:latin typeface="Times New Roman" panose="02020603050405020304"/>
                <a:cs typeface="Times New Roman" panose="02020603050405020304"/>
                <a:sym typeface="+mn-ea"/>
              </a:rPr>
              <a:t> </a:t>
            </a:r>
            <a:r>
              <a:rPr spc="-10" dirty="0">
                <a:latin typeface="Times New Roman" panose="02020603050405020304"/>
                <a:cs typeface="Times New Roman" panose="02020603050405020304"/>
                <a:sym typeface="+mn-ea"/>
              </a:rPr>
              <a:t>AI</a:t>
            </a:r>
            <a:r>
              <a:rPr spc="229"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to</a:t>
            </a:r>
            <a:r>
              <a:rPr spc="24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find </a:t>
            </a:r>
            <a:r>
              <a:rPr dirty="0">
                <a:latin typeface="Times New Roman" panose="02020603050405020304"/>
                <a:cs typeface="Times New Roman" panose="02020603050405020304"/>
                <a:sym typeface="+mn-ea"/>
              </a:rPr>
              <a:t> people </a:t>
            </a:r>
            <a:r>
              <a:rPr spc="-10" dirty="0">
                <a:latin typeface="Times New Roman" panose="02020603050405020304"/>
                <a:cs typeface="Times New Roman" panose="02020603050405020304"/>
                <a:sym typeface="+mn-ea"/>
              </a:rPr>
              <a:t>wearing </a:t>
            </a:r>
            <a:r>
              <a:rPr dirty="0">
                <a:latin typeface="Times New Roman" panose="02020603050405020304"/>
                <a:cs typeface="Times New Roman" panose="02020603050405020304"/>
                <a:sym typeface="+mn-ea"/>
              </a:rPr>
              <a:t>or </a:t>
            </a:r>
            <a:r>
              <a:rPr spc="-5" dirty="0">
                <a:latin typeface="Times New Roman" panose="02020603050405020304"/>
                <a:cs typeface="Times New Roman" panose="02020603050405020304"/>
                <a:sym typeface="+mn-ea"/>
              </a:rPr>
              <a:t>not</a:t>
            </a:r>
            <a:r>
              <a:rPr spc="24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wearing masks in public places,</a:t>
            </a:r>
            <a:r>
              <a:rPr spc="24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we'll </a:t>
            </a:r>
            <a:r>
              <a:rPr dirty="0">
                <a:latin typeface="Times New Roman" panose="02020603050405020304"/>
                <a:cs typeface="Times New Roman" panose="02020603050405020304"/>
                <a:sym typeface="+mn-ea"/>
              </a:rPr>
              <a:t> be </a:t>
            </a:r>
            <a:r>
              <a:rPr spc="-5" dirty="0">
                <a:latin typeface="Times New Roman" panose="02020603050405020304"/>
                <a:cs typeface="Times New Roman" panose="02020603050405020304"/>
                <a:sym typeface="+mn-ea"/>
              </a:rPr>
              <a:t>able to increase our protection. If </a:t>
            </a:r>
            <a:r>
              <a:rPr spc="-10" dirty="0">
                <a:latin typeface="Times New Roman" panose="02020603050405020304"/>
                <a:cs typeface="Times New Roman" panose="02020603050405020304"/>
                <a:sym typeface="+mn-ea"/>
              </a:rPr>
              <a:t>used </a:t>
            </a:r>
            <a:r>
              <a:rPr dirty="0">
                <a:latin typeface="Times New Roman" panose="02020603050405020304"/>
                <a:cs typeface="Times New Roman" panose="02020603050405020304"/>
                <a:sym typeface="+mn-ea"/>
              </a:rPr>
              <a:t>correctly, </a:t>
            </a:r>
            <a:r>
              <a:rPr spc="-5" dirty="0">
                <a:latin typeface="Times New Roman" panose="02020603050405020304"/>
                <a:cs typeface="Times New Roman" panose="02020603050405020304"/>
                <a:sym typeface="+mn-ea"/>
              </a:rPr>
              <a:t>the mask </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detector</a:t>
            </a:r>
            <a:r>
              <a:rPr dirty="0">
                <a:latin typeface="Times New Roman" panose="02020603050405020304"/>
                <a:cs typeface="Times New Roman" panose="02020603050405020304"/>
                <a:sym typeface="+mn-ea"/>
              </a:rPr>
              <a:t> </a:t>
            </a:r>
            <a:r>
              <a:rPr spc="-10" dirty="0">
                <a:latin typeface="Times New Roman" panose="02020603050405020304"/>
                <a:cs typeface="Times New Roman" panose="02020603050405020304"/>
                <a:sym typeface="+mn-ea"/>
              </a:rPr>
              <a:t>will</a:t>
            </a:r>
            <a:r>
              <a:rPr spc="-5" dirty="0">
                <a:latin typeface="Times New Roman" panose="02020603050405020304"/>
                <a:cs typeface="Times New Roman" panose="02020603050405020304"/>
                <a:sym typeface="+mn-ea"/>
              </a:rPr>
              <a:t> almost</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certainly</a:t>
            </a:r>
            <a:r>
              <a:rPr dirty="0">
                <a:latin typeface="Times New Roman" panose="02020603050405020304"/>
                <a:cs typeface="Times New Roman" panose="02020603050405020304"/>
                <a:sym typeface="+mn-ea"/>
              </a:rPr>
              <a:t> be</a:t>
            </a:r>
            <a:r>
              <a:rPr spc="5" dirty="0">
                <a:latin typeface="Times New Roman" panose="02020603050405020304"/>
                <a:cs typeface="Times New Roman" panose="02020603050405020304"/>
                <a:sym typeface="+mn-ea"/>
              </a:rPr>
              <a:t> </a:t>
            </a:r>
            <a:r>
              <a:rPr spc="-10" dirty="0">
                <a:latin typeface="Times New Roman" panose="02020603050405020304"/>
                <a:cs typeface="Times New Roman" panose="02020603050405020304"/>
                <a:sym typeface="+mn-ea"/>
              </a:rPr>
              <a:t>used</a:t>
            </a:r>
            <a:r>
              <a:rPr spc="-5" dirty="0">
                <a:latin typeface="Times New Roman" panose="02020603050405020304"/>
                <a:cs typeface="Times New Roman" panose="02020603050405020304"/>
                <a:sym typeface="+mn-ea"/>
              </a:rPr>
              <a:t> to</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help</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ensure</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our </a:t>
            </a:r>
            <a:r>
              <a:rPr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protection.</a:t>
            </a:r>
            <a:br>
              <a:rPr>
                <a:latin typeface="Times New Roman" panose="02020603050405020304"/>
                <a:cs typeface="Times New Roman" panose="02020603050405020304"/>
              </a:rPr>
            </a:br>
            <a:br>
              <a:rPr b="1">
                <a:latin typeface="Times New Roman" panose="02020603050405020304"/>
                <a:cs typeface="Times New Roman" panose="02020603050405020304"/>
              </a:rPr>
            </a:br>
            <a:r>
              <a:rPr lang="en-IN" b="1" dirty="0">
                <a:latin typeface="Times New Roman" panose="02020603050405020304" pitchFamily="18" charset="0"/>
                <a:cs typeface="Times New Roman" panose="02020603050405020304" pitchFamily="18" charset="0"/>
                <a:sym typeface="+mn-ea"/>
              </a:rPr>
              <a:t>             </a:t>
            </a:r>
            <a:endParaRPr lang="en-US">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11200" y="775335"/>
            <a:ext cx="10280650" cy="8770620"/>
          </a:xfrm>
          <a:prstGeom prst="rect">
            <a:avLst/>
          </a:prstGeom>
          <a:noFill/>
        </p:spPr>
        <p:txBody>
          <a:bodyPr wrap="square" rtlCol="0">
            <a:spAutoFit/>
          </a:bodyPr>
          <a:p>
            <a:r>
              <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2.</a:t>
            </a:r>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PROJECT</a:t>
            </a:r>
            <a:r>
              <a:rPr sz="4400" b="1" spc="-2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 </a:t>
            </a:r>
            <a:r>
              <a:rPr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OBJECTIVES</a:t>
            </a:r>
            <a:r>
              <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t>
            </a:r>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r>
              <a:rPr sz="3200" spc="-5" dirty="0">
                <a:latin typeface="Times New Roman" panose="02020603050405020304"/>
                <a:cs typeface="Times New Roman" panose="02020603050405020304"/>
                <a:sym typeface="+mn-ea"/>
              </a:rPr>
              <a:t>The </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development</a:t>
            </a:r>
            <a:r>
              <a:rPr sz="3200" spc="1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of</a:t>
            </a:r>
            <a:r>
              <a:rPr sz="3200" spc="95"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an</a:t>
            </a:r>
            <a:r>
              <a:rPr sz="3200" spc="105" dirty="0">
                <a:latin typeface="Times New Roman" panose="02020603050405020304"/>
                <a:cs typeface="Times New Roman" panose="02020603050405020304"/>
                <a:sym typeface="+mn-ea"/>
              </a:rPr>
              <a:t> </a:t>
            </a:r>
            <a:r>
              <a:rPr sz="3200" spc="-10" dirty="0">
                <a:latin typeface="Times New Roman" panose="02020603050405020304"/>
                <a:cs typeface="Times New Roman" panose="02020603050405020304"/>
                <a:sym typeface="+mn-ea"/>
              </a:rPr>
              <a:t>AI</a:t>
            </a:r>
            <a:r>
              <a:rPr sz="3200" spc="12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solution</a:t>
            </a:r>
            <a:r>
              <a:rPr sz="3200" spc="95"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to</a:t>
            </a:r>
            <a:r>
              <a:rPr sz="3200" spc="11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detect</a:t>
            </a:r>
            <a:r>
              <a:rPr sz="3200" spc="110" dirty="0">
                <a:latin typeface="Times New Roman" panose="02020603050405020304"/>
                <a:cs typeface="Times New Roman" panose="02020603050405020304"/>
                <a:sym typeface="+mn-ea"/>
              </a:rPr>
              <a:t> </a:t>
            </a:r>
            <a:r>
              <a:rPr sz="3200" spc="-10" dirty="0">
                <a:latin typeface="Times New Roman" panose="02020603050405020304"/>
                <a:cs typeface="Times New Roman" panose="02020603050405020304"/>
                <a:sym typeface="+mn-ea"/>
              </a:rPr>
              <a:t>whether</a:t>
            </a:r>
            <a:r>
              <a:rPr sz="3200" spc="11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a</a:t>
            </a:r>
            <a:r>
              <a:rPr sz="3200" spc="105"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character </a:t>
            </a:r>
            <a:r>
              <a:rPr sz="3200" spc="-24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is</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wearing</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a</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face</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mask</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and</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grant</a:t>
            </a:r>
            <a:r>
              <a:rPr sz="3200" dirty="0">
                <a:latin typeface="Times New Roman" panose="02020603050405020304"/>
                <a:cs typeface="Times New Roman" panose="02020603050405020304"/>
                <a:sym typeface="+mn-ea"/>
              </a:rPr>
              <a:t> them</a:t>
            </a:r>
            <a:r>
              <a:rPr sz="3200" spc="5"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access</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could</a:t>
            </a:r>
            <a:r>
              <a:rPr sz="3200" dirty="0">
                <a:latin typeface="Times New Roman" panose="02020603050405020304"/>
                <a:cs typeface="Times New Roman" panose="02020603050405020304"/>
                <a:sym typeface="+mn-ea"/>
              </a:rPr>
              <a:t> be </a:t>
            </a:r>
            <a:r>
              <a:rPr sz="3200" spc="5"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extremely beneficial to society. In this </a:t>
            </a:r>
            <a:r>
              <a:rPr sz="3200" dirty="0">
                <a:latin typeface="Times New Roman" panose="02020603050405020304"/>
                <a:cs typeface="Times New Roman" panose="02020603050405020304"/>
                <a:sym typeface="+mn-ea"/>
              </a:rPr>
              <a:t>project, </a:t>
            </a:r>
            <a:r>
              <a:rPr sz="3200" spc="-5" dirty="0">
                <a:latin typeface="Times New Roman" panose="02020603050405020304"/>
                <a:cs typeface="Times New Roman" panose="02020603050405020304"/>
                <a:sym typeface="+mn-ea"/>
              </a:rPr>
              <a:t>a simple </a:t>
            </a:r>
            <a:r>
              <a:rPr sz="3200" dirty="0">
                <a:latin typeface="Times New Roman" panose="02020603050405020304"/>
                <a:cs typeface="Times New Roman" panose="02020603050405020304"/>
                <a:sym typeface="+mn-ea"/>
              </a:rPr>
              <a:t>Face </a:t>
            </a:r>
            <a:r>
              <a:rPr sz="3200" spc="5"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Mask </a:t>
            </a:r>
            <a:r>
              <a:rPr sz="3200" dirty="0">
                <a:latin typeface="Times New Roman" panose="02020603050405020304"/>
                <a:cs typeface="Times New Roman" panose="02020603050405020304"/>
                <a:sym typeface="+mn-ea"/>
              </a:rPr>
              <a:t>detection </a:t>
            </a:r>
            <a:r>
              <a:rPr sz="3200" spc="-5" dirty="0">
                <a:latin typeface="Times New Roman" panose="02020603050405020304"/>
                <a:cs typeface="Times New Roman" panose="02020603050405020304"/>
                <a:sym typeface="+mn-ea"/>
              </a:rPr>
              <a:t>machine is built using Convolutional Neural </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Networks, a Deep Learning method (CNN). This CNN Model </a:t>
            </a:r>
            <a:r>
              <a:rPr sz="3200" spc="-235"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is built with the </a:t>
            </a:r>
            <a:r>
              <a:rPr sz="3200" dirty="0">
                <a:latin typeface="Times New Roman" panose="02020603050405020304"/>
                <a:cs typeface="Times New Roman" panose="02020603050405020304"/>
                <a:sym typeface="+mn-ea"/>
              </a:rPr>
              <a:t>TensorFlow </a:t>
            </a:r>
            <a:r>
              <a:rPr sz="3200" spc="-5" dirty="0">
                <a:latin typeface="Times New Roman" panose="02020603050405020304"/>
                <a:cs typeface="Times New Roman" panose="02020603050405020304"/>
                <a:sym typeface="+mn-ea"/>
              </a:rPr>
              <a:t>system and the OpenCV library, </a:t>
            </a:r>
            <a:r>
              <a:rPr sz="3200" dirty="0">
                <a:latin typeface="Times New Roman" panose="02020603050405020304"/>
                <a:cs typeface="Times New Roman" panose="02020603050405020304"/>
                <a:sym typeface="+mn-ea"/>
              </a:rPr>
              <a:t> </a:t>
            </a:r>
            <a:r>
              <a:rPr sz="3200" spc="-5" dirty="0">
                <a:latin typeface="Times New Roman" panose="02020603050405020304"/>
                <a:cs typeface="Times New Roman" panose="02020603050405020304"/>
                <a:sym typeface="+mn-ea"/>
              </a:rPr>
              <a:t>which </a:t>
            </a:r>
            <a:r>
              <a:rPr sz="3200" dirty="0">
                <a:latin typeface="Times New Roman" panose="02020603050405020304"/>
                <a:cs typeface="Times New Roman" panose="02020603050405020304"/>
                <a:sym typeface="+mn-ea"/>
              </a:rPr>
              <a:t>are both </a:t>
            </a:r>
            <a:r>
              <a:rPr sz="3200" spc="-5" dirty="0">
                <a:latin typeface="Times New Roman" panose="02020603050405020304"/>
                <a:cs typeface="Times New Roman" panose="02020603050405020304"/>
                <a:sym typeface="+mn-ea"/>
              </a:rPr>
              <a:t>excellent </a:t>
            </a:r>
            <a:r>
              <a:rPr sz="3200" spc="-10" dirty="0">
                <a:latin typeface="Times New Roman" panose="02020603050405020304"/>
                <a:cs typeface="Times New Roman" panose="02020603050405020304"/>
                <a:sym typeface="+mn-ea"/>
              </a:rPr>
              <a:t>used </a:t>
            </a:r>
            <a:r>
              <a:rPr sz="3200" spc="-5" dirty="0">
                <a:latin typeface="Times New Roman" panose="02020603050405020304"/>
                <a:cs typeface="Times New Roman" panose="02020603050405020304"/>
                <a:sym typeface="+mn-ea"/>
              </a:rPr>
              <a:t>for real-time applications.</a:t>
            </a:r>
            <a:endParaRPr lang="en-IN" sz="32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endParaRPr lang="en-IN" sz="44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872762" y="290147"/>
            <a:ext cx="9908930" cy="6312876"/>
          </a:xfrm>
        </p:spPr>
        <p:txBody>
          <a:bodyPr>
            <a:normAutofit fontScale="25000"/>
          </a:bodyPr>
          <a:lstStyle/>
          <a:p>
            <a:pPr marL="0" indent="0">
              <a:buNone/>
            </a:pPr>
            <a:endParaRPr lang="en-IN" sz="1600" dirty="0">
              <a:solidFill>
                <a:schemeClr val="tx1"/>
              </a:solidFill>
              <a:effectLst/>
              <a:latin typeface="Times New Roman" panose="02020603050405020304" pitchFamily="18" charset="0"/>
              <a:ea typeface="Times New Roman" panose="02020603050405020304" pitchFamily="18" charset="0"/>
            </a:endParaRPr>
          </a:p>
          <a:p>
            <a:pPr marL="457200" lvl="1" indent="0">
              <a:buSzPct val="151000"/>
              <a:buNone/>
            </a:pPr>
            <a:r>
              <a:rPr sz="176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LITERATURE</a:t>
            </a:r>
            <a:r>
              <a:rPr sz="17600" b="1" spc="-20"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 </a:t>
            </a:r>
            <a:r>
              <a:rPr sz="176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REVIEW</a:t>
            </a:r>
            <a:r>
              <a:rPr lang="en-IN" sz="176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rPr>
              <a:t>:</a:t>
            </a:r>
            <a:endParaRPr lang="en-IN" sz="17600" b="1" spc="-5" dirty="0">
              <a:ln w="22225">
                <a:solidFill>
                  <a:schemeClr val="accent2"/>
                </a:solidFill>
                <a:prstDash val="solid"/>
              </a:ln>
              <a:solidFill>
                <a:schemeClr val="accent2">
                  <a:lumMod val="40000"/>
                  <a:lumOff val="60000"/>
                </a:schemeClr>
              </a:solidFill>
              <a:effectLst/>
              <a:latin typeface="Times New Roman" panose="02020603050405020304"/>
              <a:cs typeface="Times New Roman" panose="02020603050405020304"/>
              <a:sym typeface="+mn-ea"/>
            </a:endParaRPr>
          </a:p>
          <a:p>
            <a:pPr marL="12700" marR="6985" algn="just">
              <a:lnSpc>
                <a:spcPct val="110000"/>
              </a:lnSpc>
              <a:spcBef>
                <a:spcPts val="390"/>
              </a:spcBef>
            </a:pPr>
            <a:r>
              <a:rPr sz="9335" b="1" spc="-5" dirty="0">
                <a:latin typeface="Times New Roman" panose="02020603050405020304"/>
                <a:cs typeface="Times New Roman" panose="02020603050405020304"/>
                <a:sym typeface="+mn-ea"/>
              </a:rPr>
              <a:t>Airports: </a:t>
            </a:r>
            <a:r>
              <a:rPr sz="9335" b="1" dirty="0">
                <a:latin typeface="Times New Roman" panose="02020603050405020304"/>
                <a:cs typeface="Times New Roman" panose="02020603050405020304"/>
                <a:sym typeface="+mn-ea"/>
              </a:rPr>
              <a:t>While </a:t>
            </a:r>
            <a:r>
              <a:rPr sz="9335" b="1" spc="-5" dirty="0">
                <a:latin typeface="Times New Roman" panose="02020603050405020304"/>
                <a:cs typeface="Times New Roman" panose="02020603050405020304"/>
                <a:sym typeface="+mn-ea"/>
              </a:rPr>
              <a:t>not goggles, the </a:t>
            </a:r>
            <a:r>
              <a:rPr sz="9335" b="1" dirty="0">
                <a:latin typeface="Times New Roman" panose="02020603050405020304"/>
                <a:cs typeface="Times New Roman" panose="02020603050405020304"/>
                <a:sym typeface="+mn-ea"/>
              </a:rPr>
              <a:t>proposed </a:t>
            </a:r>
            <a:r>
              <a:rPr sz="9335" b="1" spc="-5" dirty="0">
                <a:latin typeface="Times New Roman" panose="02020603050405020304"/>
                <a:cs typeface="Times New Roman" panose="02020603050405020304"/>
                <a:sym typeface="+mn-ea"/>
              </a:rPr>
              <a:t>System could </a:t>
            </a:r>
            <a:r>
              <a:rPr sz="9335" b="1" dirty="0">
                <a:latin typeface="Times New Roman" panose="02020603050405020304"/>
                <a:cs typeface="Times New Roman" panose="02020603050405020304"/>
                <a:sym typeface="+mn-ea"/>
              </a:rPr>
              <a:t>be of </a:t>
            </a:r>
            <a:r>
              <a:rPr sz="9335" b="1" spc="-23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great value to sight travellers at airports. The information </a:t>
            </a:r>
            <a:r>
              <a:rPr sz="9335" b="1" dirty="0">
                <a:latin typeface="Times New Roman" panose="02020603050405020304"/>
                <a:cs typeface="Times New Roman" panose="02020603050405020304"/>
                <a:sym typeface="+mn-ea"/>
              </a:rPr>
              <a:t>of </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travellers</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may </a:t>
            </a:r>
            <a:r>
              <a:rPr sz="9335" b="1" dirty="0">
                <a:latin typeface="Times New Roman" panose="02020603050405020304"/>
                <a:cs typeface="Times New Roman" panose="02020603050405020304"/>
                <a:sym typeface="+mn-ea"/>
              </a:rPr>
              <a:t>be</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recorded</a:t>
            </a:r>
            <a:r>
              <a:rPr sz="9335" b="1" dirty="0">
                <a:latin typeface="Times New Roman" panose="02020603050405020304"/>
                <a:cs typeface="Times New Roman" panose="02020603050405020304"/>
                <a:sym typeface="+mn-ea"/>
              </a:rPr>
              <a:t> </a:t>
            </a:r>
            <a:r>
              <a:rPr sz="9335" b="1" spc="-10" dirty="0">
                <a:latin typeface="Times New Roman" panose="02020603050405020304"/>
                <a:cs typeface="Times New Roman" panose="02020603050405020304"/>
                <a:sym typeface="+mn-ea"/>
              </a:rPr>
              <a:t>as</a:t>
            </a:r>
            <a:r>
              <a:rPr sz="9335" b="1" spc="-5" dirty="0">
                <a:latin typeface="Times New Roman" panose="02020603050405020304"/>
                <a:cs typeface="Times New Roman" panose="02020603050405020304"/>
                <a:sym typeface="+mn-ea"/>
              </a:rPr>
              <a:t> videos</a:t>
            </a:r>
            <a:r>
              <a:rPr sz="9335" b="1" dirty="0">
                <a:latin typeface="Times New Roman" panose="02020603050405020304"/>
                <a:cs typeface="Times New Roman" panose="02020603050405020304"/>
                <a:sym typeface="+mn-ea"/>
              </a:rPr>
              <a:t> in </a:t>
            </a:r>
            <a:r>
              <a:rPr sz="9335" b="1" spc="-5" dirty="0">
                <a:latin typeface="Times New Roman" panose="02020603050405020304"/>
                <a:cs typeface="Times New Roman" panose="02020603050405020304"/>
                <a:sym typeface="+mn-ea"/>
              </a:rPr>
              <a:t>the</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system</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at</a:t>
            </a:r>
            <a:r>
              <a:rPr sz="9335" b="1" dirty="0">
                <a:latin typeface="Times New Roman" panose="02020603050405020304"/>
                <a:cs typeface="Times New Roman" panose="02020603050405020304"/>
                <a:sym typeface="+mn-ea"/>
              </a:rPr>
              <a:t> the </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entrance. </a:t>
            </a:r>
            <a:r>
              <a:rPr sz="9335" b="1" dirty="0">
                <a:latin typeface="Times New Roman" panose="02020603050405020304"/>
                <a:cs typeface="Times New Roman" panose="02020603050405020304"/>
                <a:sym typeface="+mn-ea"/>
              </a:rPr>
              <a:t>If </a:t>
            </a:r>
            <a:r>
              <a:rPr sz="9335" b="1" spc="-5" dirty="0">
                <a:latin typeface="Times New Roman" panose="02020603050405020304"/>
                <a:cs typeface="Times New Roman" panose="02020603050405020304"/>
                <a:sym typeface="+mn-ea"/>
              </a:rPr>
              <a:t>a passenger is discovered without a face </a:t>
            </a:r>
            <a:r>
              <a:rPr sz="9335" b="1" spc="-10" dirty="0">
                <a:latin typeface="Times New Roman" panose="02020603050405020304"/>
                <a:cs typeface="Times New Roman" panose="02020603050405020304"/>
                <a:sym typeface="+mn-ea"/>
              </a:rPr>
              <a:t>mask, </a:t>
            </a:r>
            <a:r>
              <a:rPr sz="9335" b="1" spc="-5" dirty="0">
                <a:latin typeface="Times New Roman" panose="02020603050405020304"/>
                <a:cs typeface="Times New Roman" panose="02020603050405020304"/>
                <a:sym typeface="+mn-ea"/>
              </a:rPr>
              <a:t>an </a:t>
            </a:r>
            <a:r>
              <a:rPr sz="9335" b="1" dirty="0">
                <a:latin typeface="Times New Roman" panose="02020603050405020304"/>
                <a:cs typeface="Times New Roman" panose="02020603050405020304"/>
                <a:sym typeface="+mn-ea"/>
              </a:rPr>
              <a:t> alarm</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is</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sounded,</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alerting</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the</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airfield</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authorities</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to</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take </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immediate action.</a:t>
            </a:r>
            <a:endParaRPr sz="9335" b="1">
              <a:latin typeface="Times New Roman" panose="02020603050405020304"/>
              <a:cs typeface="Times New Roman" panose="02020603050405020304"/>
            </a:endParaRPr>
          </a:p>
          <a:p>
            <a:pPr marL="12700" marR="6985" algn="just">
              <a:lnSpc>
                <a:spcPct val="110000"/>
              </a:lnSpc>
              <a:spcBef>
                <a:spcPts val="410"/>
              </a:spcBef>
            </a:pPr>
            <a:r>
              <a:rPr sz="9335" b="1" spc="-5" dirty="0">
                <a:latin typeface="Times New Roman" panose="02020603050405020304"/>
                <a:cs typeface="Times New Roman" panose="02020603050405020304"/>
                <a:sym typeface="+mn-ea"/>
              </a:rPr>
              <a:t>Hospitals:</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The</a:t>
            </a:r>
            <a:r>
              <a:rPr sz="9335" b="1" dirty="0">
                <a:latin typeface="Times New Roman" panose="02020603050405020304"/>
                <a:cs typeface="Times New Roman" panose="02020603050405020304"/>
                <a:sym typeface="+mn-ea"/>
              </a:rPr>
              <a:t> proposed</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system</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could</a:t>
            </a:r>
            <a:r>
              <a:rPr sz="9335" b="1" dirty="0">
                <a:latin typeface="Times New Roman" panose="02020603050405020304"/>
                <a:cs typeface="Times New Roman" panose="02020603050405020304"/>
                <a:sym typeface="+mn-ea"/>
              </a:rPr>
              <a:t> be</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combined</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with </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CCTV cameras, and the information could </a:t>
            </a:r>
            <a:r>
              <a:rPr sz="9335" b="1" dirty="0">
                <a:latin typeface="Times New Roman" panose="02020603050405020304"/>
                <a:cs typeface="Times New Roman" panose="02020603050405020304"/>
                <a:sym typeface="+mn-ea"/>
              </a:rPr>
              <a:t>be </a:t>
            </a:r>
            <a:r>
              <a:rPr sz="9335" b="1" spc="-10" dirty="0">
                <a:latin typeface="Times New Roman" panose="02020603050405020304"/>
                <a:cs typeface="Times New Roman" panose="02020603050405020304"/>
                <a:sym typeface="+mn-ea"/>
              </a:rPr>
              <a:t>used </a:t>
            </a:r>
            <a:r>
              <a:rPr sz="9335" b="1" spc="-5" dirty="0">
                <a:latin typeface="Times New Roman" panose="02020603050405020304"/>
                <a:cs typeface="Times New Roman" panose="02020603050405020304"/>
                <a:sym typeface="+mn-ea"/>
              </a:rPr>
              <a:t>to see </a:t>
            </a:r>
            <a:r>
              <a:rPr sz="9335" b="1" dirty="0">
                <a:latin typeface="Times New Roman" panose="02020603050405020304"/>
                <a:cs typeface="Times New Roman" panose="02020603050405020304"/>
                <a:sym typeface="+mn-ea"/>
              </a:rPr>
              <a:t>if </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any </a:t>
            </a:r>
            <a:r>
              <a:rPr sz="9335" b="1" spc="5" dirty="0">
                <a:latin typeface="Times New Roman" panose="02020603050405020304"/>
                <a:cs typeface="Times New Roman" panose="02020603050405020304"/>
                <a:sym typeface="+mn-ea"/>
              </a:rPr>
              <a:t>of </a:t>
            </a:r>
            <a:r>
              <a:rPr sz="9335" b="1" spc="-5" dirty="0">
                <a:latin typeface="Times New Roman" panose="02020603050405020304"/>
                <a:cs typeface="Times New Roman" panose="02020603050405020304"/>
                <a:sym typeface="+mn-ea"/>
              </a:rPr>
              <a:t>their</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employees</a:t>
            </a:r>
            <a:r>
              <a:rPr sz="9335" b="1" dirty="0">
                <a:latin typeface="Times New Roman" panose="02020603050405020304"/>
                <a:cs typeface="Times New Roman" panose="02020603050405020304"/>
                <a:sym typeface="+mn-ea"/>
              </a:rPr>
              <a:t> are</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wearing</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masks.</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If</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a:t>
            </a:r>
            <a:r>
              <a:rPr sz="9335" b="1" dirty="0">
                <a:latin typeface="Times New Roman" panose="02020603050405020304"/>
                <a:cs typeface="Times New Roman" panose="02020603050405020304"/>
                <a:sym typeface="+mn-ea"/>
              </a:rPr>
              <a:t> doctor</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is </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discovered without a </a:t>
            </a:r>
            <a:r>
              <a:rPr sz="9335" b="1" spc="-10" dirty="0">
                <a:latin typeface="Times New Roman" panose="02020603050405020304"/>
                <a:cs typeface="Times New Roman" panose="02020603050405020304"/>
                <a:sym typeface="+mn-ea"/>
              </a:rPr>
              <a:t>mask, </a:t>
            </a:r>
            <a:r>
              <a:rPr sz="9335" b="1" dirty="0">
                <a:latin typeface="Times New Roman" panose="02020603050405020304"/>
                <a:cs typeface="Times New Roman" panose="02020603050405020304"/>
                <a:sym typeface="+mn-ea"/>
              </a:rPr>
              <a:t>they </a:t>
            </a:r>
            <a:r>
              <a:rPr sz="9335" b="1" spc="-10" dirty="0">
                <a:latin typeface="Times New Roman" panose="02020603050405020304"/>
                <a:cs typeface="Times New Roman" panose="02020603050405020304"/>
                <a:sym typeface="+mn-ea"/>
              </a:rPr>
              <a:t>will </a:t>
            </a:r>
            <a:r>
              <a:rPr sz="9335" b="1" dirty="0">
                <a:latin typeface="Times New Roman" panose="02020603050405020304"/>
                <a:cs typeface="Times New Roman" panose="02020603050405020304"/>
                <a:sym typeface="+mn-ea"/>
              </a:rPr>
              <a:t>be sent </a:t>
            </a:r>
            <a:r>
              <a:rPr sz="9335" b="1" spc="-5" dirty="0">
                <a:latin typeface="Times New Roman" panose="02020603050405020304"/>
                <a:cs typeface="Times New Roman" panose="02020603050405020304"/>
                <a:sym typeface="+mn-ea"/>
              </a:rPr>
              <a:t>a note to put one </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on.</a:t>
            </a:r>
            <a:endParaRPr sz="9335" b="1">
              <a:latin typeface="Times New Roman" panose="02020603050405020304"/>
              <a:cs typeface="Times New Roman" panose="02020603050405020304"/>
            </a:endParaRPr>
          </a:p>
          <a:p>
            <a:pPr marL="12700" marR="8890" algn="just">
              <a:lnSpc>
                <a:spcPct val="110000"/>
              </a:lnSpc>
              <a:spcBef>
                <a:spcPts val="410"/>
              </a:spcBef>
            </a:pPr>
            <a:r>
              <a:rPr sz="9335" b="1" spc="-5" dirty="0">
                <a:latin typeface="Times New Roman" panose="02020603050405020304"/>
                <a:cs typeface="Times New Roman" panose="02020603050405020304"/>
                <a:sym typeface="+mn-ea"/>
              </a:rPr>
              <a:t>Offices:</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The</a:t>
            </a:r>
            <a:r>
              <a:rPr sz="9335" b="1" dirty="0">
                <a:latin typeface="Times New Roman" panose="02020603050405020304"/>
                <a:cs typeface="Times New Roman" panose="02020603050405020304"/>
                <a:sym typeface="+mn-ea"/>
              </a:rPr>
              <a:t> proposed</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framework</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would</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aid</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in</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the </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maintenance</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of</a:t>
            </a:r>
            <a:r>
              <a:rPr sz="9335" b="1" spc="-10"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safety</a:t>
            </a:r>
            <a:r>
              <a:rPr sz="9335" b="1" spc="10" dirty="0">
                <a:latin typeface="Times New Roman" panose="02020603050405020304"/>
                <a:cs typeface="Times New Roman" panose="02020603050405020304"/>
                <a:sym typeface="+mn-ea"/>
              </a:rPr>
              <a:t> </a:t>
            </a:r>
            <a:r>
              <a:rPr sz="9335" b="1" dirty="0">
                <a:latin typeface="Times New Roman" panose="02020603050405020304"/>
                <a:cs typeface="Times New Roman" panose="02020603050405020304"/>
                <a:sym typeface="+mn-ea"/>
              </a:rPr>
              <a:t>standards</a:t>
            </a:r>
            <a:r>
              <a:rPr sz="9335" b="1" spc="-5" dirty="0">
                <a:latin typeface="Times New Roman" panose="02020603050405020304"/>
                <a:cs typeface="Times New Roman" panose="02020603050405020304"/>
                <a:sym typeface="+mn-ea"/>
              </a:rPr>
              <a:t> in </a:t>
            </a:r>
            <a:r>
              <a:rPr sz="9335" b="1" dirty="0">
                <a:latin typeface="Times New Roman" panose="02020603050405020304"/>
                <a:cs typeface="Times New Roman" panose="02020603050405020304"/>
                <a:sym typeface="+mn-ea"/>
              </a:rPr>
              <a:t>order</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to</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prevent</a:t>
            </a:r>
            <a:r>
              <a:rPr sz="9335" b="1" spc="1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the</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sprea</a:t>
            </a:r>
            <a:r>
              <a:rPr lang="en-IN" sz="9335" b="1" spc="-5" dirty="0">
                <a:latin typeface="Times New Roman" panose="02020603050405020304"/>
                <a:cs typeface="Times New Roman" panose="02020603050405020304"/>
                <a:sym typeface="+mn-ea"/>
              </a:rPr>
              <a:t>d </a:t>
            </a:r>
            <a:r>
              <a:rPr sz="9335" b="1" dirty="0">
                <a:latin typeface="Times New Roman" panose="02020603050405020304"/>
                <a:cs typeface="Times New Roman" panose="02020603050405020304"/>
                <a:sym typeface="+mn-ea"/>
              </a:rPr>
              <a:t>of </a:t>
            </a:r>
            <a:r>
              <a:rPr sz="9335" b="1" spc="-5" dirty="0">
                <a:latin typeface="Times New Roman" panose="02020603050405020304"/>
                <a:cs typeface="Times New Roman" panose="02020603050405020304"/>
                <a:sym typeface="+mn-ea"/>
              </a:rPr>
              <a:t>Covid-19 </a:t>
            </a:r>
            <a:r>
              <a:rPr sz="9335" b="1" dirty="0">
                <a:latin typeface="Times New Roman" panose="02020603050405020304"/>
                <a:cs typeface="Times New Roman" panose="02020603050405020304"/>
                <a:sym typeface="+mn-ea"/>
              </a:rPr>
              <a:t>or </a:t>
            </a:r>
            <a:r>
              <a:rPr sz="9335" b="1" spc="-5" dirty="0">
                <a:latin typeface="Times New Roman" panose="02020603050405020304"/>
                <a:cs typeface="Times New Roman" panose="02020603050405020304"/>
                <a:sym typeface="+mn-ea"/>
              </a:rPr>
              <a:t>any other airborne disease. If a </a:t>
            </a:r>
            <a:r>
              <a:rPr sz="9335" b="1" spc="-10" dirty="0">
                <a:latin typeface="Times New Roman" panose="02020603050405020304"/>
                <a:cs typeface="Times New Roman" panose="02020603050405020304"/>
                <a:sym typeface="+mn-ea"/>
              </a:rPr>
              <a:t>worker </a:t>
            </a:r>
            <a:r>
              <a:rPr sz="9335" b="1" spc="-5" dirty="0">
                <a:latin typeface="Times New Roman" panose="02020603050405020304"/>
                <a:cs typeface="Times New Roman" panose="02020603050405020304"/>
                <a:sym typeface="+mn-ea"/>
              </a:rPr>
              <a:t>is </a:t>
            </a:r>
            <a:r>
              <a:rPr sz="9335" b="1" dirty="0">
                <a:latin typeface="Times New Roman" panose="02020603050405020304"/>
                <a:cs typeface="Times New Roman" panose="02020603050405020304"/>
                <a:sym typeface="+mn-ea"/>
              </a:rPr>
              <a:t>not </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wearing</a:t>
            </a:r>
            <a:r>
              <a:rPr sz="9335" b="1" spc="-10"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a</a:t>
            </a:r>
            <a:r>
              <a:rPr sz="9335" b="1" spc="1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mask,</a:t>
            </a:r>
            <a:r>
              <a:rPr sz="9335" b="1"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they</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will</a:t>
            </a:r>
            <a:r>
              <a:rPr sz="9335" b="1" spc="-10" dirty="0">
                <a:latin typeface="Times New Roman" panose="02020603050405020304"/>
                <a:cs typeface="Times New Roman" panose="02020603050405020304"/>
                <a:sym typeface="+mn-ea"/>
              </a:rPr>
              <a:t> </a:t>
            </a:r>
            <a:r>
              <a:rPr sz="9335" b="1" dirty="0">
                <a:latin typeface="Times New Roman" panose="02020603050405020304"/>
                <a:cs typeface="Times New Roman" panose="02020603050405020304"/>
                <a:sym typeface="+mn-ea"/>
              </a:rPr>
              <a:t>be </a:t>
            </a:r>
            <a:r>
              <a:rPr sz="9335" b="1" spc="-5" dirty="0">
                <a:latin typeface="Times New Roman" panose="02020603050405020304"/>
                <a:cs typeface="Times New Roman" panose="02020603050405020304"/>
                <a:sym typeface="+mn-ea"/>
              </a:rPr>
              <a:t>reminded</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to</a:t>
            </a:r>
            <a:r>
              <a:rPr sz="9335" b="1" spc="5" dirty="0">
                <a:latin typeface="Times New Roman" panose="02020603050405020304"/>
                <a:cs typeface="Times New Roman" panose="02020603050405020304"/>
                <a:sym typeface="+mn-ea"/>
              </a:rPr>
              <a:t> </a:t>
            </a:r>
            <a:r>
              <a:rPr sz="9335" b="1" dirty="0">
                <a:latin typeface="Times New Roman" panose="02020603050405020304"/>
                <a:cs typeface="Times New Roman" panose="02020603050405020304"/>
                <a:sym typeface="+mn-ea"/>
              </a:rPr>
              <a:t>do</a:t>
            </a:r>
            <a:r>
              <a:rPr sz="9335" b="1" spc="5" dirty="0">
                <a:latin typeface="Times New Roman" panose="02020603050405020304"/>
                <a:cs typeface="Times New Roman" panose="02020603050405020304"/>
                <a:sym typeface="+mn-ea"/>
              </a:rPr>
              <a:t> </a:t>
            </a:r>
            <a:r>
              <a:rPr sz="9335" b="1" spc="-5" dirty="0">
                <a:latin typeface="Times New Roman" panose="02020603050405020304"/>
                <a:cs typeface="Times New Roman" panose="02020603050405020304"/>
                <a:sym typeface="+mn-ea"/>
              </a:rPr>
              <a:t>so.</a:t>
            </a:r>
            <a:endParaRPr lang="en-IN" sz="9335"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Times New Roman" panose="02020603050405020304" pitchFamily="18" charset="0"/>
              <a:cs typeface="Latha" panose="020B0604020202020204" pitchFamily="34" charset="0"/>
            </a:endParaRPr>
          </a:p>
          <a:p>
            <a:endParaRPr lang="en-IN" sz="9335"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Times New Roman" panose="02020603050405020304" pitchFamily="18" charset="0"/>
              <a:cs typeface="Lath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10037</Words>
  <Application>WPS Presentation</Application>
  <PresentationFormat>Widescreen</PresentationFormat>
  <Paragraphs>184</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Times New Roman</vt:lpstr>
      <vt:lpstr>Times New Roman</vt:lpstr>
      <vt:lpstr>Segoe UI Black</vt:lpstr>
      <vt:lpstr>Calibri</vt:lpstr>
      <vt:lpstr>Latha</vt:lpstr>
      <vt:lpstr>Segoe Print</vt:lpstr>
      <vt:lpstr>Microsoft YaHei</vt:lpstr>
      <vt:lpstr>Arial Unicode MS</vt:lpstr>
      <vt:lpstr>Default Design</vt:lpstr>
      <vt:lpstr>DEPARTMENT OF COMPUTER SCIENCE AND ENGINEERING 		</vt:lpstr>
      <vt:lpstr>PowerPoint 演示文稿</vt:lpstr>
      <vt:lpstr>   FACE-MASK-DETECTION: FACE MASK DETECTION WEB APPLICATION BUILT WITH KERAS,TENSORFLOW,OPENCV. It can be used to detect face masks in real-time video.     GOAL: The goal is to create a masks detection system, able to recognize face masks in real-time video, drawing bounding box around faces. In order to do so, I finetuned MobilenetV2  pretrained on Imagenet, in Conjuction with the OpenCV face detection algorithm:           that allows me to turn a classifier model into an object detection system.     </vt:lpstr>
      <vt:lpstr>PowerPoint 演示文稿</vt:lpstr>
      <vt:lpstr>PowerPoint 演示文稿</vt:lpstr>
      <vt:lpstr>PowerPoint 演示文稿</vt:lpstr>
      <vt:lpstr>1.PROBLEM STATEMENT: The project's main point is that if we can use AI to find  people wearing or not wearing masks in public places, we'll  be able to increase our protection. If used correctly, the mask  detector will almost certainly be used to help ensure our  protection.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RUN COMMAND PYTHON DETECT_MASK_VIDEO.PY IN CMD PROMPT.</vt:lpstr>
      <vt:lpstr>OUTPUT AS : WITH MASK AND WITHOUT MASK</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vignesh suganandan</dc:creator>
  <cp:lastModifiedBy>Gowtham Raja</cp:lastModifiedBy>
  <cp:revision>37</cp:revision>
  <dcterms:created xsi:type="dcterms:W3CDTF">2022-04-17T06:46:00Z</dcterms:created>
  <dcterms:modified xsi:type="dcterms:W3CDTF">2022-05-19T13:08:13Z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AA376BD0D19949AEAC1A35E782A75C80</vt:lpwstr>
  </property>
  <property fmtid="{D5CDD505-2E9C-101B-9397-08002B2CF9AE}" pid="3" name="KSOProductBuildVer">
    <vt:lpwstr>1033-11.2.0.11130</vt:lpwstr>
  </property>
</Properties>
</file>