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Analysis of Nifty Midcap Top 10 Stocks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3-Year Study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Daily Returns: GAIL.NS</a:t>
            </a:r>
          </a:p>
        </p:txBody>
      </p:sp>
      <p:pic>
        <p:nvPicPr>
          <p:cNvPr id="3" name="Picture 2" descr="hist_GAIL.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573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Daily Returns: HCLTECH.NS</a:t>
            </a:r>
          </a:p>
        </p:txBody>
      </p:sp>
      <p:pic>
        <p:nvPicPr>
          <p:cNvPr id="3" name="Picture 2" descr="hist_HCLTECH.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573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Daily Returns: ICICIBANK.NS</a:t>
            </a:r>
          </a:p>
        </p:txBody>
      </p:sp>
      <p:pic>
        <p:nvPicPr>
          <p:cNvPr id="3" name="Picture 2" descr="hist_ICICIBANK.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573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Daily Returns: INFY.NS</a:t>
            </a:r>
          </a:p>
        </p:txBody>
      </p:sp>
      <p:pic>
        <p:nvPicPr>
          <p:cNvPr id="3" name="Picture 2" descr="hist_INFY.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573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Daily Returns: MARUTI.NS</a:t>
            </a:r>
          </a:p>
        </p:txBody>
      </p:sp>
      <p:pic>
        <p:nvPicPr>
          <p:cNvPr id="3" name="Picture 2" descr="hist_MARUTI.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573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Daily Returns: SBIN.NS</a:t>
            </a:r>
          </a:p>
        </p:txBody>
      </p:sp>
      <p:pic>
        <p:nvPicPr>
          <p:cNvPr id="3" name="Picture 2" descr="hist_SBIN.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573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Matrix of Daily Returns</a:t>
            </a: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03504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Combined Index Construction</a:t>
            </a:r>
          </a:p>
        </p:txBody>
      </p:sp>
      <p:pic>
        <p:nvPicPr>
          <p:cNvPr id="3" name="Picture 2" descr="combined_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Markowitz Efficient Frontier</a:t>
            </a:r>
          </a:p>
        </p:txBody>
      </p:sp>
      <p:pic>
        <p:nvPicPr>
          <p:cNvPr id="3" name="Picture 2" descr="efficient_fronti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18457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Efficient Frontier and Capital Market Line (CML)</a:t>
            </a:r>
          </a:p>
        </p:txBody>
      </p:sp>
      <p:pic>
        <p:nvPicPr>
          <p:cNvPr id="3" name="Picture 2" descr="efficient_frontier_c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18457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Asset Selection</a:t>
            </a:r>
          </a:p>
          <a:p>
            <a:r>
              <a:t>3. Data Collection</a:t>
            </a:r>
          </a:p>
          <a:p>
            <a:r>
              <a:t>4. Price Trends Analysis</a:t>
            </a:r>
          </a:p>
          <a:p>
            <a:r>
              <a:t>5. Return Distributions</a:t>
            </a:r>
          </a:p>
          <a:p>
            <a:r>
              <a:t>6. Correlation Analysis</a:t>
            </a:r>
          </a:p>
          <a:p>
            <a:r>
              <a:t>7. Combined Index Construction</a:t>
            </a:r>
          </a:p>
          <a:p>
            <a:r>
              <a:t>8. Portfolio Optimization</a:t>
            </a:r>
          </a:p>
          <a:p>
            <a:r>
              <a:t>9. Efficient Frontier &amp; Capital Market Line</a:t>
            </a:r>
          </a:p>
          <a:p>
            <a:r>
              <a:t>10. Combined Index Performance</a:t>
            </a:r>
          </a:p>
          <a:p>
            <a:r>
              <a:t>11. 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Combined Index Performance</a:t>
            </a:r>
          </a:p>
        </p:txBody>
      </p:sp>
      <p:pic>
        <p:nvPicPr>
          <p:cNvPr id="3" name="Picture 2" descr="combined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Findings:</a:t>
            </a:r>
          </a:p>
          <a:p>
            <a:r>
              <a:t>- Key performance drivers identified.</a:t>
            </a:r>
          </a:p>
          <a:p>
            <a:r>
              <a:t>- Risk assessment completed.</a:t>
            </a:r>
          </a:p>
          <a:p>
            <a:r>
              <a:t>- Diversification benefits observed.</a:t>
            </a:r>
          </a:p>
          <a:p/>
          <a:p>
            <a:r>
              <a:t>Recommendations:</a:t>
            </a:r>
          </a:p>
          <a:p>
            <a:r>
              <a:t>- Consider portfolio adjustments based on optimization results.</a:t>
            </a:r>
          </a:p>
          <a:p>
            <a:r>
              <a:t>- Future analysis to incorporate more assets or different optimization techniques.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 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the performance, risk, and correlations of the top 10 Nifty Midcap stocks over the past three years.</a:t>
            </a:r>
          </a:p>
          <a:p>
            <a:r>
              <a:t>Scope: Data collection, statistical analysis, correlation study, portfolio optimization, and performance evaluation.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Selected Stocks:</a:t>
            </a:r>
          </a:p>
          <a:p>
            <a:r>
              <a:t>- ADANIPORTS</a:t>
            </a:r>
          </a:p>
          <a:p>
            <a:r>
              <a:t>- BAJAJ-AUTO</a:t>
            </a:r>
          </a:p>
          <a:p>
            <a:r>
              <a:t>- CIPLA</a:t>
            </a:r>
          </a:p>
          <a:p>
            <a:r>
              <a:t>- EICHERMOT</a:t>
            </a:r>
          </a:p>
          <a:p>
            <a:r>
              <a:t>- GAIL</a:t>
            </a:r>
          </a:p>
          <a:p>
            <a:r>
              <a:t>- HCLTECH</a:t>
            </a:r>
          </a:p>
          <a:p>
            <a:r>
              <a:t>- ICICIBANK</a:t>
            </a:r>
          </a:p>
          <a:p>
            <a:r>
              <a:t>- INFY</a:t>
            </a:r>
          </a:p>
          <a:p>
            <a:r>
              <a:t>- MARUTI</a:t>
            </a:r>
          </a:p>
          <a:p>
            <a:r>
              <a:t>- SBIN</a:t>
            </a:r>
          </a:p>
          <a:p>
            <a:r>
              <a:t>Rationale: Based on market capitalization, liquidity, and representation within the Nifty Midcap index.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Trends Analysis</a:t>
            </a:r>
          </a:p>
        </p:txBody>
      </p:sp>
      <p:pic>
        <p:nvPicPr>
          <p:cNvPr id="3" name="Picture 2" descr="closing_pri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Daily Returns: ADANIPORTS.NS</a:t>
            </a:r>
          </a:p>
        </p:txBody>
      </p:sp>
      <p:pic>
        <p:nvPicPr>
          <p:cNvPr id="3" name="Picture 2" descr="hist_ADANIPORTS.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573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Daily Returns: BAJAJ-AUTO.NS</a:t>
            </a:r>
          </a:p>
        </p:txBody>
      </p:sp>
      <p:pic>
        <p:nvPicPr>
          <p:cNvPr id="3" name="Picture 2" descr="hist_BAJAJ-AUTO.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573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Daily Returns: CIPLA.NS</a:t>
            </a:r>
          </a:p>
        </p:txBody>
      </p:sp>
      <p:pic>
        <p:nvPicPr>
          <p:cNvPr id="3" name="Picture 2" descr="hist_CIPLA.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573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Daily Returns: EICHERMOT.NS</a:t>
            </a:r>
          </a:p>
        </p:txBody>
      </p:sp>
      <p:pic>
        <p:nvPicPr>
          <p:cNvPr id="3" name="Picture 2" descr="hist_EICHERMOT.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5730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