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9"/>
  </p:notesMasterIdLst>
  <p:sldIdLst>
    <p:sldId id="292" r:id="rId2"/>
    <p:sldId id="1305" r:id="rId3"/>
    <p:sldId id="352" r:id="rId4"/>
    <p:sldId id="1300" r:id="rId5"/>
    <p:sldId id="1284" r:id="rId6"/>
    <p:sldId id="1285" r:id="rId7"/>
    <p:sldId id="1339" r:id="rId8"/>
    <p:sldId id="1342" r:id="rId9"/>
    <p:sldId id="1340" r:id="rId10"/>
    <p:sldId id="1303" r:id="rId11"/>
    <p:sldId id="1304" r:id="rId12"/>
    <p:sldId id="1341" r:id="rId13"/>
    <p:sldId id="1286" r:id="rId14"/>
    <p:sldId id="1287" r:id="rId15"/>
    <p:sldId id="1297" r:id="rId16"/>
    <p:sldId id="1288" r:id="rId17"/>
    <p:sldId id="1249" r:id="rId18"/>
  </p:sldIdLst>
  <p:sldSz cx="9144000" cy="5143500" type="screen16x9"/>
  <p:notesSz cx="6858000" cy="9144000"/>
  <p:custShowLst>
    <p:custShow name="Custom Show 1" id="0">
      <p:sldLst>
        <p:sld r:id="rId2"/>
        <p:sld r:id="rId4"/>
        <p:sld r:id="rId5"/>
        <p:sld r:id="rId6"/>
        <p:sld r:id="rId14"/>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C1D0F2-9946-4CC1-B155-633554E9D432}" v="6" dt="2024-04-10T07:15:25.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tham s" userId="cad84ec93753ee42" providerId="LiveId" clId="{B8C1D0F2-9946-4CC1-B155-633554E9D432}"/>
    <pc:docChg chg="custSel modSld">
      <pc:chgData name="gowtham s" userId="cad84ec93753ee42" providerId="LiveId" clId="{B8C1D0F2-9946-4CC1-B155-633554E9D432}" dt="2024-04-10T07:15:33.738" v="22" actId="1076"/>
      <pc:docMkLst>
        <pc:docMk/>
      </pc:docMkLst>
      <pc:sldChg chg="addSp delSp modSp mod">
        <pc:chgData name="gowtham s" userId="cad84ec93753ee42" providerId="LiveId" clId="{B8C1D0F2-9946-4CC1-B155-633554E9D432}" dt="2024-04-10T07:12:35.885" v="10" actId="1076"/>
        <pc:sldMkLst>
          <pc:docMk/>
          <pc:sldMk cId="0" sldId="1303"/>
        </pc:sldMkLst>
        <pc:picChg chg="del">
          <ac:chgData name="gowtham s" userId="cad84ec93753ee42" providerId="LiveId" clId="{B8C1D0F2-9946-4CC1-B155-633554E9D432}" dt="2024-04-10T07:11:45.938" v="7" actId="478"/>
          <ac:picMkLst>
            <pc:docMk/>
            <pc:sldMk cId="0" sldId="1303"/>
            <ac:picMk id="5" creationId="{00000000-0000-0000-0000-000000000000}"/>
          </ac:picMkLst>
        </pc:picChg>
        <pc:picChg chg="add mod">
          <ac:chgData name="gowtham s" userId="cad84ec93753ee42" providerId="LiveId" clId="{B8C1D0F2-9946-4CC1-B155-633554E9D432}" dt="2024-04-10T07:12:35.885" v="10" actId="1076"/>
          <ac:picMkLst>
            <pc:docMk/>
            <pc:sldMk cId="0" sldId="1303"/>
            <ac:picMk id="7" creationId="{AA8A31D4-EB15-160C-B767-6DECFAB6B4B3}"/>
          </ac:picMkLst>
        </pc:picChg>
      </pc:sldChg>
      <pc:sldChg chg="addSp delSp modSp mod">
        <pc:chgData name="gowtham s" userId="cad84ec93753ee42" providerId="LiveId" clId="{B8C1D0F2-9946-4CC1-B155-633554E9D432}" dt="2024-04-10T07:13:27.434" v="14" actId="1076"/>
        <pc:sldMkLst>
          <pc:docMk/>
          <pc:sldMk cId="0" sldId="1304"/>
        </pc:sldMkLst>
        <pc:picChg chg="del">
          <ac:chgData name="gowtham s" userId="cad84ec93753ee42" providerId="LiveId" clId="{B8C1D0F2-9946-4CC1-B155-633554E9D432}" dt="2024-04-10T07:12:40.176" v="11" actId="478"/>
          <ac:picMkLst>
            <pc:docMk/>
            <pc:sldMk cId="0" sldId="1304"/>
            <ac:picMk id="5" creationId="{00000000-0000-0000-0000-000000000000}"/>
          </ac:picMkLst>
        </pc:picChg>
        <pc:picChg chg="add mod">
          <ac:chgData name="gowtham s" userId="cad84ec93753ee42" providerId="LiveId" clId="{B8C1D0F2-9946-4CC1-B155-633554E9D432}" dt="2024-04-10T07:13:27.434" v="14" actId="1076"/>
          <ac:picMkLst>
            <pc:docMk/>
            <pc:sldMk cId="0" sldId="1304"/>
            <ac:picMk id="7" creationId="{FDF24EBC-46D2-FADE-8134-8D052CB744E4}"/>
          </ac:picMkLst>
        </pc:picChg>
      </pc:sldChg>
      <pc:sldChg chg="addSp modSp mod">
        <pc:chgData name="gowtham s" userId="cad84ec93753ee42" providerId="LiveId" clId="{B8C1D0F2-9946-4CC1-B155-633554E9D432}" dt="2024-04-10T07:10:57.485" v="2" actId="1076"/>
        <pc:sldMkLst>
          <pc:docMk/>
          <pc:sldMk cId="0" sldId="1339"/>
        </pc:sldMkLst>
        <pc:picChg chg="add mod">
          <ac:chgData name="gowtham s" userId="cad84ec93753ee42" providerId="LiveId" clId="{B8C1D0F2-9946-4CC1-B155-633554E9D432}" dt="2024-04-10T07:10:57.485" v="2" actId="1076"/>
          <ac:picMkLst>
            <pc:docMk/>
            <pc:sldMk cId="0" sldId="1339"/>
            <ac:picMk id="5" creationId="{630D79C8-005A-AB2B-EF68-6FBDCCBB6DA1}"/>
          </ac:picMkLst>
        </pc:picChg>
      </pc:sldChg>
      <pc:sldChg chg="addSp delSp modSp mod">
        <pc:chgData name="gowtham s" userId="cad84ec93753ee42" providerId="LiveId" clId="{B8C1D0F2-9946-4CC1-B155-633554E9D432}" dt="2024-04-10T07:15:33.738" v="22" actId="1076"/>
        <pc:sldMkLst>
          <pc:docMk/>
          <pc:sldMk cId="0" sldId="1340"/>
        </pc:sldMkLst>
        <pc:picChg chg="del">
          <ac:chgData name="gowtham s" userId="cad84ec93753ee42" providerId="LiveId" clId="{B8C1D0F2-9946-4CC1-B155-633554E9D432}" dt="2024-04-10T07:15:17.098" v="19" actId="478"/>
          <ac:picMkLst>
            <pc:docMk/>
            <pc:sldMk cId="0" sldId="1340"/>
            <ac:picMk id="2" creationId="{00000000-0000-0000-0000-000000000000}"/>
          </ac:picMkLst>
        </pc:picChg>
        <pc:picChg chg="add mod">
          <ac:chgData name="gowtham s" userId="cad84ec93753ee42" providerId="LiveId" clId="{B8C1D0F2-9946-4CC1-B155-633554E9D432}" dt="2024-04-10T07:15:33.738" v="22" actId="1076"/>
          <ac:picMkLst>
            <pc:docMk/>
            <pc:sldMk cId="0" sldId="1340"/>
            <ac:picMk id="5" creationId="{0A7E83F6-F9E7-8F62-E1FE-ECB1F05F6045}"/>
          </ac:picMkLst>
        </pc:picChg>
      </pc:sldChg>
      <pc:sldChg chg="addSp delSp modSp mod">
        <pc:chgData name="gowtham s" userId="cad84ec93753ee42" providerId="LiveId" clId="{B8C1D0F2-9946-4CC1-B155-633554E9D432}" dt="2024-04-10T07:14:00.187" v="18" actId="1076"/>
        <pc:sldMkLst>
          <pc:docMk/>
          <pc:sldMk cId="0" sldId="1341"/>
        </pc:sldMkLst>
        <pc:picChg chg="del">
          <ac:chgData name="gowtham s" userId="cad84ec93753ee42" providerId="LiveId" clId="{B8C1D0F2-9946-4CC1-B155-633554E9D432}" dt="2024-04-10T07:13:32.767" v="15" actId="478"/>
          <ac:picMkLst>
            <pc:docMk/>
            <pc:sldMk cId="0" sldId="1341"/>
            <ac:picMk id="2" creationId="{00000000-0000-0000-0000-000000000000}"/>
          </ac:picMkLst>
        </pc:picChg>
        <pc:picChg chg="add mod">
          <ac:chgData name="gowtham s" userId="cad84ec93753ee42" providerId="LiveId" clId="{B8C1D0F2-9946-4CC1-B155-633554E9D432}" dt="2024-04-10T07:14:00.187" v="18" actId="1076"/>
          <ac:picMkLst>
            <pc:docMk/>
            <pc:sldMk cId="0" sldId="1341"/>
            <ac:picMk id="5" creationId="{C6C021F8-130F-B11E-9B2A-767D5A5C9C67}"/>
          </ac:picMkLst>
        </pc:picChg>
      </pc:sldChg>
      <pc:sldChg chg="addSp delSp modSp mod">
        <pc:chgData name="gowtham s" userId="cad84ec93753ee42" providerId="LiveId" clId="{B8C1D0F2-9946-4CC1-B155-633554E9D432}" dt="2024-04-10T07:11:22.763" v="6" actId="1076"/>
        <pc:sldMkLst>
          <pc:docMk/>
          <pc:sldMk cId="0" sldId="1342"/>
        </pc:sldMkLst>
        <pc:picChg chg="del">
          <ac:chgData name="gowtham s" userId="cad84ec93753ee42" providerId="LiveId" clId="{B8C1D0F2-9946-4CC1-B155-633554E9D432}" dt="2024-04-10T07:11:20.177" v="5" actId="478"/>
          <ac:picMkLst>
            <pc:docMk/>
            <pc:sldMk cId="0" sldId="1342"/>
            <ac:picMk id="2" creationId="{00000000-0000-0000-0000-000000000000}"/>
          </ac:picMkLst>
        </pc:picChg>
        <pc:picChg chg="add mod">
          <ac:chgData name="gowtham s" userId="cad84ec93753ee42" providerId="LiveId" clId="{B8C1D0F2-9946-4CC1-B155-633554E9D432}" dt="2024-04-10T07:11:22.763" v="6" actId="1076"/>
          <ac:picMkLst>
            <pc:docMk/>
            <pc:sldMk cId="0" sldId="1342"/>
            <ac:picMk id="5" creationId="{7FDF047B-E23F-7948-04D2-A0D6C829C2C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095" y="3956068"/>
            <a:ext cx="2561372" cy="624840"/>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dirty="0">
                <a:solidFill>
                  <a:schemeClr val="tx1"/>
                </a:solidFill>
              </a:rPr>
              <a:t>Gowtham S</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altLang="zh-CN"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au814721104019</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altLang="zh-CN" sz="1100" b="0" i="0" u="none" strike="noStrike" cap="none" err="1">
                <a:solidFill>
                  <a:schemeClr val="tx1"/>
                </a:solidFill>
                <a:latin typeface="Arial" panose="020B0604020202020204"/>
                <a:ea typeface="Arial" panose="020B0604020202020204"/>
                <a:cs typeface="Arial" panose="020B0604020202020204"/>
                <a:sym typeface="Arial" panose="020B0604020202020204"/>
              </a:rPr>
              <a:t>SRM TRP ENGINEERING COLLEGE</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677" y="401607"/>
            <a:ext cx="8017933" cy="875665"/>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457200" lvl="1" indent="0" algn="l">
              <a:lnSpc>
                <a:spcPct val="150000"/>
              </a:lnSpc>
              <a:buNone/>
            </a:pPr>
            <a:r>
              <a:rPr lang="en-US" altLang="zh-CN" sz="2000">
                <a:solidFill>
                  <a:srgbClr val="374151"/>
                </a:solidFill>
                <a:effectLst/>
                <a:latin typeface="Times New Roman" panose="02020603050405020304" pitchFamily="18" charset="0"/>
                <a:cs typeface="Times New Roman" panose="02020603050405020304" pitchFamily="18" charset="0"/>
              </a:rPr>
              <a:t>Student Login:</a:t>
            </a:r>
            <a:endParaRPr lang="en-US" sz="2000"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pic>
        <p:nvPicPr>
          <p:cNvPr id="7" name="Picture 6">
            <a:extLst>
              <a:ext uri="{FF2B5EF4-FFF2-40B4-BE49-F238E27FC236}">
                <a16:creationId xmlns:a16="http://schemas.microsoft.com/office/drawing/2014/main" id="{AA8A31D4-EB15-160C-B767-6DECFAB6B4B3}"/>
              </a:ext>
            </a:extLst>
          </p:cNvPr>
          <p:cNvPicPr>
            <a:picLocks noChangeAspect="1"/>
          </p:cNvPicPr>
          <p:nvPr/>
        </p:nvPicPr>
        <p:blipFill>
          <a:blip r:embed="rId2"/>
          <a:stretch>
            <a:fillRect/>
          </a:stretch>
        </p:blipFill>
        <p:spPr>
          <a:xfrm>
            <a:off x="1427356" y="1277272"/>
            <a:ext cx="6490010" cy="36506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553085"/>
          </a:xfrm>
          <a:prstGeom prst="rect">
            <a:avLst/>
          </a:prstGeom>
          <a:noFill/>
        </p:spPr>
        <p:txBody>
          <a:bodyPr wrap="square">
            <a:spAutoFit/>
          </a:bodyPr>
          <a:lstStyle/>
          <a:p>
            <a:pPr marL="457200" lvl="1" algn="l">
              <a:lnSpc>
                <a:spcPct val="150000"/>
              </a:lnSpc>
            </a:pPr>
            <a:r>
              <a:rPr lang="en-US" altLang="zh-CN" sz="2000" b="0" i="0">
                <a:solidFill>
                  <a:srgbClr val="374151"/>
                </a:solidFill>
                <a:effectLst/>
                <a:latin typeface="Times New Roman" panose="02020603050405020304" pitchFamily="18" charset="0"/>
                <a:cs typeface="Times New Roman" panose="02020603050405020304" pitchFamily="18" charset="0"/>
              </a:rPr>
              <a:t>Teacher login:</a:t>
            </a:r>
            <a:endParaRPr lang="en-US" sz="2000"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pic>
        <p:nvPicPr>
          <p:cNvPr id="7" name="Picture 6">
            <a:extLst>
              <a:ext uri="{FF2B5EF4-FFF2-40B4-BE49-F238E27FC236}">
                <a16:creationId xmlns:a16="http://schemas.microsoft.com/office/drawing/2014/main" id="{FDF24EBC-46D2-FADE-8134-8D052CB744E4}"/>
              </a:ext>
            </a:extLst>
          </p:cNvPr>
          <p:cNvPicPr>
            <a:picLocks noChangeAspect="1"/>
          </p:cNvPicPr>
          <p:nvPr/>
        </p:nvPicPr>
        <p:blipFill>
          <a:blip r:embed="rId2"/>
          <a:stretch>
            <a:fillRect/>
          </a:stretch>
        </p:blipFill>
        <p:spPr>
          <a:xfrm>
            <a:off x="1048214" y="1305917"/>
            <a:ext cx="6534615" cy="367572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userDrawn="1"/>
        </p:nvSpPr>
        <p:spPr>
          <a:xfrm>
            <a:off x="719870" y="806543"/>
            <a:ext cx="2594534" cy="368300"/>
          </a:xfrm>
          <a:prstGeom prst="rect">
            <a:avLst/>
          </a:prstGeom>
        </p:spPr>
        <p:txBody>
          <a:bodyPr wrap="none" rtlCol="0">
            <a:noAutofit/>
          </a:bodyPr>
          <a:lstStyle/>
          <a:p>
            <a:r>
              <a:rPr lang="en-US" altLang="zh-CN" sz="2000"/>
              <a:t>No Access:</a:t>
            </a:r>
            <a:endParaRPr lang="en-US" sz="2000"/>
          </a:p>
        </p:txBody>
      </p:sp>
      <p:pic>
        <p:nvPicPr>
          <p:cNvPr id="5" name="Picture 4">
            <a:extLst>
              <a:ext uri="{FF2B5EF4-FFF2-40B4-BE49-F238E27FC236}">
                <a16:creationId xmlns:a16="http://schemas.microsoft.com/office/drawing/2014/main" id="{C6C021F8-130F-B11E-9B2A-767D5A5C9C67}"/>
              </a:ext>
            </a:extLst>
          </p:cNvPr>
          <p:cNvPicPr>
            <a:picLocks noChangeAspect="1"/>
          </p:cNvPicPr>
          <p:nvPr/>
        </p:nvPicPr>
        <p:blipFill>
          <a:blip r:embed="rId2"/>
          <a:stretch>
            <a:fillRect/>
          </a:stretch>
        </p:blipFill>
        <p:spPr>
          <a:xfrm>
            <a:off x="1442225" y="1189247"/>
            <a:ext cx="6616390" cy="37079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77" y="659470"/>
            <a:ext cx="8204460" cy="37891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r>
              <a:rPr lang="en-US" altLang="zh-CN" sz="1600" b="1">
                <a:solidFill>
                  <a:srgbClr val="213163"/>
                </a:solidFill>
              </a:rPr>
              <a:t>:</a:t>
            </a:r>
            <a:br>
              <a:rPr lang="en-US" altLang="zh-CN" sz="1600" b="1">
                <a:solidFill>
                  <a:srgbClr val="213163"/>
                </a:solidFill>
              </a:rPr>
            </a:b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userDrawn="1"/>
        </p:nvSpPr>
        <p:spPr>
          <a:xfrm>
            <a:off x="980456" y="1455372"/>
            <a:ext cx="6869860" cy="2232779"/>
          </a:xfrm>
          <a:prstGeom prst="rect">
            <a:avLst/>
          </a:prstGeom>
        </p:spPr>
        <p:txBody>
          <a:bodyPr wrap="square" rtlCol="0">
            <a:noAutofit/>
          </a:bodyPr>
          <a:lstStyle/>
          <a:p>
            <a:r>
              <a:rPr lang="en-US" altLang="zh-CN" sz="1800">
                <a:latin typeface="Arial" panose="020B0604020202020204" pitchFamily="34" charset="0"/>
                <a:ea typeface="Arial" panose="020B0604020202020204" pitchFamily="34" charset="0"/>
                <a:cs typeface="Arial" panose="020B0604020202020204" pitchFamily="34" charset="0"/>
              </a:rPr>
              <a:t>This website gives easier for students to get notes for studies.The notes are uploaded by the expert teachers.This website are available for everyone and is easily accessable.This results for</a:t>
            </a:r>
            <a:r>
              <a:rPr lang="en-US" altLang="zh-CN">
                <a:latin typeface="Arial" panose="020B0604020202020204" pitchFamily="34" charset="0"/>
                <a:ea typeface="Arial" panose="020B0604020202020204" pitchFamily="34" charset="0"/>
                <a:cs typeface="Arial" panose="020B0604020202020204" pitchFamily="34" charset="0"/>
              </a:rPr>
              <a:t> </a:t>
            </a:r>
            <a:r>
              <a:rPr lang="en-US" sz="1800">
                <a:latin typeface="Arial" panose="020B0604020202020204" pitchFamily="34" charset="0"/>
                <a:ea typeface="Arial" panose="020B0604020202020204" pitchFamily="34" charset="0"/>
                <a:cs typeface="Arial" panose="020B0604020202020204" pitchFamily="34" charset="0"/>
                <a:sym typeface="+mn-ea"/>
              </a:rPr>
              <a:t>Students can upload assignments, access course materials, and download relevant documents, while teachers can upload lecture notes, assignments, and manage uploaded content</a:t>
            </a:r>
            <a:r>
              <a:rPr lang="en-US" altLang="zh-CN" sz="1800">
                <a:latin typeface="Arial" panose="020B0604020202020204" pitchFamily="34" charset="0"/>
                <a:ea typeface="Arial" panose="020B0604020202020204" pitchFamily="34" charset="0"/>
                <a:cs typeface="Arial" panose="020B0604020202020204" pitchFamily="34" charset="0"/>
                <a:sym typeface="+mn-ea"/>
              </a:rPr>
              <a:t>.</a:t>
            </a:r>
            <a:br>
              <a:rPr lang="en-IN" sz="1800" b="1">
                <a:latin typeface="Arial" panose="020B0604020202020204" pitchFamily="34" charset="0"/>
                <a:ea typeface="Arial" panose="020B0604020202020204" pitchFamily="34" charset="0"/>
                <a:cs typeface="Arial" panose="020B0604020202020204" pitchFamily="34" charset="0"/>
                <a:sym typeface="+mn-ea"/>
              </a:rPr>
            </a:br>
            <a:r>
              <a:rPr lang="en-US" altLang="zh-CN">
                <a:latin typeface="Arial" panose="020B0604020202020204" pitchFamily="34" charset="0"/>
                <a:ea typeface="Arial" panose="020B0604020202020204" pitchFamily="34" charset="0"/>
                <a:cs typeface="Arial" panose="020B0604020202020204" pitchFamily="34" charset="0"/>
              </a:rPr>
              <a:t> </a:t>
            </a:r>
            <a:endParaRPr lang="en-US">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3665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 Box 3"/>
          <p:cNvSpPr txBox="1"/>
          <p:nvPr userDrawn="1"/>
        </p:nvSpPr>
        <p:spPr>
          <a:xfrm>
            <a:off x="645801" y="1256366"/>
            <a:ext cx="7315200" cy="3094471"/>
          </a:xfrm>
          <a:prstGeom prst="rect">
            <a:avLst/>
          </a:prstGeom>
        </p:spPr>
        <p:txBody>
          <a:bodyPr wrap="square" rtlCol="0" anchor="t">
            <a:noAutofit/>
          </a:bodyPr>
          <a:lstStyle/>
          <a:p>
            <a:r>
              <a:rPr lang="en-US" altLang="zh-CN" sz="2000"/>
              <a:t>Analytics and Reporting</a:t>
            </a:r>
            <a:r>
              <a:rPr lang="en-US" altLang="zh-CN" sz="1600"/>
              <a:t>: Provide analytics and reporting features to track file usage, user activity, and engagement metrics.</a:t>
            </a:r>
          </a:p>
          <a:p>
            <a:r>
              <a:rPr lang="en-US" altLang="zh-CN" sz="2000"/>
              <a:t>Mobile App</a:t>
            </a:r>
            <a:r>
              <a:rPr lang="en-US" altLang="zh-CN" sz="1600"/>
              <a:t>: Develop a mobile app for iOS and Android devices to allow users to access and share files on the go.</a:t>
            </a:r>
          </a:p>
          <a:p>
            <a:r>
              <a:rPr lang="en-US" altLang="zh-CN" sz="2000"/>
              <a:t>Enhanced Security Features</a:t>
            </a:r>
            <a:r>
              <a:rPr lang="en-US" altLang="zh-CN" sz="1600"/>
              <a:t>: Implement additional security measures, such as encryption, to protect files and user data.</a:t>
            </a:r>
          </a:p>
          <a:p>
            <a:r>
              <a:rPr lang="en-US" altLang="zh-CN" sz="2000"/>
              <a:t>User Feedback System</a:t>
            </a:r>
            <a:r>
              <a:rPr lang="en-US" altLang="zh-CN" sz="1600"/>
              <a:t>: Include a feedback system to gather input from users and continuously improve the application based on their suggestions.</a:t>
            </a:r>
            <a:endParaRPr 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userDrawn="1"/>
        </p:nvSpPr>
        <p:spPr>
          <a:xfrm>
            <a:off x="651891" y="1327716"/>
            <a:ext cx="7919578" cy="2619899"/>
          </a:xfrm>
          <a:prstGeom prst="rect">
            <a:avLst/>
          </a:prstGeom>
        </p:spPr>
        <p:txBody>
          <a:bodyPr wrap="square" rtlCol="0">
            <a:noAutofit/>
          </a:bodyPr>
          <a:lstStyle/>
          <a:p>
            <a:r>
              <a:rPr lang="en-US" altLang="zh-CN" sz="1800"/>
              <a:t>In conclusion, the development of a web application for file sharing between students and teachers using Django offers a valuable solution to enhance collaboration and efficiency in educational settings. By providing a centralized platform for uploading, downloading, and managing files, the application streamlines the file</a:t>
            </a:r>
            <a:r>
              <a:rPr lang="zh-CN" altLang="en-US" sz="1800"/>
              <a:t>-</a:t>
            </a:r>
            <a:r>
              <a:rPr lang="en-US" altLang="zh-CN" sz="1800"/>
              <a:t>sharing process and improves organization.Key features such as user authentication, group management, access control, notifications, and search functionality contribute to a user</a:t>
            </a:r>
            <a:r>
              <a:rPr lang="zh-CN" altLang="en-US" sz="1800"/>
              <a:t>-</a:t>
            </a:r>
            <a:r>
              <a:rPr lang="en-US" altLang="zh-CN" sz="1800"/>
              <a:t>friendly experience.</a:t>
            </a:r>
            <a:endParaRPr 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462815" y="2672511"/>
            <a:ext cx="2056671" cy="511175"/>
          </a:xfrm>
          <a:prstGeom prst="rect">
            <a:avLst/>
          </a:prstGeom>
        </p:spPr>
        <p:txBody>
          <a:bodyPr wrap="square" lIns="0" tIns="0" rIns="0" b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solidFill>
                  <a:schemeClr val="bg1"/>
                </a:solidFill>
                <a:latin typeface="+mj-lt"/>
                <a:cs typeface="Poppins"/>
              </a:rPr>
              <a:t>CREATIVE IDEA</a:t>
            </a: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646323" cy="366456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r>
              <a:rPr lang="en-US" altLang="zh-CN" sz="1600" b="1">
                <a:solidFill>
                  <a:srgbClr val="213163"/>
                </a:solidFill>
              </a:rPr>
              <a:t>:</a:t>
            </a:r>
            <a:br>
              <a:rPr lang="en-US" altLang="zh-CN" sz="1600" b="1">
                <a:solidFill>
                  <a:srgbClr val="213163"/>
                </a:solidFill>
              </a:rPr>
            </a:br>
            <a:r>
              <a:rPr lang="en-US" altLang="zh-CN" sz="1600" b="1">
                <a:solidFill>
                  <a:srgbClr val="213163"/>
                </a:solidFill>
              </a:rPr>
              <a:t>    </a:t>
            </a:r>
            <a:r>
              <a:rPr lang="en-US" altLang="zh-CN" sz="2000" b="1">
                <a:solidFill>
                  <a:srgbClr val="213163"/>
                </a:solidFill>
              </a:rPr>
              <a:t> </a:t>
            </a:r>
            <a:br>
              <a:rPr lang="en-US" altLang="zh-CN" sz="2000" b="1">
                <a:solidFill>
                  <a:srgbClr val="213163"/>
                </a:solidFill>
              </a:rPr>
            </a:br>
            <a:r>
              <a:rPr lang="en-US" altLang="zh-CN" sz="2000" b="1">
                <a:solidFill>
                  <a:srgbClr val="213163"/>
                </a:solidFill>
              </a:rPr>
              <a:t>          </a:t>
            </a:r>
            <a:r>
              <a:rPr lang="en-US" sz="2000" b="0">
                <a:solidFill>
                  <a:srgbClr val="000000"/>
                </a:solidFill>
                <a:latin typeface="Söhne" charset="0"/>
              </a:rPr>
              <a:t>The project aims to develop a web application tailored for educational institutions, providing a secure platform for students and teachers to manage documents efficiently. The application features separate login portals for students and teachers, each offering distinct functionalities to cater to their needs. Students can upload assignments, access course materials, and download relevant documents, while teachers can upload lecture notes, assignments, and manage uploaded content</a:t>
            </a:r>
            <a:r>
              <a:rPr lang="en-US" altLang="zh-CN" sz="2000" b="0">
                <a:solidFill>
                  <a:srgbClr val="000000"/>
                </a:solidFill>
                <a:latin typeface="Söhne" charset="0"/>
              </a:rPr>
              <a:t>.</a:t>
            </a:r>
            <a:br>
              <a:rPr lang="en-IN" sz="2000" b="1">
                <a:solidFill>
                  <a:srgbClr val="000000"/>
                </a:solidFill>
              </a:rPr>
            </a:br>
            <a:endParaRPr lang="en-IN" sz="2000">
              <a:solidFill>
                <a:srgbClr val="000000"/>
              </a:solidFill>
            </a:endParaRPr>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65573" y="626179"/>
            <a:ext cx="9012945" cy="389116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r>
              <a:rPr lang="en-US" altLang="zh-CN" sz="1600" b="1">
                <a:solidFill>
                  <a:srgbClr val="213163"/>
                </a:solidFill>
              </a:rPr>
              <a:t>:</a:t>
            </a:r>
            <a:br>
              <a:rPr lang="en-US" altLang="zh-CN" sz="1600" b="1">
                <a:solidFill>
                  <a:srgbClr val="213163"/>
                </a:solidFill>
              </a:rPr>
            </a:br>
            <a:r>
              <a:rPr lang="en-US" altLang="zh-CN" sz="1600" b="1">
                <a:solidFill>
                  <a:srgbClr val="213163"/>
                </a:solidFill>
              </a:rPr>
              <a:t>   </a:t>
            </a:r>
            <a:br>
              <a:rPr lang="en-US" altLang="zh-CN" sz="1600" b="1">
                <a:solidFill>
                  <a:srgbClr val="213163"/>
                </a:solidFill>
              </a:rPr>
            </a:br>
            <a:r>
              <a:rPr lang="en-US" altLang="zh-CN" sz="1600" b="1">
                <a:solidFill>
                  <a:srgbClr val="213163"/>
                </a:solidFill>
              </a:rPr>
              <a:t>       </a:t>
            </a:r>
            <a:r>
              <a:rPr lang="en-US" sz="2000" b="0">
                <a:solidFill>
                  <a:srgbClr val="000000"/>
                </a:solidFill>
                <a:latin typeface="Söhne" charset="0"/>
              </a:rPr>
              <a:t>In educational institutions, there is a growing need for an efficient and secure platform that facilitates document management between students and teachers. Existing systems often lack user-friendly interfaces, robust security measures, and seamless document upload/download functionalities, leading to inefficiencies and potential privacy risks.</a:t>
            </a:r>
            <a:br>
              <a:rPr lang="en-US" sz="2000" b="0">
                <a:solidFill>
                  <a:srgbClr val="000000"/>
                </a:solidFill>
                <a:latin typeface="Söhne" charset="0"/>
              </a:rPr>
            </a:br>
            <a:r>
              <a:rPr lang="en-US" sz="2000" b="0">
                <a:solidFill>
                  <a:srgbClr val="000000"/>
                </a:solidFill>
                <a:latin typeface="Söhne" charset="0"/>
              </a:rPr>
              <a:t>       The problem to be addressed is the absence of a comprehensive web application tailored for educational settings, where students and teachers can securely login to upload and download documents relevant to their coursework. The current manual document exchange processes are cumbersome, prone to errors, and do not provide adequate control over document access and management.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816271" cy="3891164"/>
          </a:xfrm>
          <a:prstGeom prst="rect">
            <a:avLst/>
          </a:prstGeom>
          <a:noFill/>
          <a:ln>
            <a:noFill/>
          </a:ln>
        </p:spPr>
        <p:txBody>
          <a:bodyPr spcFirstLastPara="1" wrap="square" lIns="91425" tIns="91425" rIns="91425" bIns="91425" anchor="t" anchorCtr="0">
            <a:noAutofit/>
          </a:bodyPr>
          <a:lstStyle/>
          <a:p>
            <a:pPr marL="57150" lvl="0" indent="0" algn="l" rtl="0">
              <a:lnSpc>
                <a:spcPct val="100000"/>
              </a:lnSpc>
              <a:spcBef>
                <a:spcPts val="0"/>
              </a:spcBef>
              <a:spcAft>
                <a:spcPts val="0"/>
              </a:spcAft>
              <a:buSzPts val="2800"/>
              <a:buNone/>
            </a:pPr>
            <a:r>
              <a:rPr lang="en-IN" sz="1600" b="1">
                <a:solidFill>
                  <a:srgbClr val="213163"/>
                </a:solidFill>
              </a:rPr>
              <a:t>Project Overview</a:t>
            </a:r>
            <a:br>
              <a:rPr lang="en-IN" sz="1600" b="1">
                <a:solidFill>
                  <a:srgbClr val="213163"/>
                </a:solidFill>
              </a:rPr>
            </a:br>
            <a:r>
              <a:rPr lang="en-US" sz="1600" b="0">
                <a:solidFill>
                  <a:srgbClr val="000000"/>
                </a:solidFill>
                <a:latin typeface="Söhne" charset="0"/>
              </a:rPr>
              <a:t>The project focuses on developing a web application tailored for educational institutions to streamline document management between students and teachers. The application will provide separate login portals for students and teachers, each offering specific functionalities to cater to their roles and responsibilities.</a:t>
            </a:r>
            <a:br>
              <a:rPr lang="en-US" sz="1600" b="0">
                <a:solidFill>
                  <a:srgbClr val="000000"/>
                </a:solidFill>
                <a:latin typeface="Söhne" charset="0"/>
              </a:rPr>
            </a:br>
            <a:r>
              <a:rPr lang="en-US" sz="1600" b="1">
                <a:solidFill>
                  <a:srgbClr val="000000"/>
                </a:solidFill>
                <a:latin typeface="Söhne" charset="0"/>
              </a:rPr>
              <a:t>Key Features and Functionalities:</a:t>
            </a:r>
            <a:br>
              <a:rPr lang="en-US" sz="1600" b="1">
                <a:solidFill>
                  <a:srgbClr val="000000"/>
                </a:solidFill>
                <a:latin typeface="Söhne" charset="0"/>
              </a:rPr>
            </a:br>
            <a:r>
              <a:rPr lang="en-US" sz="1800" b="0">
                <a:solidFill>
                  <a:srgbClr val="000000"/>
                </a:solidFill>
                <a:latin typeface="Söhne" charset="0"/>
              </a:rPr>
              <a:t>User Authentication and Authorization</a:t>
            </a:r>
            <a:r>
              <a:rPr lang="en-US" sz="1600" b="0">
                <a:solidFill>
                  <a:srgbClr val="000000"/>
                </a:solidFill>
                <a:latin typeface="Söhne" charset="0"/>
              </a:rPr>
              <a:t>:</a:t>
            </a:r>
            <a:br>
              <a:rPr lang="en-US" sz="1600" b="0">
                <a:solidFill>
                  <a:srgbClr val="000000"/>
                </a:solidFill>
                <a:latin typeface="Söhne" charset="0"/>
              </a:rPr>
            </a:br>
            <a:r>
              <a:rPr lang="en-US" sz="1600" b="0">
                <a:solidFill>
                  <a:srgbClr val="000000"/>
                </a:solidFill>
                <a:latin typeface="Söhne" charset="0"/>
              </a:rPr>
              <a:t>    Students and teachers will have secure login credentials to access the platform.</a:t>
            </a:r>
            <a:br>
              <a:rPr lang="en-US" sz="1600" b="0">
                <a:solidFill>
                  <a:srgbClr val="000000"/>
                </a:solidFill>
                <a:latin typeface="Söhne" charset="0"/>
              </a:rPr>
            </a:br>
            <a:r>
              <a:rPr lang="en-US" sz="1600" b="0">
                <a:solidFill>
                  <a:srgbClr val="000000"/>
                </a:solidFill>
                <a:latin typeface="Söhne" charset="0"/>
              </a:rPr>
              <a:t>Role-based access control will be implemented to ensure that users can only access functionalities relevant to their roles (e.g., teachers can upload documents, students can download documents).</a:t>
            </a:r>
            <a:br>
              <a:rPr lang="en-US" sz="1600" b="0">
                <a:solidFill>
                  <a:srgbClr val="000000"/>
                </a:solidFill>
                <a:latin typeface="Söhne" charset="0"/>
              </a:rPr>
            </a:br>
            <a:r>
              <a:rPr lang="en-US" sz="1800" b="0">
                <a:solidFill>
                  <a:srgbClr val="000000"/>
                </a:solidFill>
                <a:latin typeface="Söhne" charset="0"/>
              </a:rPr>
              <a:t>Document Upload and Download:</a:t>
            </a:r>
            <a:br>
              <a:rPr lang="en-US" sz="1800" b="0">
                <a:solidFill>
                  <a:srgbClr val="000000"/>
                </a:solidFill>
                <a:latin typeface="Söhne" charset="0"/>
              </a:rPr>
            </a:br>
            <a:r>
              <a:rPr lang="en-US" sz="1800" b="0">
                <a:solidFill>
                  <a:srgbClr val="000000"/>
                </a:solidFill>
                <a:latin typeface="Söhne" charset="0"/>
              </a:rPr>
              <a:t>    </a:t>
            </a:r>
            <a:r>
              <a:rPr lang="en-US" sz="1600" b="0">
                <a:solidFill>
                  <a:srgbClr val="000000"/>
                </a:solidFill>
                <a:latin typeface="Söhne" charset="0"/>
              </a:rPr>
              <a:t>Teachers can upload lecture notes, assignments, and supplementary materials to the platform.</a:t>
            </a:r>
            <a:br>
              <a:rPr lang="en-US" sz="1600" b="0">
                <a:solidFill>
                  <a:srgbClr val="000000"/>
                </a:solidFill>
                <a:latin typeface="Söhne" charset="0"/>
              </a:rPr>
            </a:br>
            <a:r>
              <a:rPr lang="en-US" sz="1600" b="0">
                <a:solidFill>
                  <a:srgbClr val="000000"/>
                </a:solidFill>
                <a:latin typeface="Söhne" charset="0"/>
              </a:rPr>
              <a:t>Students can browse and download relevant documents for their courses.</a:t>
            </a:r>
            <a:br>
              <a:rPr lang="en-US" sz="1600" b="0">
                <a:solidFill>
                  <a:srgbClr val="000000"/>
                </a:solidFill>
                <a:latin typeface="Söhne" charset="0"/>
              </a:rPr>
            </a:br>
            <a:r>
              <a:rPr lang="en-US" sz="1600" b="0">
                <a:solidFill>
                  <a:srgbClr val="000000"/>
                </a:solidFill>
                <a:latin typeface="Söhne" charset="0"/>
              </a:rPr>
              <a:t>File upload functionalities will include support for various document formats and size restrictions if necessary.</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77" y="671499"/>
            <a:ext cx="8874381" cy="3800525"/>
          </a:xfrm>
          <a:prstGeom prst="rect">
            <a:avLst/>
          </a:prstGeom>
          <a:noFill/>
          <a:ln>
            <a:noFill/>
          </a:ln>
        </p:spPr>
        <p:txBody>
          <a:bodyPr spcFirstLastPara="1" wrap="square" lIns="91425" tIns="91425" rIns="91425" bIns="91425" anchor="t" anchorCtr="0">
            <a:noAutofit/>
          </a:bodyPr>
          <a:lstStyle/>
          <a:p>
            <a:pPr marL="57150" lvl="0" indent="0" algn="l" rtl="0">
              <a:lnSpc>
                <a:spcPct val="100000"/>
              </a:lnSpc>
              <a:spcBef>
                <a:spcPts val="0"/>
              </a:spcBef>
              <a:spcAft>
                <a:spcPts val="0"/>
              </a:spcAft>
              <a:buSzPts val="2800"/>
              <a:buNone/>
            </a:pPr>
            <a:r>
              <a:rPr lang="en-IN" sz="1600" b="1">
                <a:solidFill>
                  <a:srgbClr val="213163"/>
                </a:solidFill>
              </a:rPr>
              <a:t>Proposed Solution</a:t>
            </a:r>
            <a:r>
              <a:rPr lang="en-US" altLang="zh-CN" sz="1600" b="1">
                <a:solidFill>
                  <a:srgbClr val="213163"/>
                </a:solidFill>
              </a:rPr>
              <a:t>:</a:t>
            </a:r>
            <a:br>
              <a:rPr lang="en-US" altLang="zh-CN" sz="1600" b="1">
                <a:solidFill>
                  <a:srgbClr val="213163"/>
                </a:solidFill>
              </a:rPr>
            </a:br>
            <a:r>
              <a:rPr lang="en-US" altLang="zh-CN" sz="1600" b="1">
                <a:solidFill>
                  <a:srgbClr val="213163"/>
                </a:solidFill>
              </a:rPr>
              <a:t> </a:t>
            </a:r>
            <a:r>
              <a:rPr lang="en-US" altLang="zh-CN" sz="1600" b="1">
                <a:solidFill>
                  <a:srgbClr val="000000"/>
                </a:solidFill>
              </a:rPr>
              <a:t> </a:t>
            </a:r>
            <a:r>
              <a:rPr lang="en-US" sz="1600" b="0">
                <a:solidFill>
                  <a:srgbClr val="000000"/>
                </a:solidFill>
                <a:latin typeface="Söhne" charset="0"/>
              </a:rPr>
              <a:t>The proposed solution aims to develop a comprehensive web application that caters to the document management needs of educational institutions. The solution will include the following key components and functionalities:</a:t>
            </a:r>
            <a:br>
              <a:rPr lang="en-US" sz="1600" b="0">
                <a:solidFill>
                  <a:srgbClr val="000000"/>
                </a:solidFill>
                <a:latin typeface="Söhne" charset="0"/>
              </a:rPr>
            </a:br>
            <a:r>
              <a:rPr lang="en-US" sz="2000" b="0">
                <a:solidFill>
                  <a:srgbClr val="000000"/>
                </a:solidFill>
                <a:latin typeface="Söhne" charset="0"/>
              </a:rPr>
              <a:t>User Authentication and Authorization:</a:t>
            </a:r>
            <a:br>
              <a:rPr lang="en-US" sz="2000" b="0">
                <a:solidFill>
                  <a:srgbClr val="000000"/>
                </a:solidFill>
                <a:latin typeface="Söhne" charset="0"/>
              </a:rPr>
            </a:br>
            <a:r>
              <a:rPr lang="en-US" sz="2000" b="0">
                <a:solidFill>
                  <a:srgbClr val="000000"/>
                </a:solidFill>
                <a:latin typeface="Söhne" charset="0"/>
              </a:rPr>
              <a:t>  </a:t>
            </a:r>
            <a:r>
              <a:rPr lang="en-US" sz="1600" b="0">
                <a:solidFill>
                  <a:srgbClr val="000000"/>
                </a:solidFill>
                <a:latin typeface="Söhne" charset="0"/>
              </a:rPr>
              <a:t>Implement secure login portals for students and teachers using JWT (JSON Web Tokens) for authentication.</a:t>
            </a:r>
            <a:br>
              <a:rPr lang="en-US" sz="1600" b="0">
                <a:solidFill>
                  <a:srgbClr val="000000"/>
                </a:solidFill>
                <a:latin typeface="Söhne" charset="0"/>
              </a:rPr>
            </a:br>
            <a:r>
              <a:rPr lang="en-US" sz="1600" b="0">
                <a:solidFill>
                  <a:srgbClr val="000000"/>
                </a:solidFill>
                <a:latin typeface="Söhne" charset="0"/>
              </a:rPr>
              <a:t>Enforce role-based access control to ensure that users can only access functionalities relevant to their roles (e.g., teachers can upload documents, students can download documents).</a:t>
            </a:r>
            <a:br>
              <a:rPr lang="en-US" sz="1600" b="0">
                <a:solidFill>
                  <a:srgbClr val="000000"/>
                </a:solidFill>
                <a:latin typeface="Söhne" charset="0"/>
              </a:rPr>
            </a:br>
            <a:r>
              <a:rPr lang="en-US" sz="2000" b="0">
                <a:solidFill>
                  <a:srgbClr val="000000"/>
                </a:solidFill>
                <a:latin typeface="Söhne" charset="0"/>
              </a:rPr>
              <a:t>Document Upload and Download:</a:t>
            </a:r>
            <a:br>
              <a:rPr lang="en-US" sz="2000" b="0">
                <a:solidFill>
                  <a:srgbClr val="000000"/>
                </a:solidFill>
                <a:latin typeface="Söhne" charset="0"/>
              </a:rPr>
            </a:br>
            <a:r>
              <a:rPr lang="en-US" sz="2000" b="0">
                <a:solidFill>
                  <a:srgbClr val="000000"/>
                </a:solidFill>
                <a:latin typeface="Söhne" charset="0"/>
              </a:rPr>
              <a:t>  </a:t>
            </a:r>
            <a:r>
              <a:rPr lang="en-US" sz="1600" b="0">
                <a:solidFill>
                  <a:srgbClr val="000000"/>
                </a:solidFill>
                <a:latin typeface="Söhne" charset="0"/>
              </a:rPr>
              <a:t>Teachers will have the ability to upload lecture notes, assignments, and supplementary materials through a user-friendly interface.</a:t>
            </a:r>
            <a:br>
              <a:rPr lang="en-US" sz="1600" b="0">
                <a:solidFill>
                  <a:srgbClr val="000000"/>
                </a:solidFill>
                <a:latin typeface="Söhne" charset="0"/>
              </a:rPr>
            </a:br>
            <a:r>
              <a:rPr lang="en-US" sz="1600" b="0">
                <a:solidFill>
                  <a:srgbClr val="000000"/>
                </a:solidFill>
                <a:latin typeface="Söhne" charset="0"/>
              </a:rPr>
              <a:t>Students can browse and download relevant documents based on their courses or subjects.</a:t>
            </a:r>
            <a:br>
              <a:rPr lang="en-US" sz="1600" b="0">
                <a:solidFill>
                  <a:srgbClr val="000000"/>
                </a:solidFill>
                <a:latin typeface="Söhne" charset="0"/>
              </a:rPr>
            </a:br>
            <a:r>
              <a:rPr lang="en-US" sz="1600" b="0">
                <a:solidFill>
                  <a:srgbClr val="000000"/>
                </a:solidFill>
                <a:latin typeface="Söhne" charset="0"/>
              </a:rPr>
              <a:t>Implement file upload functionalities with support for various document formats and size restrictions if necessar</a:t>
            </a:r>
            <a:r>
              <a:rPr lang="en-US" altLang="zh-CN" sz="1600" b="0">
                <a:solidFill>
                  <a:srgbClr val="000000"/>
                </a:solidFill>
                <a:latin typeface="Söhne" charset="0"/>
              </a:rPr>
              <a:t>y.</a:t>
            </a:r>
            <a:endParaRPr lang="en-US" sz="1600" b="0">
              <a:solidFill>
                <a:srgbClr val="ECECEC"/>
              </a:solidFill>
              <a:latin typeface="Söhne" charset="0"/>
            </a:endParaRPr>
          </a:p>
        </p:txBody>
      </p:sp>
      <p:sp>
        <p:nvSpPr>
          <p:cNvPr id="11" name="TextBox 10"/>
          <p:cNvSpPr txBox="1"/>
          <p:nvPr/>
        </p:nvSpPr>
        <p:spPr>
          <a:xfrm>
            <a:off x="1498114" y="1702702"/>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userDrawn="1"/>
        </p:nvSpPr>
        <p:spPr>
          <a:xfrm>
            <a:off x="844498" y="772554"/>
            <a:ext cx="2961064" cy="306705"/>
          </a:xfrm>
          <a:prstGeom prst="rect">
            <a:avLst/>
          </a:prstGeom>
        </p:spPr>
        <p:txBody>
          <a:bodyPr wrap="square" rtlCol="0">
            <a:noAutofit/>
          </a:bodyPr>
          <a:lstStyle/>
          <a:p>
            <a:r>
              <a:rPr lang="en-US" altLang="zh-CN" sz="2000"/>
              <a:t>Login:</a:t>
            </a:r>
            <a:endParaRPr lang="en-US" sz="2000"/>
          </a:p>
        </p:txBody>
      </p:sp>
      <p:pic>
        <p:nvPicPr>
          <p:cNvPr id="5" name="Picture 4">
            <a:extLst>
              <a:ext uri="{FF2B5EF4-FFF2-40B4-BE49-F238E27FC236}">
                <a16:creationId xmlns:a16="http://schemas.microsoft.com/office/drawing/2014/main" id="{630D79C8-005A-AB2B-EF68-6FBDCCBB6DA1}"/>
              </a:ext>
            </a:extLst>
          </p:cNvPr>
          <p:cNvPicPr>
            <a:picLocks noChangeAspect="1"/>
          </p:cNvPicPr>
          <p:nvPr/>
        </p:nvPicPr>
        <p:blipFill>
          <a:blip r:embed="rId2"/>
          <a:stretch>
            <a:fillRect/>
          </a:stretch>
        </p:blipFill>
        <p:spPr>
          <a:xfrm>
            <a:off x="1382751" y="1181983"/>
            <a:ext cx="6497444" cy="36548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userDrawn="1"/>
        </p:nvSpPr>
        <p:spPr>
          <a:xfrm>
            <a:off x="674551" y="840533"/>
            <a:ext cx="2741822" cy="368300"/>
          </a:xfrm>
          <a:prstGeom prst="rect">
            <a:avLst/>
          </a:prstGeom>
        </p:spPr>
        <p:txBody>
          <a:bodyPr wrap="none" rtlCol="0">
            <a:noAutofit/>
          </a:bodyPr>
          <a:lstStyle/>
          <a:p>
            <a:r>
              <a:rPr lang="en-US" altLang="zh-CN" sz="2000"/>
              <a:t>Sign Up:</a:t>
            </a:r>
            <a:endParaRPr lang="en-US" sz="2000"/>
          </a:p>
        </p:txBody>
      </p:sp>
      <p:pic>
        <p:nvPicPr>
          <p:cNvPr id="5" name="Picture 4">
            <a:extLst>
              <a:ext uri="{FF2B5EF4-FFF2-40B4-BE49-F238E27FC236}">
                <a16:creationId xmlns:a16="http://schemas.microsoft.com/office/drawing/2014/main" id="{7FDF047B-E23F-7948-04D2-A0D6C829C2C6}"/>
              </a:ext>
            </a:extLst>
          </p:cNvPr>
          <p:cNvPicPr>
            <a:picLocks noChangeAspect="1"/>
          </p:cNvPicPr>
          <p:nvPr/>
        </p:nvPicPr>
        <p:blipFill>
          <a:blip r:embed="rId2"/>
          <a:stretch>
            <a:fillRect/>
          </a:stretch>
        </p:blipFill>
        <p:spPr>
          <a:xfrm>
            <a:off x="1434791" y="1344186"/>
            <a:ext cx="6014224" cy="33830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userDrawn="1"/>
        </p:nvSpPr>
        <p:spPr>
          <a:xfrm>
            <a:off x="595242" y="931172"/>
            <a:ext cx="2243309" cy="368300"/>
          </a:xfrm>
          <a:prstGeom prst="rect">
            <a:avLst/>
          </a:prstGeom>
        </p:spPr>
        <p:txBody>
          <a:bodyPr wrap="none" rtlCol="0">
            <a:noAutofit/>
          </a:bodyPr>
          <a:lstStyle/>
          <a:p>
            <a:r>
              <a:rPr lang="en-US" altLang="zh-CN" sz="2000"/>
              <a:t>Error Notification:</a:t>
            </a:r>
            <a:endParaRPr lang="en-US" sz="2000"/>
          </a:p>
        </p:txBody>
      </p:sp>
      <p:pic>
        <p:nvPicPr>
          <p:cNvPr id="5" name="Picture 4">
            <a:extLst>
              <a:ext uri="{FF2B5EF4-FFF2-40B4-BE49-F238E27FC236}">
                <a16:creationId xmlns:a16="http://schemas.microsoft.com/office/drawing/2014/main" id="{0A7E83F6-F9E7-8F62-E1FE-ECB1F05F6045}"/>
              </a:ext>
            </a:extLst>
          </p:cNvPr>
          <p:cNvPicPr>
            <a:picLocks noChangeAspect="1"/>
          </p:cNvPicPr>
          <p:nvPr/>
        </p:nvPicPr>
        <p:blipFill>
          <a:blip r:embed="rId2"/>
          <a:stretch>
            <a:fillRect/>
          </a:stretch>
        </p:blipFill>
        <p:spPr>
          <a:xfrm>
            <a:off x="1419275" y="1395962"/>
            <a:ext cx="6305449" cy="354681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867</Words>
  <Application>Microsoft Office PowerPoint</Application>
  <PresentationFormat>On-screen Show (16:9)</PresentationFormat>
  <Paragraphs>48</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                 The project aims to develop a web application tailored for educational institutions, providing a secure platform for students and teachers to manage documents efficiently. The application features separate login portals for students and teachers, each offering distinct functionalities to cater to their needs. Students can upload assignments, access course materials, and download relevant documents, while teachers can upload lecture notes, assignments, and manage uploaded content. </vt:lpstr>
      <vt:lpstr>Problem Statement:            In educational institutions, there is a growing need for an efficient and secure platform that facilitates document management between students and teachers. Existing systems often lack user-friendly interfaces, robust security measures, and seamless document upload/download functionalities, leading to inefficiencies and potential privacy risks.        The problem to be addressed is the absence of a comprehensive web application tailored for educational settings, where students and teachers can securely login to upload and download documents relevant to their coursework. The current manual document exchange processes are cumbersome, prone to errors, and do not provide adequate control over document access and management.</vt:lpstr>
      <vt:lpstr>Project Overview The project focuses on developing a web application tailored for educational institutions to streamline document management between students and teachers. The application will provide separate login portals for students and teachers, each offering specific functionalities to cater to their roles and responsibilities. Key Features and Functionalities: User Authentication and Authorization:     Students and teachers will have secure login credentials to access the platform. Role-based access control will be implemented to ensure that users can only access functionalities relevant to their roles (e.g., teachers can upload documents, students can download documents). Document Upload and Download:     Teachers can upload lecture notes, assignments, and supplementary materials to the platform. Students can browse and download relevant documents for their courses. File upload functionalities will include support for various document formats and size restrictions if necessary.</vt:lpstr>
      <vt:lpstr>Proposed Solution:   The proposed solution aims to develop a comprehensive web application that caters to the document management needs of educational institutions. The solution will include the following key components and functionalities: User Authentication and Authorization:   Implement secure login portals for students and teachers using JWT (JSON Web Tokens) for authentication. Enforce role-based access control to ensure that users can only access functionalities relevant to their roles (e.g., teachers can upload documents, students can download documents). Document Upload and Download:   Teachers will have the ability to upload lecture notes, assignments, and supplementary materials through a user-friendly interface. Students can browse and download relevant documents based on their courses or subjects. Implement file upload functionalities with support for various document formats and size restrictions if necessary.</vt:lpstr>
      <vt:lpstr>PowerPoint Presentation</vt:lpstr>
      <vt:lpstr>PowerPoint Presentation</vt:lpstr>
      <vt:lpstr>PowerPoint Presentation</vt:lpstr>
      <vt:lpstr>PowerPoint Presentation</vt:lpstr>
      <vt:lpstr>PowerPoint Presentation</vt:lpstr>
      <vt:lpstr>PowerPoint Presentation</vt:lpstr>
      <vt:lpstr>Technology Used</vt:lpstr>
      <vt:lpstr>Modelling &amp; Results: </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gowtham s</cp:lastModifiedBy>
  <cp:revision>1</cp:revision>
  <dcterms:created xsi:type="dcterms:W3CDTF">2024-04-10T06:29:41Z</dcterms:created>
  <dcterms:modified xsi:type="dcterms:W3CDTF">2024-04-10T07:15:34Z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
  </property>
  <property fmtid="{D5CDD505-2E9C-101B-9397-08002B2CF9AE}" pid="4" name="KSOProductBuildVer">
    <vt:lpwstr>1033-0.0.0.0</vt:lpwstr>
  </property>
</Properties>
</file>