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410" r:id="rId5"/>
    <p:sldId id="383" r:id="rId6"/>
    <p:sldId id="39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08" r:id="rId15"/>
    <p:sldId id="3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1" d="100"/>
          <a:sy n="81" d="100"/>
        </p:scale>
        <p:origin x="67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2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203CD-739D-9CD6-200C-2A7D9DBC0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B1DF78-C7E0-D8F7-865F-8337F9DB5E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1336A4-4130-AE4E-3553-D17D8F8B0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D877B-60A7-8F68-2928-C94DE85767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71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95F4A-1578-2A1B-7FA9-B0FF56199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8151BA-CA53-3E4B-5209-435CBDCB3A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84FF79-8482-A10E-99E0-BA23A32559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C7F13-9E08-2F7D-7E2B-75843C0B37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730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EC82A-3BCD-5663-97A4-8A938A186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EF6F3D-4AA0-A7CF-04E7-F8A03ADCDD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0FE428-093E-0A6F-FFA9-8E53660F73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234DA-E1EB-440D-2D76-226D787074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046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A43C1-EBF9-D6B7-6E16-34D115BFB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4A3735-1123-CBF9-C358-C090826509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41B8BE-AAEC-9FF8-52AA-D9DBBC0847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8E250-514D-8699-1CAC-7871F177BC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55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5D392-0FB2-F15D-1453-6AB313DD2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9AACAB-4735-10C5-BBD8-53128E9C0B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322119-CC94-75EA-DB4F-CE2E44B1D6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980E6-66B1-13D6-F7C1-ED0F8B146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1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01131-159F-6881-9084-6ADCB4346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39154D-21BF-7587-320F-9A5535FB7A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EAF9F8-682C-FD2C-4BDD-901E739ACA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16A04-D0DB-8EA7-DFD0-F94C41BA9E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68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B618C-B590-081C-C686-DD33E7EA8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1DC36F-F5C3-B53E-DFCD-2D1809CC27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59BEDE-4E10-7EBA-7DD8-89D1A2D2A1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4C201-47E7-F691-E295-369D2D8C54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347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15297" y="2426974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58" y="-645394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58" y="1697921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0871" y="1202476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4177" y="1940439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edium.com/acute-angular/angular-rookie-mistakes-how-to-cache-bust-an-angular-2-application-in-production-c4e4d1c48514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gowthamudpm2004@gmail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1310" y="1226359"/>
            <a:ext cx="8563577" cy="692265"/>
          </a:xfrm>
        </p:spPr>
        <p:txBody>
          <a:bodyPr/>
          <a:lstStyle/>
          <a:p>
            <a:r>
              <a:rPr lang="en-IN" sz="4700" dirty="0"/>
              <a:t>Expense Tracker – Angular SPA</a:t>
            </a:r>
            <a:endParaRPr lang="en-US" sz="4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B3E3B-F097-A201-CBED-4E89AE4481EE}"/>
              </a:ext>
            </a:extLst>
          </p:cNvPr>
          <p:cNvSpPr txBox="1"/>
          <p:nvPr/>
        </p:nvSpPr>
        <p:spPr>
          <a:xfrm>
            <a:off x="5985164" y="1918624"/>
            <a:ext cx="727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 Interactive Expense Management System Using Angular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F760AC-0ED1-132D-9E30-A39B0FCA54C2}"/>
              </a:ext>
            </a:extLst>
          </p:cNvPr>
          <p:cNvSpPr txBox="1"/>
          <p:nvPr/>
        </p:nvSpPr>
        <p:spPr>
          <a:xfrm>
            <a:off x="8096293" y="5354703"/>
            <a:ext cx="33198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By</a:t>
            </a:r>
          </a:p>
          <a:p>
            <a:r>
              <a:rPr lang="en-IN" dirty="0">
                <a:solidFill>
                  <a:schemeClr val="bg1"/>
                </a:solidFill>
              </a:rPr>
              <a:t>     Gowtham M</a:t>
            </a:r>
          </a:p>
          <a:p>
            <a:r>
              <a:rPr lang="en-IN" dirty="0">
                <a:solidFill>
                  <a:schemeClr val="bg1"/>
                </a:solidFill>
              </a:rPr>
              <a:t>     </a:t>
            </a:r>
            <a:r>
              <a:rPr lang="en-IN" dirty="0" err="1">
                <a:solidFill>
                  <a:schemeClr val="bg1"/>
                </a:solidFill>
              </a:rPr>
              <a:t>TechMahindra</a:t>
            </a:r>
            <a:r>
              <a:rPr lang="en-IN" dirty="0">
                <a:solidFill>
                  <a:schemeClr val="bg1"/>
                </a:solidFill>
              </a:rPr>
              <a:t> Batch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FF11A0-5F07-3B50-C0A2-82ABB1CB1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808014" y="935036"/>
            <a:ext cx="983588" cy="98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E2714-7C99-858D-717A-0E7FDE26D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E8A523-6326-F2B4-6525-EA90F9C61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96" y="397613"/>
            <a:ext cx="10873740" cy="600825"/>
          </a:xfrm>
        </p:spPr>
        <p:txBody>
          <a:bodyPr/>
          <a:lstStyle/>
          <a:p>
            <a:r>
              <a:rPr lang="en-US" dirty="0"/>
              <a:t>Angular Concepts Used 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1B8A2DB-7F41-3FF4-4A32-7A2300CD3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2061F01-4915-4C36-E1C5-AA1548EA2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CFDBF95-1470-10B7-B0D9-20CC627EB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F6ECF19-CD2D-7EA1-17F7-463D4122D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6345DE2A-CC7F-C28E-ED2C-5366F808B970}"/>
              </a:ext>
            </a:extLst>
          </p:cNvPr>
          <p:cNvSpPr txBox="1">
            <a:spLocks/>
          </p:cNvSpPr>
          <p:nvPr/>
        </p:nvSpPr>
        <p:spPr>
          <a:xfrm>
            <a:off x="643081" y="1239578"/>
            <a:ext cx="11271828" cy="5475258"/>
          </a:xfrm>
          <a:prstGeom prst="rect">
            <a:avLst/>
          </a:prstGeom>
        </p:spPr>
        <p:txBody>
          <a:bodyPr vert="horz" lIns="0" tIns="228600" rIns="0" bIns="0" rtlCol="0">
            <a:normAutofit lnSpcReduction="10000"/>
          </a:bodyPr>
          <a:lstStyle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Routing</a:t>
            </a:r>
            <a:r>
              <a:rPr lang="en-US" dirty="0"/>
              <a:t> – Navigation between </a:t>
            </a:r>
            <a:r>
              <a:rPr lang="en-US" b="1" dirty="0"/>
              <a:t>Dashboard, Friends, and Expenditure</a:t>
            </a:r>
            <a:r>
              <a:rPr lang="en-US" dirty="0"/>
              <a:t> using Angular Router</a:t>
            </a:r>
          </a:p>
          <a:p>
            <a:r>
              <a:rPr lang="en-US" b="1" dirty="0"/>
              <a:t>Pipes</a:t>
            </a:r>
            <a:r>
              <a:rPr lang="en-US" dirty="0"/>
              <a:t> – Used for </a:t>
            </a:r>
            <a:r>
              <a:rPr lang="en-US" b="1" dirty="0"/>
              <a:t>formatting currency and filtering data</a:t>
            </a:r>
            <a:r>
              <a:rPr lang="en-US" dirty="0"/>
              <a:t>.</a:t>
            </a:r>
          </a:p>
          <a:p>
            <a:r>
              <a:rPr lang="en-IN" b="1" dirty="0"/>
              <a:t>Directives</a:t>
            </a:r>
            <a:r>
              <a:rPr lang="en-IN" dirty="0"/>
              <a:t> :</a:t>
            </a:r>
            <a:r>
              <a:rPr lang="en-US" dirty="0"/>
              <a:t> </a:t>
            </a:r>
          </a:p>
          <a:p>
            <a:pPr lvl="1"/>
            <a:r>
              <a:rPr lang="en-IN" dirty="0"/>
              <a:t>Structural Directives</a:t>
            </a:r>
            <a:r>
              <a:rPr lang="en-US" dirty="0"/>
              <a:t>( *</a:t>
            </a:r>
            <a:r>
              <a:rPr lang="en-US" dirty="0" err="1"/>
              <a:t>nglf</a:t>
            </a:r>
            <a:r>
              <a:rPr lang="en-US" dirty="0"/>
              <a:t> ,  *</a:t>
            </a:r>
            <a:r>
              <a:rPr lang="en-US" dirty="0" err="1"/>
              <a:t>ngFor</a:t>
            </a:r>
            <a:r>
              <a:rPr lang="en-US" dirty="0"/>
              <a:t> ) for dynamic content. </a:t>
            </a:r>
          </a:p>
          <a:p>
            <a:pPr lvl="1"/>
            <a:r>
              <a:rPr lang="en-US" dirty="0"/>
              <a:t>Attribute Directives ( [ngC1ass] ,[ngSty1e] ) for styling</a:t>
            </a:r>
            <a:r>
              <a:rPr lang="en-US" b="1" dirty="0"/>
              <a:t>.</a:t>
            </a:r>
            <a:endParaRPr lang="en-US" dirty="0"/>
          </a:p>
          <a:p>
            <a:r>
              <a:rPr lang="en-IN" b="1" dirty="0"/>
              <a:t>Forms</a:t>
            </a:r>
            <a:r>
              <a:rPr lang="en-IN" dirty="0"/>
              <a:t> </a:t>
            </a:r>
          </a:p>
          <a:p>
            <a:pPr lvl="1"/>
            <a:r>
              <a:rPr lang="en-IN" b="1" dirty="0"/>
              <a:t>Template-driven Form</a:t>
            </a:r>
            <a:r>
              <a:rPr lang="en-IN" dirty="0"/>
              <a:t> for Login.</a:t>
            </a:r>
          </a:p>
          <a:p>
            <a:pPr lvl="1"/>
            <a:r>
              <a:rPr lang="en-US" b="1" dirty="0"/>
              <a:t>Reactive Form</a:t>
            </a:r>
            <a:r>
              <a:rPr lang="en-US" dirty="0"/>
              <a:t> for adding expenses.</a:t>
            </a:r>
          </a:p>
          <a:p>
            <a:r>
              <a:rPr lang="en-IN" b="1" dirty="0"/>
              <a:t>Services &amp; Observables : </a:t>
            </a:r>
          </a:p>
          <a:p>
            <a:pPr lvl="1"/>
            <a:r>
              <a:rPr lang="en-US" dirty="0" err="1"/>
              <a:t>AuthService</a:t>
            </a:r>
            <a:r>
              <a:rPr lang="en-US" dirty="0"/>
              <a:t> for authentication.</a:t>
            </a:r>
          </a:p>
          <a:p>
            <a:pPr lvl="1"/>
            <a:r>
              <a:rPr lang="en-US" dirty="0" err="1"/>
              <a:t>FriendsService</a:t>
            </a:r>
            <a:r>
              <a:rPr lang="en-US" dirty="0"/>
              <a:t> for fetching and updating data.</a:t>
            </a:r>
          </a:p>
        </p:txBody>
      </p:sp>
    </p:spTree>
    <p:extLst>
      <p:ext uri="{BB962C8B-B14F-4D97-AF65-F5344CB8AC3E}">
        <p14:creationId xmlns:p14="http://schemas.microsoft.com/office/powerpoint/2010/main" val="3526294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80291"/>
            <a:ext cx="5287537" cy="517236"/>
          </a:xfrm>
        </p:spPr>
        <p:txBody>
          <a:bodyPr/>
          <a:lstStyle/>
          <a:p>
            <a:r>
              <a:rPr lang="en-IN" dirty="0"/>
              <a:t>Technologies Used</a:t>
            </a:r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001E463-1950-6BA8-F99A-481DE2603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962" y="1776191"/>
            <a:ext cx="10794075" cy="378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Built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Angular &amp; TypeScript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HTML &amp; CSS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for structuring and styling. 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Backend (Mock API):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Uses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JSON Server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simulate a backend for managing user data and expenses.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State Management: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Implements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Angular Services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RxJS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Observables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handle data flow efficiently.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Routing: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Angular Router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enables smooth navigation between pages.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Forms: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Utilizes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Template-Driven and Reactive Forms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for handling user inputs in login and expense entry.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Styling: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Designed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Bootstrap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for responsive UI. 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Gowtham M</a:t>
            </a:r>
          </a:p>
          <a:p>
            <a:r>
              <a:rPr lang="en-US" dirty="0">
                <a:hlinkClick r:id="rId3"/>
              </a:rPr>
              <a:t>gowthamudpm2004@gmail.com</a:t>
            </a:r>
            <a:endParaRPr lang="en-US" dirty="0"/>
          </a:p>
          <a:p>
            <a:r>
              <a:rPr lang="en-US" dirty="0" err="1"/>
              <a:t>TechMahindra</a:t>
            </a:r>
            <a:r>
              <a:rPr lang="en-US" dirty="0"/>
              <a:t> Training Batch 1 (2025)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87" y="-237204"/>
            <a:ext cx="6787747" cy="1593507"/>
          </a:xfrm>
        </p:spPr>
        <p:txBody>
          <a:bodyPr/>
          <a:lstStyle/>
          <a:p>
            <a:r>
              <a:rPr lang="en-IN" dirty="0"/>
              <a:t>About the Application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F80426-0F93-AD9D-D16E-C450136A466A}"/>
              </a:ext>
            </a:extLst>
          </p:cNvPr>
          <p:cNvSpPr txBox="1"/>
          <p:nvPr/>
        </p:nvSpPr>
        <p:spPr>
          <a:xfrm>
            <a:off x="886690" y="2202933"/>
            <a:ext cx="9337963" cy="3729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An </a:t>
            </a:r>
            <a:r>
              <a:rPr lang="en-US" sz="2000" b="1" dirty="0">
                <a:solidFill>
                  <a:schemeClr val="bg1"/>
                </a:solidFill>
              </a:rPr>
              <a:t>Angular Single Page Application (SPA)</a:t>
            </a:r>
            <a:r>
              <a:rPr lang="en-US" sz="2000" dirty="0">
                <a:solidFill>
                  <a:schemeClr val="bg1"/>
                </a:solidFill>
              </a:rPr>
              <a:t> for managing expenses with friends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Allows users to </a:t>
            </a:r>
            <a:r>
              <a:rPr lang="en-US" sz="2000" b="1" dirty="0">
                <a:solidFill>
                  <a:schemeClr val="bg1"/>
                </a:solidFill>
              </a:rPr>
              <a:t>log in, view friends, track expenses, and manage payments</a:t>
            </a:r>
            <a:r>
              <a:rPr lang="en-US" sz="2000" dirty="0">
                <a:solidFill>
                  <a:schemeClr val="bg1"/>
                </a:solidFill>
              </a:rPr>
              <a:t> efficiently.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Objective 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Simplify financial tracking among friends.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Provide a </a:t>
            </a:r>
            <a:r>
              <a:rPr lang="en-US" sz="2000" b="1" dirty="0">
                <a:solidFill>
                  <a:schemeClr val="bg1"/>
                </a:solidFill>
              </a:rPr>
              <a:t>user-friendly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b="1" dirty="0">
                <a:solidFill>
                  <a:schemeClr val="bg1"/>
                </a:solidFill>
              </a:rPr>
              <a:t>interactive interface</a:t>
            </a:r>
            <a:r>
              <a:rPr lang="en-US" sz="2000" dirty="0">
                <a:solidFill>
                  <a:schemeClr val="bg1"/>
                </a:solidFill>
              </a:rPr>
              <a:t> for expense management.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Ensure seamless </a:t>
            </a:r>
            <a:r>
              <a:rPr lang="en-US" sz="2000" b="1" dirty="0">
                <a:solidFill>
                  <a:schemeClr val="bg1"/>
                </a:solidFill>
              </a:rPr>
              <a:t>navigation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b="1" dirty="0">
                <a:solidFill>
                  <a:schemeClr val="bg1"/>
                </a:solidFill>
              </a:rPr>
              <a:t>real-time data updates</a:t>
            </a:r>
            <a:r>
              <a:rPr lang="en-US" sz="2000" dirty="0">
                <a:solidFill>
                  <a:schemeClr val="bg1"/>
                </a:solidFill>
              </a:rPr>
              <a:t> using Angular services and API calls.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77" y="-562143"/>
            <a:ext cx="10873740" cy="1680205"/>
          </a:xfrm>
        </p:spPr>
        <p:txBody>
          <a:bodyPr/>
          <a:lstStyle/>
          <a:p>
            <a:r>
              <a:rPr lang="en-IN" sz="4400" dirty="0">
                <a:solidFill>
                  <a:schemeClr val="bg1"/>
                </a:solidFill>
              </a:rPr>
              <a:t>Key Features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8EAD1F-3DF8-77BA-3B05-97955A503006}"/>
              </a:ext>
            </a:extLst>
          </p:cNvPr>
          <p:cNvSpPr txBox="1"/>
          <p:nvPr/>
        </p:nvSpPr>
        <p:spPr>
          <a:xfrm>
            <a:off x="2849419" y="1468690"/>
            <a:ext cx="7541490" cy="4196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Single Page Application (SPA)</a:t>
            </a:r>
            <a:r>
              <a:rPr lang="en-US" dirty="0">
                <a:solidFill>
                  <a:schemeClr val="bg1"/>
                </a:solidFill>
              </a:rPr>
              <a:t> – Fast navigation without reloading.</a:t>
            </a: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Component-Based Architecture</a:t>
            </a:r>
            <a:r>
              <a:rPr lang="en-US" dirty="0">
                <a:solidFill>
                  <a:schemeClr val="bg1"/>
                </a:solidFill>
              </a:rPr>
              <a:t> – Reusable and modular components.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Parent-Child Communication </a:t>
            </a:r>
            <a:r>
              <a:rPr lang="en-US" dirty="0">
                <a:solidFill>
                  <a:schemeClr val="bg1"/>
                </a:solidFill>
              </a:rPr>
              <a:t>– Uses @Input and @Output for data sharing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Forms Handling</a:t>
            </a:r>
            <a:r>
              <a:rPr lang="en-IN" dirty="0">
                <a:solidFill>
                  <a:schemeClr val="bg1"/>
                </a:solidFill>
              </a:rPr>
              <a:t> –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Login form(Template-Driven)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Expense form(Reactive)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Expense Tracking</a:t>
            </a:r>
            <a:r>
              <a:rPr lang="en-US" dirty="0">
                <a:solidFill>
                  <a:schemeClr val="bg1"/>
                </a:solidFill>
              </a:rPr>
              <a:t> – Shows amounts owed and received dynamically.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Mock API with JSON Server</a:t>
            </a:r>
            <a:r>
              <a:rPr lang="en-US" dirty="0">
                <a:solidFill>
                  <a:schemeClr val="bg1"/>
                </a:solidFill>
              </a:rPr>
              <a:t> – Simulates backend data with </a:t>
            </a:r>
            <a:r>
              <a:rPr lang="en-US" b="1" dirty="0" err="1">
                <a:solidFill>
                  <a:schemeClr val="bg1"/>
                </a:solidFill>
              </a:rPr>
              <a:t>db.json</a:t>
            </a: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Pipes &amp; Directives</a:t>
            </a:r>
            <a:r>
              <a:rPr lang="en-US" dirty="0">
                <a:solidFill>
                  <a:schemeClr val="bg1"/>
                </a:solidFill>
              </a:rPr>
              <a:t> – Used for </a:t>
            </a:r>
            <a:r>
              <a:rPr lang="en-US" b="1" dirty="0">
                <a:solidFill>
                  <a:schemeClr val="bg1"/>
                </a:solidFill>
              </a:rPr>
              <a:t>formatting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UI enhancements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7BBBD-A39C-07A9-9818-18D2407DE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60F6-D668-160F-2479-75EC90BF5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0"/>
            <a:ext cx="5991167" cy="839852"/>
          </a:xfrm>
        </p:spPr>
        <p:txBody>
          <a:bodyPr/>
          <a:lstStyle/>
          <a:p>
            <a:r>
              <a:rPr lang="en-US" dirty="0"/>
              <a:t>Application Workflow :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2839E5-13BB-AC07-DBF6-332C6BACE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6" r="15530"/>
          <a:stretch/>
        </p:blipFill>
        <p:spPr>
          <a:xfrm>
            <a:off x="4876800" y="1511983"/>
            <a:ext cx="7128247" cy="46301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8587C4-9EE7-2751-0979-CC33A3CD67F8}"/>
              </a:ext>
            </a:extLst>
          </p:cNvPr>
          <p:cNvSpPr txBox="1"/>
          <p:nvPr/>
        </p:nvSpPr>
        <p:spPr>
          <a:xfrm>
            <a:off x="186953" y="2182091"/>
            <a:ext cx="4542162" cy="1980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1 ) User Login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 enters credentials in the </a:t>
            </a:r>
            <a:r>
              <a:rPr lang="en-US" b="1" dirty="0">
                <a:solidFill>
                  <a:schemeClr val="bg1"/>
                </a:solidFill>
              </a:rPr>
              <a:t>Login Form</a:t>
            </a:r>
            <a:r>
              <a:rPr lang="en-US" dirty="0">
                <a:solidFill>
                  <a:schemeClr val="bg1"/>
                </a:solidFill>
              </a:rPr>
              <a:t> (Template-driven-form).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Authenticated using </a:t>
            </a:r>
            <a:r>
              <a:rPr lang="en-IN" b="1" dirty="0">
                <a:solidFill>
                  <a:schemeClr val="bg1"/>
                </a:solidFill>
              </a:rPr>
              <a:t>Auth Service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IN" b="1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488B1-6946-47AA-9B47-681BCD90FE84}"/>
              </a:ext>
            </a:extLst>
          </p:cNvPr>
          <p:cNvSpPr txBox="1"/>
          <p:nvPr/>
        </p:nvSpPr>
        <p:spPr>
          <a:xfrm>
            <a:off x="4729115" y="9912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Screenshot : </a:t>
            </a:r>
          </a:p>
        </p:txBody>
      </p:sp>
    </p:spTree>
    <p:extLst>
      <p:ext uri="{BB962C8B-B14F-4D97-AF65-F5344CB8AC3E}">
        <p14:creationId xmlns:p14="http://schemas.microsoft.com/office/powerpoint/2010/main" val="398024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C5F06-C7FD-0566-4180-1B294941E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3427244-434E-ED09-DCAF-6118D7ADBFBB}"/>
              </a:ext>
            </a:extLst>
          </p:cNvPr>
          <p:cNvSpPr txBox="1"/>
          <p:nvPr/>
        </p:nvSpPr>
        <p:spPr>
          <a:xfrm>
            <a:off x="227180" y="2646478"/>
            <a:ext cx="5584182" cy="1980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2) </a:t>
            </a:r>
            <a:r>
              <a:rPr lang="en-IN" dirty="0">
                <a:solidFill>
                  <a:schemeClr val="bg1"/>
                </a:solidFill>
              </a:rPr>
              <a:t>Dashboard</a:t>
            </a:r>
            <a:endParaRPr lang="en-IN" b="1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Shown after </a:t>
            </a:r>
            <a:r>
              <a:rPr lang="en-IN" b="1" dirty="0">
                <a:solidFill>
                  <a:schemeClr val="bg1"/>
                </a:solidFill>
              </a:rPr>
              <a:t>successful login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Displays </a:t>
            </a:r>
            <a:r>
              <a:rPr lang="en-IN" b="1" dirty="0">
                <a:solidFill>
                  <a:schemeClr val="bg1"/>
                </a:solidFill>
              </a:rPr>
              <a:t>expense summary</a:t>
            </a:r>
            <a:r>
              <a:rPr lang="en-IN" dirty="0">
                <a:solidFill>
                  <a:schemeClr val="bg1"/>
                </a:solidFill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Quick access to </a:t>
            </a:r>
            <a:r>
              <a:rPr lang="en-US" b="1" dirty="0">
                <a:solidFill>
                  <a:schemeClr val="bg1"/>
                </a:solidFill>
              </a:rPr>
              <a:t>friends &amp; expenditures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IN" b="1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03AFB9-5578-8BCC-9AD6-68F6BE592AA6}"/>
              </a:ext>
            </a:extLst>
          </p:cNvPr>
          <p:cNvSpPr txBox="1"/>
          <p:nvPr/>
        </p:nvSpPr>
        <p:spPr>
          <a:xfrm>
            <a:off x="4932219" y="1884280"/>
            <a:ext cx="142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Screenshot 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560D3-F4AD-AE31-AFE9-923EDEE01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0163" y="2774528"/>
            <a:ext cx="6600295" cy="33122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7A372A-B9AE-69C0-52B8-F4828E37F84C}"/>
              </a:ext>
            </a:extLst>
          </p:cNvPr>
          <p:cNvSpPr txBox="1"/>
          <p:nvPr/>
        </p:nvSpPr>
        <p:spPr>
          <a:xfrm>
            <a:off x="332508" y="24904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Application Workflow :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9963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D17C7-A1DB-61C9-4A6D-5B1EA29D4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F830A96-5280-AD9B-CE8A-17088AD4B5F3}"/>
              </a:ext>
            </a:extLst>
          </p:cNvPr>
          <p:cNvSpPr txBox="1"/>
          <p:nvPr/>
        </p:nvSpPr>
        <p:spPr>
          <a:xfrm>
            <a:off x="530290" y="721019"/>
            <a:ext cx="8659891" cy="1149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3) </a:t>
            </a:r>
            <a:r>
              <a:rPr lang="en-IN" dirty="0">
                <a:solidFill>
                  <a:schemeClr val="bg1"/>
                </a:solidFill>
              </a:rPr>
              <a:t>Friends Page</a:t>
            </a:r>
            <a:endParaRPr lang="en-IN" b="1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Lists all </a:t>
            </a:r>
            <a:r>
              <a:rPr lang="en-US" b="1" dirty="0">
                <a:solidFill>
                  <a:schemeClr val="bg1"/>
                </a:solidFill>
              </a:rPr>
              <a:t>friends with owed amounts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Users can view </a:t>
            </a:r>
            <a:r>
              <a:rPr lang="en-US" b="1" dirty="0">
                <a:solidFill>
                  <a:schemeClr val="bg1"/>
                </a:solidFill>
              </a:rPr>
              <a:t>detailed transactions</a:t>
            </a:r>
            <a:r>
              <a:rPr lang="en-US" dirty="0">
                <a:solidFill>
                  <a:schemeClr val="bg1"/>
                </a:solidFill>
              </a:rPr>
              <a:t> by selecting a friend. </a:t>
            </a:r>
            <a:r>
              <a:rPr lang="en-IN" b="1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81622A-620E-59D9-7C0B-F7DE9997641A}"/>
              </a:ext>
            </a:extLst>
          </p:cNvPr>
          <p:cNvSpPr txBox="1"/>
          <p:nvPr/>
        </p:nvSpPr>
        <p:spPr>
          <a:xfrm>
            <a:off x="1105535" y="2022703"/>
            <a:ext cx="142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Screenshot 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F7866F-D4D9-79DC-8072-27B6B3B09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9548" y="2022703"/>
            <a:ext cx="8416917" cy="47345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2051A4-2610-B09F-A226-A9432CCE6F66}"/>
              </a:ext>
            </a:extLst>
          </p:cNvPr>
          <p:cNvSpPr txBox="1"/>
          <p:nvPr/>
        </p:nvSpPr>
        <p:spPr>
          <a:xfrm>
            <a:off x="530290" y="1795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Application Workflow : 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200286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20B31-3ACE-CE28-3BBA-8729C407C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FE2F586-EACD-4F11-F6D4-C0E2215DED0B}"/>
              </a:ext>
            </a:extLst>
          </p:cNvPr>
          <p:cNvSpPr txBox="1"/>
          <p:nvPr/>
        </p:nvSpPr>
        <p:spPr>
          <a:xfrm>
            <a:off x="354799" y="693309"/>
            <a:ext cx="86598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4) </a:t>
            </a:r>
            <a:r>
              <a:rPr lang="en-IN" dirty="0">
                <a:solidFill>
                  <a:schemeClr val="bg1"/>
                </a:solidFill>
              </a:rPr>
              <a:t>Expenditure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Users can </a:t>
            </a:r>
            <a:r>
              <a:rPr lang="en-US" b="1" dirty="0">
                <a:solidFill>
                  <a:schemeClr val="bg1"/>
                </a:solidFill>
              </a:rPr>
              <a:t>add new expenses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Uses </a:t>
            </a:r>
            <a:r>
              <a:rPr lang="en-US" b="1" dirty="0">
                <a:solidFill>
                  <a:schemeClr val="bg1"/>
                </a:solidFill>
              </a:rPr>
              <a:t>Reactive Form</a:t>
            </a:r>
            <a:r>
              <a:rPr lang="en-US" dirty="0">
                <a:solidFill>
                  <a:schemeClr val="bg1"/>
                </a:solidFill>
              </a:rPr>
              <a:t> for input.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Data stored via </a:t>
            </a:r>
            <a:r>
              <a:rPr lang="en-IN" b="1" dirty="0">
                <a:solidFill>
                  <a:schemeClr val="bg1"/>
                </a:solidFill>
              </a:rPr>
              <a:t>JSON Server (Mock API)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b="1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E9BB5A-C9B6-16E6-FD2D-9CD2EA775960}"/>
              </a:ext>
            </a:extLst>
          </p:cNvPr>
          <p:cNvSpPr txBox="1"/>
          <p:nvPr/>
        </p:nvSpPr>
        <p:spPr>
          <a:xfrm>
            <a:off x="286328" y="2176486"/>
            <a:ext cx="142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Screenshot 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AD94C-EA00-6AF1-9EA0-EAF0D3EF4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7883" y="2176486"/>
            <a:ext cx="9146589" cy="45861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C48E60-8AD2-FD26-4AB6-A9EC8B41223C}"/>
              </a:ext>
            </a:extLst>
          </p:cNvPr>
          <p:cNvSpPr txBox="1"/>
          <p:nvPr/>
        </p:nvSpPr>
        <p:spPr>
          <a:xfrm>
            <a:off x="525177" y="953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Application Workflow : </a:t>
            </a:r>
          </a:p>
        </p:txBody>
      </p:sp>
    </p:spTree>
    <p:extLst>
      <p:ext uri="{BB962C8B-B14F-4D97-AF65-F5344CB8AC3E}">
        <p14:creationId xmlns:p14="http://schemas.microsoft.com/office/powerpoint/2010/main" val="188335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C5237-E9DF-0698-9AD5-59F53F189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C8C34D5-A103-F2A0-CBFD-591962419B7B}"/>
              </a:ext>
            </a:extLst>
          </p:cNvPr>
          <p:cNvSpPr txBox="1"/>
          <p:nvPr/>
        </p:nvSpPr>
        <p:spPr>
          <a:xfrm>
            <a:off x="428690" y="804146"/>
            <a:ext cx="86598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5) </a:t>
            </a:r>
            <a:r>
              <a:rPr lang="en-IN" dirty="0">
                <a:solidFill>
                  <a:schemeClr val="bg1"/>
                </a:solidFill>
              </a:rPr>
              <a:t>Data Handling &amp; Updates</a:t>
            </a:r>
            <a:r>
              <a:rPr lang="en-US" dirty="0">
                <a:solidFill>
                  <a:schemeClr val="bg1"/>
                </a:solidFill>
              </a:rPr>
              <a:t>Users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Observables</a:t>
            </a:r>
            <a:r>
              <a:rPr lang="en-US" dirty="0">
                <a:solidFill>
                  <a:schemeClr val="bg1"/>
                </a:solidFill>
              </a:rPr>
              <a:t> fetch and update data (Both in UI and Json Server)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Data Handling &amp; Updates</a:t>
            </a:r>
            <a:r>
              <a:rPr lang="en-IN" b="1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18B5D3-9ECC-1528-4837-3F7DF0317F8B}"/>
              </a:ext>
            </a:extLst>
          </p:cNvPr>
          <p:cNvSpPr txBox="1"/>
          <p:nvPr/>
        </p:nvSpPr>
        <p:spPr>
          <a:xfrm>
            <a:off x="1043709" y="1975721"/>
            <a:ext cx="142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Screenshot 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B4D8D-8D9A-396C-0DDB-032D8B2C9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31127" y="1975721"/>
            <a:ext cx="3879683" cy="45861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C1464E-007D-51E8-29CF-F4FA3BCD22C7}"/>
              </a:ext>
            </a:extLst>
          </p:cNvPr>
          <p:cNvSpPr txBox="1"/>
          <p:nvPr/>
        </p:nvSpPr>
        <p:spPr>
          <a:xfrm>
            <a:off x="428690" y="1865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Application Workflow : </a:t>
            </a:r>
          </a:p>
        </p:txBody>
      </p:sp>
    </p:spTree>
    <p:extLst>
      <p:ext uri="{BB962C8B-B14F-4D97-AF65-F5344CB8AC3E}">
        <p14:creationId xmlns:p14="http://schemas.microsoft.com/office/powerpoint/2010/main" val="142698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3F8EF-7900-8352-3616-61D5C4065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3B6FDF-0FBE-A88C-BEA3-49B8C95F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96" y="397613"/>
            <a:ext cx="10873740" cy="600825"/>
          </a:xfrm>
        </p:spPr>
        <p:txBody>
          <a:bodyPr/>
          <a:lstStyle/>
          <a:p>
            <a:r>
              <a:rPr lang="en-US" dirty="0"/>
              <a:t>Angular Concepts Used :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DC3B41-0E06-B428-4430-B5773A9143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1271" y="1543977"/>
            <a:ext cx="10575637" cy="1338348"/>
          </a:xfrm>
        </p:spPr>
        <p:txBody>
          <a:bodyPr>
            <a:normAutofit/>
          </a:bodyPr>
          <a:lstStyle/>
          <a:p>
            <a:r>
              <a:rPr lang="en-US" b="1" dirty="0"/>
              <a:t>Components</a:t>
            </a:r>
            <a:r>
              <a:rPr lang="en-US" dirty="0"/>
              <a:t> – Modular design with </a:t>
            </a:r>
            <a:r>
              <a:rPr lang="en-US" b="1" dirty="0"/>
              <a:t>Dashboard, Friends, Expenditure, Navbar, and Login</a:t>
            </a:r>
            <a:r>
              <a:rPr lang="en-US" dirty="0"/>
              <a:t> components.</a:t>
            </a:r>
          </a:p>
          <a:p>
            <a:r>
              <a:rPr lang="en-US" b="1" dirty="0"/>
              <a:t>Parent-Child Components</a:t>
            </a:r>
            <a:r>
              <a:rPr lang="en-US" dirty="0"/>
              <a:t> – Data sharing between </a:t>
            </a:r>
            <a:r>
              <a:rPr lang="en-US" b="1" dirty="0" err="1"/>
              <a:t>FriendsPage</a:t>
            </a:r>
            <a:r>
              <a:rPr lang="en-US" b="1" dirty="0"/>
              <a:t> &amp; Friends Card</a:t>
            </a:r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36DA3E-5780-8435-9D85-F0D5FFA1A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F44C610-928F-A28B-E6FB-D8CB02ACC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3D2BCCC-ABA9-FB26-6171-30AB1B34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E38424E-AC20-06D7-B334-34BDA3C4F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1ABDF59-027E-A647-C308-CEB123577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819" y="2994486"/>
            <a:ext cx="5597126" cy="3726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581545-D4D4-C913-525B-7676B6115BAF}"/>
              </a:ext>
            </a:extLst>
          </p:cNvPr>
          <p:cNvSpPr txBox="1"/>
          <p:nvPr/>
        </p:nvSpPr>
        <p:spPr>
          <a:xfrm>
            <a:off x="7655301" y="4998743"/>
            <a:ext cx="826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Parent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1FB51E-A489-59F4-35BD-34636D933B59}"/>
              </a:ext>
            </a:extLst>
          </p:cNvPr>
          <p:cNvSpPr txBox="1"/>
          <p:nvPr/>
        </p:nvSpPr>
        <p:spPr>
          <a:xfrm>
            <a:off x="6280727" y="4617445"/>
            <a:ext cx="103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21677-70AF-EE65-F47D-D114620DE9D6}"/>
              </a:ext>
            </a:extLst>
          </p:cNvPr>
          <p:cNvSpPr txBox="1"/>
          <p:nvPr/>
        </p:nvSpPr>
        <p:spPr>
          <a:xfrm>
            <a:off x="5915608" y="3857255"/>
            <a:ext cx="3651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1EA05-093A-B9C7-9CEA-1643EA7D2DF8}"/>
              </a:ext>
            </a:extLst>
          </p:cNvPr>
          <p:cNvSpPr txBox="1"/>
          <p:nvPr/>
        </p:nvSpPr>
        <p:spPr>
          <a:xfrm>
            <a:off x="6797685" y="3054959"/>
            <a:ext cx="1492603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3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4387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172</TotalTime>
  <Words>540</Words>
  <Application>Microsoft Office PowerPoint</Application>
  <PresentationFormat>Widescreen</PresentationFormat>
  <Paragraphs>91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Custom</vt:lpstr>
      <vt:lpstr>Expense Tracker – Angular SPA</vt:lpstr>
      <vt:lpstr>About the Application</vt:lpstr>
      <vt:lpstr>Key Features</vt:lpstr>
      <vt:lpstr>Application Workflow : </vt:lpstr>
      <vt:lpstr>PowerPoint Presentation</vt:lpstr>
      <vt:lpstr>PowerPoint Presentation</vt:lpstr>
      <vt:lpstr>PowerPoint Presentation</vt:lpstr>
      <vt:lpstr>PowerPoint Presentation</vt:lpstr>
      <vt:lpstr>Angular Concepts Used : </vt:lpstr>
      <vt:lpstr>Angular Concepts Used : </vt:lpstr>
      <vt:lpstr>Technologies Used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Gowtham M</dc:creator>
  <cp:lastModifiedBy>Gowtham M</cp:lastModifiedBy>
  <cp:revision>2</cp:revision>
  <dcterms:created xsi:type="dcterms:W3CDTF">2025-03-17T10:47:26Z</dcterms:created>
  <dcterms:modified xsi:type="dcterms:W3CDTF">2025-03-18T07:10:07Z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