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17"/>
  </p:notesMasterIdLst>
  <p:handoutMasterIdLst>
    <p:handoutMasterId r:id="rId18"/>
  </p:handoutMasterIdLst>
  <p:sldIdLst>
    <p:sldId id="410" r:id="rId5"/>
    <p:sldId id="383" r:id="rId6"/>
    <p:sldId id="391" r:id="rId7"/>
    <p:sldId id="408" r:id="rId8"/>
    <p:sldId id="411" r:id="rId9"/>
    <p:sldId id="412" r:id="rId10"/>
    <p:sldId id="413" r:id="rId11"/>
    <p:sldId id="414" r:id="rId12"/>
    <p:sldId id="415" r:id="rId13"/>
    <p:sldId id="416" r:id="rId14"/>
    <p:sldId id="404" r:id="rId15"/>
    <p:sldId id="39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A107856-5554-42FB-B03E-39F5DBC370B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327" autoAdjust="0"/>
  </p:normalViewPr>
  <p:slideViewPr>
    <p:cSldViewPr snapToGrid="0">
      <p:cViewPr varScale="1">
        <p:scale>
          <a:sx n="81" d="100"/>
          <a:sy n="81" d="100"/>
        </p:scale>
        <p:origin x="670" y="6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58" d="100"/>
          <a:sy n="58" d="100"/>
        </p:scale>
        <p:origin x="3240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F6756E-81DA-9FAC-70D8-556F658BDD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EDD12-BCD5-485B-BCBC-34BB01D7923C}" type="datetimeFigureOut">
              <a:rPr lang="en-US" smtClean="0"/>
              <a:t>3/18/2025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1D415-D05A-7067-CCD3-457153D96C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C230DF-5933-439D-898F-38E9AC9BA68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97095E3-54D2-CFD2-4F49-7536FC8641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8" name="Header Placeholder 7">
            <a:extLst>
              <a:ext uri="{FF2B5EF4-FFF2-40B4-BE49-F238E27FC236}">
                <a16:creationId xmlns:a16="http://schemas.microsoft.com/office/drawing/2014/main" id="{521EE01A-C0B5-5ECF-96DD-768F86AA15C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7A52F-9D89-7442-A8E9-48D1527B5F6B}" type="datetimeFigureOut">
              <a:rPr lang="en-US" smtClean="0"/>
              <a:t>3/18/2025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C7E07-3C67-C64C-8DA0-0404F63039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4538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91134E-26E8-37EB-963A-99942D690F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677FAC6-D878-4240-9FFF-57668B41B3B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79D923C-BAE0-D313-BDC1-1388AFBC01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9FF36F-6BE9-479A-B712-D8F72BE298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0495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5968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9231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4168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2765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1837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C4F0D4-99DF-D1D1-C97D-F536DCE493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1B258F1-CADC-A8C5-BF91-6B44806C3FB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A9CD984-D20B-E0D2-20B5-7FBC2B9ABA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AA2946-D4AF-504B-0600-414EE58F9D5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87093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9F28F9-F484-9751-FC3B-31E5A0BAFA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C098B7D-9678-0E21-E626-F025D598F0C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5B872C8-1B70-5F80-B050-7C4F5E9199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6319CC-4C52-5DF6-29A1-8617072EC3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7371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3BE560-7022-4CB1-39B0-7D4E61EBA1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4821D38-757E-A4FF-A1FB-AA6D25F5F09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EF0026A-AABE-AC04-00A9-3C34F32546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BEA8FC-0CFF-0E96-C930-E19CD69A1A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2956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C12FD0-BE2F-E36B-974D-03C97037E9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EC7F742-A5B2-FFCB-375F-693BEFCD1F7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CAF653E-9174-13DF-0203-DF95E43CBB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D6467E-989C-1CB4-A298-E61289F835D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5270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BC0141-B52C-BE24-6218-7A0BC4EC1C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A256675-AAFF-23F5-9DE0-9CF32445856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045BA74-A459-CAF4-8C9E-58C3835B49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1C2E51-8CD2-8768-9BD8-8F2741E531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9046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243104" y="2935224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327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CF555767-B3D8-BD57-1D42-7F6E1E668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9" name="Freeform 13">
              <a:extLst>
                <a:ext uri="{FF2B5EF4-FFF2-40B4-BE49-F238E27FC236}">
                  <a16:creationId xmlns:a16="http://schemas.microsoft.com/office/drawing/2014/main" id="{BC972B6D-098C-52F6-E990-52623B368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F0D3EE3-9A8C-531D-1EEE-1AFAB9F3BCA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A2BE192C-1768-890B-EC1B-5ED6E1F82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61409" y="4661717"/>
            <a:ext cx="7936230" cy="138076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670935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584005"/>
            <a:ext cx="2825115" cy="3999060"/>
          </a:xfrm>
        </p:spPr>
        <p:txBody>
          <a:bodyPr lIns="0" tIns="27432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457200" indent="0">
              <a:spcBef>
                <a:spcPts val="1800"/>
              </a:spcBef>
              <a:buNone/>
              <a:defRPr sz="2000"/>
            </a:lvl2pPr>
            <a:lvl3pPr marL="914400" indent="0">
              <a:spcBef>
                <a:spcPts val="1800"/>
              </a:spcBef>
              <a:buNone/>
              <a:defRPr sz="2000"/>
            </a:lvl3pPr>
            <a:lvl4pPr marL="1371600" indent="0">
              <a:spcBef>
                <a:spcPts val="1800"/>
              </a:spcBef>
              <a:buNone/>
              <a:defRPr sz="2000"/>
            </a:lvl4pPr>
            <a:lvl5pPr marL="1828800" indent="0">
              <a:spcBef>
                <a:spcPts val="1800"/>
              </a:spcBef>
              <a:buNone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70934" y="584005"/>
            <a:ext cx="7926705" cy="399906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443291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98408"/>
            <a:ext cx="10972800" cy="157431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60120" y="1205022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5523" y="2676525"/>
            <a:ext cx="5746750" cy="359747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620000" y="2676525"/>
            <a:ext cx="3947160" cy="3597470"/>
          </a:xfrm>
        </p:spPr>
        <p:txBody>
          <a:bodyPr lIns="0">
            <a:normAutofit/>
          </a:bodyPr>
          <a:lstStyle>
            <a:lvl1pPr marL="342900" indent="-342900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>
              <a:spcBef>
                <a:spcPts val="18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497447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02400"/>
            <a:ext cx="10972800" cy="157032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94360" y="2628629"/>
            <a:ext cx="10972800" cy="363674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109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4360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flipH="1" flipV="1">
            <a:off x="6092752" y="0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4360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8B149C6-5AAC-B8E5-5411-EA38821F6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273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06C6F65-35CD-D64B-992A-0C1C1E003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Shape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89572"/>
            <a:ext cx="6787747" cy="159350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186153BD-9D2B-47EB-3553-1D3F6663B2A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4359" y="2281918"/>
            <a:ext cx="6787747" cy="3708517"/>
          </a:xfrm>
        </p:spPr>
        <p:txBody>
          <a:bodyPr lIns="0" tIns="228600" rIns="0" bIns="0">
            <a:normAutofit/>
          </a:bodyPr>
          <a:lstStyle>
            <a:lvl1pPr marL="283464" indent="-283464">
              <a:lnSpc>
                <a:spcPct val="80000"/>
              </a:lnSpc>
              <a:spcBef>
                <a:spcPts val="2200"/>
              </a:spcBef>
              <a:buFont typeface="Arial" panose="020B0604020202020204" pitchFamily="34" charset="0"/>
              <a:buChar char="•"/>
              <a:defRPr lang="en-US" sz="2400" b="1" i="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indent="-283464">
              <a:spcBef>
                <a:spcPts val="6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3" name="Slide Number Placeholder 42">
            <a:extLst>
              <a:ext uri="{FF2B5EF4-FFF2-40B4-BE49-F238E27FC236}">
                <a16:creationId xmlns:a16="http://schemas.microsoft.com/office/drawing/2014/main" id="{D80CCC8F-9CF1-9621-04EB-DFA68FEE42D2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42" name="Date Placeholder 41">
            <a:extLst>
              <a:ext uri="{FF2B5EF4-FFF2-40B4-BE49-F238E27FC236}">
                <a16:creationId xmlns:a16="http://schemas.microsoft.com/office/drawing/2014/main" id="{29CE2856-DB8F-5603-C085-74C70560FAC8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79826C1-7A52-DA25-F422-EE62DED7D1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889503" y="1272204"/>
            <a:ext cx="2130552" cy="0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089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79D0555-EBDC-B53A-212D-A5921795FE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80543"/>
          </a:xfrm>
          <a:custGeom>
            <a:avLst/>
            <a:gdLst>
              <a:gd name="connsiteX0" fmla="*/ 6309360 w 12192000"/>
              <a:gd name="connsiteY0" fmla="*/ 3951843 h 6880543"/>
              <a:gd name="connsiteX1" fmla="*/ 6309360 w 12192000"/>
              <a:gd name="connsiteY1" fmla="*/ 4052427 h 6880543"/>
              <a:gd name="connsiteX2" fmla="*/ 8442960 w 12192000"/>
              <a:gd name="connsiteY2" fmla="*/ 4052427 h 6880543"/>
              <a:gd name="connsiteX3" fmla="*/ 8442960 w 12192000"/>
              <a:gd name="connsiteY3" fmla="*/ 3951843 h 6880543"/>
              <a:gd name="connsiteX4" fmla="*/ 0 w 12192000"/>
              <a:gd name="connsiteY4" fmla="*/ 0 h 6880543"/>
              <a:gd name="connsiteX5" fmla="*/ 12192000 w 12192000"/>
              <a:gd name="connsiteY5" fmla="*/ 0 h 6880543"/>
              <a:gd name="connsiteX6" fmla="*/ 12192000 w 12192000"/>
              <a:gd name="connsiteY6" fmla="*/ 6880543 h 6880543"/>
              <a:gd name="connsiteX7" fmla="*/ 0 w 12192000"/>
              <a:gd name="connsiteY7" fmla="*/ 6880543 h 688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80543">
                <a:moveTo>
                  <a:pt x="6309360" y="3951843"/>
                </a:moveTo>
                <a:lnTo>
                  <a:pt x="6309360" y="4052427"/>
                </a:lnTo>
                <a:lnTo>
                  <a:pt x="8442960" y="4052427"/>
                </a:lnTo>
                <a:lnTo>
                  <a:pt x="8442960" y="395184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80543"/>
                </a:lnTo>
                <a:lnTo>
                  <a:pt x="0" y="6880543"/>
                </a:lnTo>
                <a:close/>
              </a:path>
            </a:pathLst>
          </a:custGeom>
        </p:spPr>
        <p:txBody>
          <a:bodyPr wrap="square" tIns="182880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9359" y="444933"/>
            <a:ext cx="5477479" cy="329184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60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6BA398-1ED2-1FCA-63B9-8915A8C7A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09360" y="3951843"/>
            <a:ext cx="2133600" cy="1005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1695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99835" y="43052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9973BC6-F6E5-0B3B-C8AB-0AC4020D4E8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-11113"/>
            <a:ext cx="5791200" cy="6880226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99835" y="456860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9169ED6-4B82-6844-119F-AC15CDF2D3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914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57F1500-1A16-D1EF-4F0C-030852B291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942977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2D07A0BE-3890-193E-9439-F294E61A7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1" name="Freeform 19">
              <a:extLst>
                <a:ext uri="{FF2B5EF4-FFF2-40B4-BE49-F238E27FC236}">
                  <a16:creationId xmlns:a16="http://schemas.microsoft.com/office/drawing/2014/main" id="{C05217ED-C258-E6CE-BA7F-28A6EA41B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20">
              <a:extLst>
                <a:ext uri="{FF2B5EF4-FFF2-40B4-BE49-F238E27FC236}">
                  <a16:creationId xmlns:a16="http://schemas.microsoft.com/office/drawing/2014/main" id="{F3E11A1F-14DD-BA35-D7D7-4D4ADEAA348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21">
              <a:extLst>
                <a:ext uri="{FF2B5EF4-FFF2-40B4-BE49-F238E27FC236}">
                  <a16:creationId xmlns:a16="http://schemas.microsoft.com/office/drawing/2014/main" id="{F14541B0-973F-7E21-1019-D2FB83C8C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02875"/>
            <a:ext cx="10873740" cy="168020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6FE0DC0-B0D7-F4D6-8038-177AD7A8C21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57600" y="2282008"/>
            <a:ext cx="7810500" cy="3699328"/>
          </a:xfrm>
        </p:spPr>
        <p:txBody>
          <a:bodyPr lIns="0" tIns="228600" rIns="0" bIns="0">
            <a:normAutofit/>
          </a:bodyPr>
          <a:lstStyle>
            <a:lvl1pPr marL="283464" indent="-283464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ED58739-4346-5104-B1AC-89ED035912A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272B8D-F380-9F1A-C8E6-BDD2352B1763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02964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09905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78129"/>
            <a:ext cx="9778365" cy="149459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14DA3C5-63E4-BAFB-1D68-47F71EEEE53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9436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BD11386D-847E-8CF5-E56A-42E80A65A08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881898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43864" y="856843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0569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42E558A9-6DD6-E21D-3A8F-6707E1DD1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2" name="AutoShape 24">
              <a:extLst>
                <a:ext uri="{FF2B5EF4-FFF2-40B4-BE49-F238E27FC236}">
                  <a16:creationId xmlns:a16="http://schemas.microsoft.com/office/drawing/2014/main" id="{3FC994E4-318C-1E66-B4E4-8F8FD08E0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17C00E6B-F625-6D6C-8364-9DD9F3C36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C6197B87-4F65-7981-9463-84830CD3687F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86AA517C-7217-D864-B7E7-40984A2880D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524013C6-491C-CAA2-5BD6-7C7359671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18885" y="3499667"/>
            <a:ext cx="4939666" cy="254281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47460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457201"/>
            <a:ext cx="5198269" cy="2305050"/>
          </a:xfrm>
        </p:spPr>
        <p:txBody>
          <a:bodyPr lIns="0" tIns="274320">
            <a:normAutofit/>
          </a:bodyPr>
          <a:lstStyle>
            <a:lvl1pPr marL="457200" indent="-457200">
              <a:spcBef>
                <a:spcPts val="1800"/>
              </a:spcBef>
              <a:buFont typeface="+mj-lt"/>
              <a:buAutoNum type="arabicPeriod"/>
              <a:defRPr sz="2000"/>
            </a:lvl1pPr>
            <a:lvl2pPr marL="914400" indent="-457200">
              <a:spcBef>
                <a:spcPts val="1800"/>
              </a:spcBef>
              <a:buFont typeface="+mj-lt"/>
              <a:buAutoNum type="alphaLcPeriod"/>
              <a:defRPr sz="2000"/>
            </a:lvl2pPr>
            <a:lvl3pPr marL="1371600" indent="-457200">
              <a:spcBef>
                <a:spcPts val="1800"/>
              </a:spcBef>
              <a:buFont typeface="+mj-lt"/>
              <a:buAutoNum type="arabicParenR"/>
              <a:defRPr sz="2000"/>
            </a:lvl3pPr>
            <a:lvl4pPr marL="1371600" indent="0">
              <a:spcBef>
                <a:spcPts val="1800"/>
              </a:spcBef>
              <a:buFont typeface="+mj-lt"/>
              <a:buNone/>
              <a:defRPr sz="2000"/>
            </a:lvl4pPr>
            <a:lvl5pPr marL="2286000" indent="-457200">
              <a:spcBef>
                <a:spcPts val="1800"/>
              </a:spcBef>
              <a:buFont typeface="+mj-lt"/>
              <a:buAutoNum type="arabicPeriod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endParaRPr lang="en-US" dirty="0"/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3AC171DA-232D-44C1-6B93-40BACB298F4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810595"/>
            <a:ext cx="5198269" cy="3319513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46068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5310" y="278129"/>
            <a:ext cx="5063490" cy="235402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1EF4505D-6803-3813-7738-04996342781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94360" y="3279579"/>
            <a:ext cx="5044440" cy="2994415"/>
          </a:xfrm>
        </p:spPr>
        <p:txBody>
          <a:bodyPr lIns="0" tIns="22860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997459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658637A-5D36-6127-19BC-C203E23FA4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118225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293197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36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436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 i="0">
                <a:solidFill>
                  <a:schemeClr val="bg1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698" r:id="rId2"/>
    <p:sldLayoutId id="2147483710" r:id="rId3"/>
    <p:sldLayoutId id="2147483700" r:id="rId4"/>
    <p:sldLayoutId id="2147483701" r:id="rId5"/>
    <p:sldLayoutId id="2147483659" r:id="rId6"/>
    <p:sldLayoutId id="2147483709" r:id="rId7"/>
    <p:sldLayoutId id="2147483708" r:id="rId8"/>
    <p:sldLayoutId id="2147483707" r:id="rId9"/>
    <p:sldLayoutId id="2147483706" r:id="rId10"/>
    <p:sldLayoutId id="2147483705" r:id="rId11"/>
    <p:sldLayoutId id="2147483704" r:id="rId12"/>
    <p:sldLayoutId id="2147483703" r:id="rId13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83464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openclipart.org/detail/161695/fwd__bubble_hand_drawn-by-rejon-177666" TargetMode="Externa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damiandeluca.com.ar/que-es-firebase" TargetMode="External"/><Relationship Id="rId3" Type="http://schemas.openxmlformats.org/officeDocument/2006/relationships/image" Target="../media/image7.png"/><Relationship Id="rId7" Type="http://schemas.openxmlformats.org/officeDocument/2006/relationships/image" Target="../media/image1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hyperlink" Target="https://openclipart.org/detail/161695/fwd__bubble_hand_drawn-by-rejon-177666" TargetMode="Externa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0.png"/><Relationship Id="rId7" Type="http://schemas.openxmlformats.org/officeDocument/2006/relationships/hyperlink" Target="https://openclipart.org/detail/161695/fwd__bubble_hand_drawn-by-rejon-177666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hyperlink" Target="https://damiandeluca.com.ar/que-es-firebase" TargetMode="External"/><Relationship Id="rId4" Type="http://schemas.openxmlformats.org/officeDocument/2006/relationships/image" Target="../media/image11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openclipart.org/detail/161695/fwd__bubble_hand_drawn-by-rejon-177666" TargetMode="External"/><Relationship Id="rId5" Type="http://schemas.openxmlformats.org/officeDocument/2006/relationships/image" Target="../media/image7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1D9D6-2977-ABCD-FDF8-51AFA5064E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24957" y="1326048"/>
            <a:ext cx="7221369" cy="1034473"/>
          </a:xfrm>
        </p:spPr>
        <p:txBody>
          <a:bodyPr/>
          <a:lstStyle/>
          <a:p>
            <a:r>
              <a:rPr lang="en-IN" dirty="0"/>
              <a:t>Flight Price Tracker</a:t>
            </a:r>
            <a:endParaRPr lang="en-US" b="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C366E4A-26FF-37AB-5BA3-936B663097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4723" y="1326048"/>
            <a:ext cx="1137409" cy="110209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A2E4BE1-1734-5020-D25B-4903342B40A7}"/>
              </a:ext>
            </a:extLst>
          </p:cNvPr>
          <p:cNvSpPr txBox="1"/>
          <p:nvPr/>
        </p:nvSpPr>
        <p:spPr>
          <a:xfrm>
            <a:off x="3105763" y="2360520"/>
            <a:ext cx="74962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 A Flutter-Based Flights Offer Tracking App with Real-Time Price Updates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87B59C9-D0C7-4585-3A5C-78358300DF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7277" y="983388"/>
            <a:ext cx="1787417" cy="178741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FEF692B-6192-0E43-2308-303E2BE77658}"/>
              </a:ext>
            </a:extLst>
          </p:cNvPr>
          <p:cNvSpPr txBox="1"/>
          <p:nvPr/>
        </p:nvSpPr>
        <p:spPr>
          <a:xfrm>
            <a:off x="8578031" y="4839222"/>
            <a:ext cx="27873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By </a:t>
            </a:r>
          </a:p>
          <a:p>
            <a:r>
              <a:rPr lang="en-IN" dirty="0">
                <a:solidFill>
                  <a:schemeClr val="bg1"/>
                </a:solidFill>
              </a:rPr>
              <a:t>      Gowtham M</a:t>
            </a:r>
          </a:p>
          <a:p>
            <a:r>
              <a:rPr lang="en-IN" dirty="0">
                <a:solidFill>
                  <a:schemeClr val="bg1"/>
                </a:solidFill>
              </a:rPr>
              <a:t>      </a:t>
            </a:r>
            <a:r>
              <a:rPr lang="en-IN" dirty="0" err="1">
                <a:solidFill>
                  <a:schemeClr val="bg1"/>
                </a:solidFill>
              </a:rPr>
              <a:t>TechMahindra</a:t>
            </a:r>
            <a:r>
              <a:rPr lang="en-IN" dirty="0">
                <a:solidFill>
                  <a:schemeClr val="bg1"/>
                </a:solidFill>
              </a:rPr>
              <a:t> Batch 1</a:t>
            </a:r>
          </a:p>
        </p:txBody>
      </p:sp>
    </p:spTree>
    <p:extLst>
      <p:ext uri="{BB962C8B-B14F-4D97-AF65-F5344CB8AC3E}">
        <p14:creationId xmlns:p14="http://schemas.microsoft.com/office/powerpoint/2010/main" val="3390304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514E64-A254-BD91-3329-700749AD33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E31DCCB9-5EDD-0AAF-A6E7-E8BB1C965554}"/>
              </a:ext>
            </a:extLst>
          </p:cNvPr>
          <p:cNvSpPr txBox="1"/>
          <p:nvPr/>
        </p:nvSpPr>
        <p:spPr>
          <a:xfrm>
            <a:off x="526472" y="2807027"/>
            <a:ext cx="6040583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The </a:t>
            </a:r>
            <a:r>
              <a:rPr lang="en-US" sz="2000" b="1" dirty="0">
                <a:solidFill>
                  <a:schemeClr val="bg1"/>
                </a:solidFill>
              </a:rPr>
              <a:t>About Page</a:t>
            </a:r>
            <a:r>
              <a:rPr lang="en-US" sz="2000" dirty="0">
                <a:solidFill>
                  <a:schemeClr val="bg1"/>
                </a:solidFill>
              </a:rPr>
              <a:t> provides an overview of the </a:t>
            </a:r>
            <a:r>
              <a:rPr lang="en-US" sz="2000" b="1" dirty="0">
                <a:solidFill>
                  <a:schemeClr val="bg1"/>
                </a:solidFill>
              </a:rPr>
              <a:t>Flight Price Tracker</a:t>
            </a:r>
            <a:r>
              <a:rPr lang="en-US" sz="2000" dirty="0">
                <a:solidFill>
                  <a:schemeClr val="bg1"/>
                </a:solidFill>
              </a:rPr>
              <a:t> app.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 This page helps users understand the </a:t>
            </a:r>
            <a:r>
              <a:rPr lang="en-US" sz="2000" b="1" dirty="0">
                <a:solidFill>
                  <a:schemeClr val="bg1"/>
                </a:solidFill>
              </a:rPr>
              <a:t>functionality and benefits</a:t>
            </a:r>
            <a:r>
              <a:rPr lang="en-US" sz="2000" dirty="0">
                <a:solidFill>
                  <a:schemeClr val="bg1"/>
                </a:solidFill>
              </a:rPr>
              <a:t> of the app.</a:t>
            </a:r>
            <a:endParaRPr lang="en-IN" sz="20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0E6638-D2B0-E024-A193-46F508C8122A}"/>
              </a:ext>
            </a:extLst>
          </p:cNvPr>
          <p:cNvSpPr txBox="1"/>
          <p:nvPr/>
        </p:nvSpPr>
        <p:spPr>
          <a:xfrm>
            <a:off x="637308" y="199070"/>
            <a:ext cx="506152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dirty="0">
                <a:solidFill>
                  <a:schemeClr val="bg1"/>
                </a:solidFill>
              </a:rPr>
              <a:t>7) About Page</a:t>
            </a:r>
            <a:endParaRPr lang="en-IN" sz="3000" b="1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01AAB20-AF2B-2C67-D534-D10A4B17C5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96492" y="445275"/>
            <a:ext cx="3112889" cy="6100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5732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59DC4-8B30-98A0-5BAB-C78BA4A4A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688" y="415636"/>
            <a:ext cx="10972800" cy="719780"/>
          </a:xfrm>
        </p:spPr>
        <p:txBody>
          <a:bodyPr/>
          <a:lstStyle/>
          <a:p>
            <a:r>
              <a:rPr lang="en-IN" dirty="0"/>
              <a:t>Flutter Concepts Used</a:t>
            </a:r>
            <a:endParaRPr lang="en-US" dirty="0"/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E3A91187-7BED-6B0B-7248-AB7CFB4E0A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3012" y="1328272"/>
            <a:ext cx="10725975" cy="5114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2000" b="1" dirty="0">
                <a:solidFill>
                  <a:schemeClr val="bg1"/>
                </a:solidFill>
              </a:rPr>
              <a:t>State Management</a:t>
            </a:r>
            <a:r>
              <a:rPr lang="en-US" sz="2000" dirty="0">
                <a:solidFill>
                  <a:schemeClr val="bg1"/>
                </a:solidFill>
              </a:rPr>
              <a:t> – Efficiently handles dynamic UI updates using Provider or </a:t>
            </a:r>
            <a:r>
              <a:rPr lang="en-US" sz="2000" dirty="0" err="1">
                <a:solidFill>
                  <a:schemeClr val="bg1"/>
                </a:solidFill>
              </a:rPr>
              <a:t>SetState</a:t>
            </a:r>
            <a:r>
              <a:rPr lang="en-US" sz="2000" dirty="0">
                <a:solidFill>
                  <a:schemeClr val="bg1"/>
                </a:solidFill>
              </a:rPr>
              <a:t>()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2000" b="1" dirty="0">
                <a:solidFill>
                  <a:schemeClr val="bg1"/>
                </a:solidFill>
              </a:rPr>
              <a:t>Networking &amp; API Integration</a:t>
            </a:r>
            <a:r>
              <a:rPr lang="en-US" sz="2000" dirty="0">
                <a:solidFill>
                  <a:schemeClr val="bg1"/>
                </a:solidFill>
              </a:rPr>
              <a:t> – Fetches real-time flight data from </a:t>
            </a:r>
            <a:r>
              <a:rPr lang="en-US" sz="2000" b="1" dirty="0">
                <a:solidFill>
                  <a:schemeClr val="bg1"/>
                </a:solidFill>
              </a:rPr>
              <a:t>Amadeus API</a:t>
            </a:r>
            <a:r>
              <a:rPr lang="en-US" sz="2000" dirty="0">
                <a:solidFill>
                  <a:schemeClr val="bg1"/>
                </a:solidFill>
              </a:rPr>
              <a:t> using Http Package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2000" b="1" dirty="0">
                <a:solidFill>
                  <a:schemeClr val="bg1"/>
                </a:solidFill>
              </a:rPr>
              <a:t>Firebase Integration</a:t>
            </a:r>
            <a:r>
              <a:rPr lang="en-US" sz="2000" dirty="0">
                <a:solidFill>
                  <a:schemeClr val="bg1"/>
                </a:solidFill>
              </a:rPr>
              <a:t> – Uses </a:t>
            </a:r>
            <a:r>
              <a:rPr lang="en-US" sz="2000" b="1" dirty="0">
                <a:solidFill>
                  <a:schemeClr val="bg1"/>
                </a:solidFill>
              </a:rPr>
              <a:t>Firebase </a:t>
            </a:r>
            <a:r>
              <a:rPr lang="en-US" sz="2000" b="1" dirty="0" err="1">
                <a:solidFill>
                  <a:schemeClr val="bg1"/>
                </a:solidFill>
              </a:rPr>
              <a:t>Firestore</a:t>
            </a:r>
            <a:r>
              <a:rPr lang="en-US" sz="2000" dirty="0">
                <a:solidFill>
                  <a:schemeClr val="bg1"/>
                </a:solidFill>
              </a:rPr>
              <a:t> for saving favorite flights and user preferences.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IN" sz="2000" b="1" dirty="0">
                <a:solidFill>
                  <a:schemeClr val="bg1"/>
                </a:solidFill>
              </a:rPr>
              <a:t>Localization &amp; Multi-Language Support</a:t>
            </a:r>
            <a:r>
              <a:rPr lang="en-IN" sz="2000" dirty="0">
                <a:solidFill>
                  <a:schemeClr val="bg1"/>
                </a:solidFill>
              </a:rPr>
              <a:t> – Implements </a:t>
            </a:r>
            <a:r>
              <a:rPr lang="en-IN" sz="2000" dirty="0" err="1">
                <a:solidFill>
                  <a:schemeClr val="bg1"/>
                </a:solidFill>
              </a:rPr>
              <a:t>easy_localizationto</a:t>
            </a:r>
            <a:r>
              <a:rPr lang="en-IN" sz="2000" dirty="0">
                <a:solidFill>
                  <a:schemeClr val="bg1"/>
                </a:solidFill>
              </a:rPr>
              <a:t> support multiple languages.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IN" sz="2000" b="1" dirty="0">
                <a:solidFill>
                  <a:schemeClr val="bg1"/>
                </a:solidFill>
              </a:rPr>
              <a:t>Responsive UI Design</a:t>
            </a:r>
            <a:r>
              <a:rPr lang="en-IN" sz="2000" dirty="0">
                <a:solidFill>
                  <a:schemeClr val="bg1"/>
                </a:solidFill>
              </a:rPr>
              <a:t> – Utilizes  </a:t>
            </a:r>
            <a:r>
              <a:rPr lang="en-IN" sz="2000" dirty="0" err="1">
                <a:solidFill>
                  <a:schemeClr val="bg1"/>
                </a:solidFill>
              </a:rPr>
              <a:t>MeidaQuery</a:t>
            </a:r>
            <a:r>
              <a:rPr lang="en-IN" sz="2000" dirty="0">
                <a:solidFill>
                  <a:schemeClr val="bg1"/>
                </a:solidFill>
              </a:rPr>
              <a:t> and </a:t>
            </a:r>
            <a:r>
              <a:rPr lang="en-IN" sz="2000" dirty="0" err="1">
                <a:solidFill>
                  <a:schemeClr val="bg1"/>
                </a:solidFill>
              </a:rPr>
              <a:t>LayoutBuilder</a:t>
            </a:r>
            <a:r>
              <a:rPr lang="en-IN" sz="2000" dirty="0">
                <a:solidFill>
                  <a:schemeClr val="bg1"/>
                </a:solidFill>
              </a:rPr>
              <a:t> </a:t>
            </a:r>
            <a:r>
              <a:rPr lang="en-US" sz="2000" dirty="0">
                <a:solidFill>
                  <a:schemeClr val="bg1"/>
                </a:solidFill>
              </a:rPr>
              <a:t>for optimal experience across devices.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2000" b="1" dirty="0">
                <a:solidFill>
                  <a:schemeClr val="bg1"/>
                </a:solidFill>
              </a:rPr>
              <a:t>Navigation &amp; Routing</a:t>
            </a:r>
            <a:r>
              <a:rPr lang="en-US" sz="2000" dirty="0">
                <a:solidFill>
                  <a:schemeClr val="bg1"/>
                </a:solidFill>
              </a:rPr>
              <a:t> – Manages screen transitions using Navigator and </a:t>
            </a:r>
            <a:r>
              <a:rPr lang="en-US" sz="2000" dirty="0" err="1">
                <a:solidFill>
                  <a:schemeClr val="bg1"/>
                </a:solidFill>
              </a:rPr>
              <a:t>OnGenerateRoute</a:t>
            </a:r>
            <a:r>
              <a:rPr lang="en-US" sz="2000" dirty="0">
                <a:solidFill>
                  <a:schemeClr val="bg1"/>
                </a:solidFill>
              </a:rPr>
              <a:t>.</a:t>
            </a:r>
            <a:endParaRPr lang="en-IN" sz="2000" dirty="0">
              <a:solidFill>
                <a:schemeClr val="bg1"/>
              </a:solidFill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2000" b="1" dirty="0">
                <a:solidFill>
                  <a:schemeClr val="bg1"/>
                </a:solidFill>
              </a:rPr>
              <a:t>Form Validation &amp; User Input Handling</a:t>
            </a:r>
            <a:r>
              <a:rPr lang="en-US" sz="2000" dirty="0">
                <a:solidFill>
                  <a:schemeClr val="bg1"/>
                </a:solidFill>
              </a:rPr>
              <a:t> – Ensures valid searches using</a:t>
            </a:r>
            <a:r>
              <a:rPr lang="en-IN" sz="2000" dirty="0" err="1">
                <a:solidFill>
                  <a:schemeClr val="bg1"/>
                </a:solidFill>
              </a:rPr>
              <a:t>TextFromField</a:t>
            </a:r>
            <a:r>
              <a:rPr lang="en-IN" sz="2000" dirty="0">
                <a:solidFill>
                  <a:schemeClr val="bg1"/>
                </a:solidFill>
              </a:rPr>
              <a:t> and Form Widgets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07688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0C1B7-6E4E-3DEE-50C0-1CA3B14303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4360" y="411479"/>
            <a:ext cx="5486400" cy="329184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E734F0-2DDD-AF70-F13D-F9E4C19294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94360" y="4549552"/>
            <a:ext cx="5486400" cy="1645920"/>
          </a:xfrm>
        </p:spPr>
        <p:txBody>
          <a:bodyPr/>
          <a:lstStyle/>
          <a:p>
            <a:r>
              <a:rPr lang="en-US" dirty="0"/>
              <a:t>Gowtham M</a:t>
            </a:r>
          </a:p>
          <a:p>
            <a:r>
              <a:rPr lang="en-US" dirty="0" err="1"/>
              <a:t>TechMahindra</a:t>
            </a:r>
            <a:r>
              <a:rPr lang="en-US" dirty="0"/>
              <a:t> Training Batch 1 (2025)</a:t>
            </a:r>
          </a:p>
          <a:p>
            <a:r>
              <a:rPr lang="en-US" dirty="0"/>
              <a:t>gowthamudpm2004@gmail.com</a:t>
            </a:r>
          </a:p>
        </p:txBody>
      </p:sp>
    </p:spTree>
    <p:extLst>
      <p:ext uri="{BB962C8B-B14F-4D97-AF65-F5344CB8AC3E}">
        <p14:creationId xmlns:p14="http://schemas.microsoft.com/office/powerpoint/2010/main" val="4261132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0BF65-C84B-45C3-72CA-AFDA68851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451" y="520181"/>
            <a:ext cx="10590876" cy="693188"/>
          </a:xfrm>
        </p:spPr>
        <p:txBody>
          <a:bodyPr/>
          <a:lstStyle/>
          <a:p>
            <a:r>
              <a:rPr lang="en-US" dirty="0"/>
              <a:t>🛫 </a:t>
            </a:r>
            <a:r>
              <a:rPr lang="en-US" b="1" dirty="0"/>
              <a:t>Introduction to Flight Price Tracker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94F074-DCE7-D355-D9EF-35922B8014C6}"/>
              </a:ext>
            </a:extLst>
          </p:cNvPr>
          <p:cNvSpPr txBox="1"/>
          <p:nvPr/>
        </p:nvSpPr>
        <p:spPr>
          <a:xfrm>
            <a:off x="1062182" y="1981631"/>
            <a:ext cx="8968510" cy="41965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Flight prices fluctuate frequently, making it challenging for travelers to find the best deals.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Our </a:t>
            </a:r>
            <a:r>
              <a:rPr lang="en-US" b="1" dirty="0">
                <a:solidFill>
                  <a:schemeClr val="bg1"/>
                </a:solidFill>
              </a:rPr>
              <a:t>Flight Price Tracker </a:t>
            </a:r>
            <a:r>
              <a:rPr lang="en-US" dirty="0">
                <a:solidFill>
                  <a:schemeClr val="bg1"/>
                </a:solidFill>
              </a:rPr>
              <a:t>helps users monitor flight prices in real-time and receive updates on changes.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It provides essential flight details such as departure, arrival, duration, baggage allowance, and cancellation policies.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The app fetches data dynamically from </a:t>
            </a:r>
            <a:r>
              <a:rPr lang="en-US" b="1" dirty="0">
                <a:solidFill>
                  <a:schemeClr val="bg1"/>
                </a:solidFill>
              </a:rPr>
              <a:t>Firebase</a:t>
            </a:r>
            <a:r>
              <a:rPr lang="en-US" dirty="0">
                <a:solidFill>
                  <a:schemeClr val="bg1"/>
                </a:solidFill>
              </a:rPr>
              <a:t> and </a:t>
            </a:r>
            <a:r>
              <a:rPr lang="en-US" b="1" dirty="0">
                <a:solidFill>
                  <a:schemeClr val="bg1"/>
                </a:solidFill>
              </a:rPr>
              <a:t>Amadeus API</a:t>
            </a:r>
            <a:r>
              <a:rPr lang="en-US" dirty="0">
                <a:solidFill>
                  <a:schemeClr val="bg1"/>
                </a:solidFill>
              </a:rPr>
              <a:t> to keep the information updated.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Goal:</a:t>
            </a:r>
            <a:r>
              <a:rPr lang="en-US" dirty="0">
                <a:solidFill>
                  <a:schemeClr val="bg1"/>
                </a:solidFill>
              </a:rPr>
              <a:t> To make flight booking easier and more cost-effective by providing real-time price insights.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6685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45D3755-C3E2-975E-DE68-CDECC4B52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177" y="229293"/>
            <a:ext cx="3580476" cy="647007"/>
          </a:xfrm>
        </p:spPr>
        <p:txBody>
          <a:bodyPr/>
          <a:lstStyle/>
          <a:p>
            <a:r>
              <a:rPr lang="en-IN" dirty="0"/>
              <a:t>Key Features</a:t>
            </a:r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78CEA4F-D72A-C069-6A51-328B103CA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7E473402-19FD-A5B0-5CB6-E5F3926D3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79D1CAD-2EA2-9376-7B64-0C3AC590F65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16F8906-918C-BE0B-A4AB-6A1D48150A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BAF18E1D-00E7-A3C6-A70C-6EED05D1BE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5928" y="1436787"/>
            <a:ext cx="10243128" cy="46115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Flutter-powered App: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Built using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Flutter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for a smooth, cross-platform experience on Android &amp; iOS. 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Real-time Flight Data: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Fetches up-to-date flight prices and details from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Amadeus API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and stores user preferences in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Firebase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. 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User-friendly Interface: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Intuitive and easy-to-navigate UI for seamless tracking. 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Multi-language Support: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Supports multiple languages using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Easy Localization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for a global audience. 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Flight Details Page: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Displays flight duration, baggage allowance, layovers, airline, and cancellation policies. 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Saved Flights: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Users can save flights to track price changes over time. 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Secure and Reliable: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Data is securely stored and fetched using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Firebase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for real-time updates. </a:t>
            </a:r>
          </a:p>
        </p:txBody>
      </p:sp>
    </p:spTree>
    <p:extLst>
      <p:ext uri="{BB962C8B-B14F-4D97-AF65-F5344CB8AC3E}">
        <p14:creationId xmlns:p14="http://schemas.microsoft.com/office/powerpoint/2010/main" val="3200312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346ED-721D-85EE-2F1B-A31D0912D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214" y="71715"/>
            <a:ext cx="9778365" cy="655125"/>
          </a:xfrm>
        </p:spPr>
        <p:txBody>
          <a:bodyPr/>
          <a:lstStyle/>
          <a:p>
            <a:r>
              <a:rPr lang="en-US" sz="3700" dirty="0"/>
              <a:t>Work Flow of Flight Price Tracker App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8EBF21A-E0D5-03B1-1924-E2FA990D1A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1817" y="2430459"/>
            <a:ext cx="7291510" cy="405023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AFA68D8-4425-64C8-319A-542DFCAE7C71}"/>
              </a:ext>
            </a:extLst>
          </p:cNvPr>
          <p:cNvSpPr txBox="1"/>
          <p:nvPr/>
        </p:nvSpPr>
        <p:spPr>
          <a:xfrm>
            <a:off x="461817" y="1042882"/>
            <a:ext cx="11628583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chemeClr val="bg1"/>
                </a:solidFill>
              </a:rPr>
              <a:t>1) </a:t>
            </a:r>
            <a:r>
              <a:rPr lang="en-IN" sz="2500" b="1" dirty="0">
                <a:solidFill>
                  <a:schemeClr val="bg1"/>
                </a:solidFill>
              </a:rPr>
              <a:t>Loading Data (App Startup) </a:t>
            </a:r>
            <a:r>
              <a:rPr lang="en-IN" sz="2000" dirty="0">
                <a:solidFill>
                  <a:schemeClr val="bg1"/>
                </a:solidFill>
              </a:rPr>
              <a:t>	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The app fetches real-time flight data from </a:t>
            </a:r>
            <a:r>
              <a:rPr lang="en-US" sz="2000" b="1" dirty="0">
                <a:solidFill>
                  <a:schemeClr val="bg1"/>
                </a:solidFill>
              </a:rPr>
              <a:t>Amadeus API</a:t>
            </a:r>
            <a:r>
              <a:rPr lang="en-US" sz="2000" dirty="0">
                <a:solidFill>
                  <a:schemeClr val="bg1"/>
                </a:solidFill>
              </a:rPr>
              <a:t> when launched (Tested Using Postman).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The fetched data is displayed dynamically on the UI</a:t>
            </a:r>
            <a:endParaRPr lang="en-IN" sz="20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500" dirty="0">
                <a:solidFill>
                  <a:schemeClr val="bg1"/>
                </a:solidFill>
              </a:rPr>
              <a:t>Screenshots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dirty="0">
              <a:solidFill>
                <a:schemeClr val="bg1"/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2A9DE75-2136-4A5C-7A8E-BB78182DF5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4" t="-1082" r="1144" b="1103"/>
          <a:stretch/>
        </p:blipFill>
        <p:spPr>
          <a:xfrm>
            <a:off x="8525163" y="1908321"/>
            <a:ext cx="2318327" cy="4663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484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548106-4318-338E-3C09-CCA6C1BC31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F7DD4AC1-FB75-F0D4-FEB0-9F952B236359}"/>
              </a:ext>
            </a:extLst>
          </p:cNvPr>
          <p:cNvSpPr txBox="1"/>
          <p:nvPr/>
        </p:nvSpPr>
        <p:spPr>
          <a:xfrm>
            <a:off x="461817" y="1042882"/>
            <a:ext cx="11628583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Users refine search results using filters (Origin and Destination Locations)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The app dynamically updates the displayed flights based on selected filters.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</a:rPr>
              <a:t>Added Feature:</a:t>
            </a:r>
            <a:r>
              <a:rPr lang="en-US" sz="2000" dirty="0">
                <a:solidFill>
                  <a:schemeClr val="bg1"/>
                </a:solidFill>
              </a:rPr>
              <a:t> Suggestions for input fields to enhance user experience.</a:t>
            </a:r>
            <a:endParaRPr lang="en-IN" sz="20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499D2C-EFDE-0862-C86E-0847E684BDD0}"/>
              </a:ext>
            </a:extLst>
          </p:cNvPr>
          <p:cNvSpPr txBox="1"/>
          <p:nvPr/>
        </p:nvSpPr>
        <p:spPr>
          <a:xfrm>
            <a:off x="868218" y="171943"/>
            <a:ext cx="3713018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000" b="1" dirty="0">
                <a:solidFill>
                  <a:schemeClr val="bg1"/>
                </a:solidFill>
              </a:rPr>
              <a:t>2) Applying Filters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6EA818F-BE99-4A32-DEE3-5AC5ADBEAC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218" y="2190293"/>
            <a:ext cx="4058216" cy="406774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F134EE1-7CF5-7888-AA55-015DE4A6954E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b="27755"/>
          <a:stretch/>
        </p:blipFill>
        <p:spPr>
          <a:xfrm>
            <a:off x="7329053" y="2058545"/>
            <a:ext cx="3089565" cy="453780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FD8CC18-D4E6-02E6-99A1-DEF5AABFBCE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 rot="7682482">
            <a:off x="5338012" y="3681588"/>
            <a:ext cx="1127527" cy="1594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2508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70E43D-7128-C8F7-4932-BD2D047994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E2135B64-10A2-1D6B-E64D-32F44EBDAC9B}"/>
              </a:ext>
            </a:extLst>
          </p:cNvPr>
          <p:cNvSpPr txBox="1"/>
          <p:nvPr/>
        </p:nvSpPr>
        <p:spPr>
          <a:xfrm>
            <a:off x="831272" y="1585308"/>
            <a:ext cx="4876801" cy="18825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Users select a flight to view full details (price, duration, baggage, etc.).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Flight details are formatted for easy comparison.</a:t>
            </a:r>
            <a:endParaRPr lang="en-IN" sz="20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A66696-D808-AA66-EC85-2CD56E0B1833}"/>
              </a:ext>
            </a:extLst>
          </p:cNvPr>
          <p:cNvSpPr txBox="1"/>
          <p:nvPr/>
        </p:nvSpPr>
        <p:spPr>
          <a:xfrm>
            <a:off x="512621" y="158495"/>
            <a:ext cx="815570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000" b="1" dirty="0">
                <a:solidFill>
                  <a:schemeClr val="bg1"/>
                </a:solidFill>
              </a:rPr>
              <a:t>3) </a:t>
            </a:r>
            <a:r>
              <a:rPr lang="en-IN" sz="3200" dirty="0">
                <a:solidFill>
                  <a:schemeClr val="bg1"/>
                </a:solidFill>
              </a:rPr>
              <a:t>Displaying Flight Details ✈️</a:t>
            </a:r>
            <a:r>
              <a:rPr lang="en-IN" sz="3000" b="1" dirty="0">
                <a:solidFill>
                  <a:schemeClr val="bg1"/>
                </a:solidFill>
              </a:rPr>
              <a:t>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4D69B1C-086E-4E38-2048-84C4EB8C64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3929" y="410720"/>
            <a:ext cx="3624103" cy="5805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0459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5D76F1-9C29-FEA7-66FC-BBBE21F77C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83DB4D89-7C46-85BA-2E9D-71B65B1FD38D}"/>
              </a:ext>
            </a:extLst>
          </p:cNvPr>
          <p:cNvSpPr txBox="1"/>
          <p:nvPr/>
        </p:nvSpPr>
        <p:spPr>
          <a:xfrm>
            <a:off x="461817" y="1042882"/>
            <a:ext cx="1162858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Users can save selected flights for future reference.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Saved flights are securely stored in </a:t>
            </a:r>
            <a:r>
              <a:rPr lang="en-US" sz="2000" b="1" dirty="0">
                <a:solidFill>
                  <a:schemeClr val="bg1"/>
                </a:solidFill>
              </a:rPr>
              <a:t>Firebase</a:t>
            </a:r>
            <a:r>
              <a:rPr lang="en-US" sz="2000" dirty="0">
                <a:solidFill>
                  <a:schemeClr val="bg1"/>
                </a:solidFill>
              </a:rPr>
              <a:t> for quick access</a:t>
            </a:r>
            <a:endParaRPr lang="en-IN" sz="20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E721A8-DEE9-A287-DAB5-3C2518FDE5EE}"/>
              </a:ext>
            </a:extLst>
          </p:cNvPr>
          <p:cNvSpPr txBox="1"/>
          <p:nvPr/>
        </p:nvSpPr>
        <p:spPr>
          <a:xfrm>
            <a:off x="637308" y="199070"/>
            <a:ext cx="506152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dirty="0">
                <a:solidFill>
                  <a:schemeClr val="bg1"/>
                </a:solidFill>
              </a:rPr>
              <a:t>4) Saving Flights to Firebase</a:t>
            </a:r>
            <a:endParaRPr lang="en-IN" sz="3000" b="1" dirty="0">
              <a:solidFill>
                <a:schemeClr val="bg1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98DE898-2D25-430B-D1CD-1709B3931F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 rot="7682482">
            <a:off x="3379901" y="3210534"/>
            <a:ext cx="1127527" cy="159461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E877A8C-7E5F-0CD5-B899-F518FD2024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8799" y="1898901"/>
            <a:ext cx="2915661" cy="467052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5F91E06-FFB3-8488-B685-C6B18A09FBC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74723" y="2006014"/>
            <a:ext cx="7148638" cy="455961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46800A8-132F-527E-17BB-7B61893CB45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4800786" y="5198416"/>
            <a:ext cx="3602403" cy="1066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7353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FF8F95-94AD-2849-C0A2-035B7C63C4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1C384DD7-F854-1A48-6315-B7A66543E626}"/>
              </a:ext>
            </a:extLst>
          </p:cNvPr>
          <p:cNvSpPr txBox="1"/>
          <p:nvPr/>
        </p:nvSpPr>
        <p:spPr>
          <a:xfrm>
            <a:off x="461817" y="1042882"/>
            <a:ext cx="1162858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Users can access and manage their saved flights from a dedicated page.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Helps in tracking price changes over time.</a:t>
            </a:r>
            <a:endParaRPr lang="en-IN" sz="20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BC69CA-7358-F4E4-E323-EF060ABE77B1}"/>
              </a:ext>
            </a:extLst>
          </p:cNvPr>
          <p:cNvSpPr txBox="1"/>
          <p:nvPr/>
        </p:nvSpPr>
        <p:spPr>
          <a:xfrm>
            <a:off x="637308" y="199070"/>
            <a:ext cx="506152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dirty="0">
                <a:solidFill>
                  <a:schemeClr val="bg1"/>
                </a:solidFill>
              </a:rPr>
              <a:t>5) Viewing Saved Flights </a:t>
            </a:r>
            <a:endParaRPr lang="en-IN" sz="3000" b="1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4BADD18-3914-54C3-FBA1-E7AC60F386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237" y="2246010"/>
            <a:ext cx="6290554" cy="401230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288D708-0B9B-E2CC-7E12-6C63BB20CD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757381" y="5219086"/>
            <a:ext cx="2708378" cy="80182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6C254CD-7982-9BF5-AD1C-DDA70258441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 rot="7682482">
            <a:off x="6262028" y="3287948"/>
            <a:ext cx="1127527" cy="159461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8965853-C511-E54A-5B4C-13B74E04C6F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18164" y="1864312"/>
            <a:ext cx="3412221" cy="4560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6129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6B38A7-36CD-F65F-6E92-900198392A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4A0831C8-DE69-860B-98C5-3A7486E6AD44}"/>
              </a:ext>
            </a:extLst>
          </p:cNvPr>
          <p:cNvSpPr txBox="1"/>
          <p:nvPr/>
        </p:nvSpPr>
        <p:spPr>
          <a:xfrm>
            <a:off x="461817" y="1042882"/>
            <a:ext cx="1162858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The app supports multiple languages (English, Tamil, Hindi, German, Spanish).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Translations are managed via </a:t>
            </a:r>
            <a:r>
              <a:rPr lang="en-US" sz="2000" b="1" dirty="0">
                <a:solidFill>
                  <a:schemeClr val="bg1"/>
                </a:solidFill>
              </a:rPr>
              <a:t>localization JSON files</a:t>
            </a:r>
            <a:r>
              <a:rPr lang="en-US" sz="2000" dirty="0">
                <a:solidFill>
                  <a:schemeClr val="bg1"/>
                </a:solidFill>
              </a:rPr>
              <a:t>.</a:t>
            </a:r>
            <a:endParaRPr lang="en-IN" sz="20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E4A6D6-941C-739B-D219-9583C46B1595}"/>
              </a:ext>
            </a:extLst>
          </p:cNvPr>
          <p:cNvSpPr txBox="1"/>
          <p:nvPr/>
        </p:nvSpPr>
        <p:spPr>
          <a:xfrm>
            <a:off x="637308" y="199070"/>
            <a:ext cx="506152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dirty="0">
                <a:solidFill>
                  <a:schemeClr val="bg1"/>
                </a:solidFill>
              </a:rPr>
              <a:t>6) Multi-language Support</a:t>
            </a:r>
            <a:endParaRPr lang="en-IN" sz="3000" b="1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40A461-C2AF-8998-2372-00C5B7B5CF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5302" y="1935915"/>
            <a:ext cx="3022161" cy="449431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F4DF665-08F5-E7F3-1035-42C753D317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68990" y="1935915"/>
            <a:ext cx="3091830" cy="430828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ABC427B-DA9B-71AA-8BEE-AC5676FB35D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 rot="7682482">
            <a:off x="6437521" y="2724530"/>
            <a:ext cx="1127527" cy="159461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93FD282-DDB4-5B24-599A-6824C28BCB2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7307" y="2426249"/>
            <a:ext cx="2905415" cy="2533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015750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853419_Win32_SL_V5" id="{958D2C9E-948D-4354-BF9D-DF8AE3C2B240}" vid="{22D4A967-05D2-4D72-8594-54CFF341483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92DB9E12-8AC3-4138-BF4D-720A5525AB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21FFAC0-05A2-416A-B06C-C248395482C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F4B194E-8B30-4377-8C59-ECFB902D2A26}">
  <ds:schemaRefs>
    <ds:schemaRef ds:uri="http://schemas.microsoft.com/office/infopath/2007/PartnerControls"/>
    <ds:schemaRef ds:uri="http://schemas.microsoft.com/office/2006/documentManagement/types"/>
    <ds:schemaRef ds:uri="http://purl.org/dc/dcmitype/"/>
    <ds:schemaRef ds:uri="http://purl.org/dc/elements/1.1/"/>
    <ds:schemaRef ds:uri="http://schemas.openxmlformats.org/package/2006/metadata/core-properties"/>
    <ds:schemaRef ds:uri="http://schemas.microsoft.com/office/2006/metadata/properties"/>
    <ds:schemaRef ds:uri="http://www.w3.org/XML/1998/namespace"/>
    <ds:schemaRef ds:uri="230e9df3-be65-4c73-a93b-d1236ebd677e"/>
    <ds:schemaRef ds:uri="16c05727-aa75-4e4a-9b5f-8a80a1165891"/>
    <ds:schemaRef ds:uri="71af3243-3dd4-4a8d-8c0d-dd76da1f02a5"/>
    <ds:schemaRef ds:uri="http://schemas.microsoft.com/sharepoint/v3"/>
    <ds:schemaRef ds:uri="http://purl.org/dc/terms/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Geometric annual presentation</Template>
  <TotalTime>126</TotalTime>
  <Words>576</Words>
  <Application>Microsoft Office PowerPoint</Application>
  <PresentationFormat>Widescreen</PresentationFormat>
  <Paragraphs>67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Franklin Gothic Book</vt:lpstr>
      <vt:lpstr>Franklin Gothic Demi</vt:lpstr>
      <vt:lpstr>Custom</vt:lpstr>
      <vt:lpstr>Flight Price Tracker</vt:lpstr>
      <vt:lpstr>🛫 Introduction to Flight Price Tracker</vt:lpstr>
      <vt:lpstr>Key Features</vt:lpstr>
      <vt:lpstr>Work Flow of Flight Price Tracker App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Flutter Concepts Used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Gowtham M</dc:creator>
  <cp:lastModifiedBy>Gowtham M</cp:lastModifiedBy>
  <cp:revision>4</cp:revision>
  <dcterms:created xsi:type="dcterms:W3CDTF">2025-03-17T13:36:58Z</dcterms:created>
  <dcterms:modified xsi:type="dcterms:W3CDTF">2025-03-18T12:47:23Z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