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2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1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89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269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53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63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74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6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25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18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2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0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7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62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436D-DAAA-4415-9C1D-86F6D166ADF2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287E8C-300B-46E7-9192-3654FD3F5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9883" y="188536"/>
            <a:ext cx="786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Boosting Algorithm Regression</a:t>
            </a:r>
            <a:endParaRPr lang="en-IN" sz="4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9904" y="1576692"/>
            <a:ext cx="7323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of Boosting Algorithm</a:t>
            </a:r>
            <a:endParaRPr lang="en-IN" sz="4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2050" y="2870577"/>
            <a:ext cx="31862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Boost</a:t>
            </a:r>
          </a:p>
          <a:p>
            <a:endParaRPr lang="en-IN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2.XG Boost</a:t>
            </a:r>
          </a:p>
          <a:p>
            <a:endParaRPr lang="en-IN" sz="3200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3.LG Boost</a:t>
            </a:r>
            <a:endParaRPr lang="en-IN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1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456" y="189292"/>
            <a:ext cx="786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Boosting –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5736" y="1433519"/>
            <a:ext cx="2526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Explanation</a:t>
            </a:r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564" y="1899617"/>
            <a:ext cx="81211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Ada Boost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an ensemble model that sequentially builds new models based on the errors of the previous model to improve the predictions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Adaptive Boosting (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Ada Boost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is an ensemble learning technique that combines multiple weak regressors to create a strong predictive model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1529" y="4029046"/>
            <a:ext cx="10053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Assigns weights to training samples, increasing emphasis on poorly predicted points.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Uses weighted averaging to make final predictions.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Robust to outliers but sensitive to noisy data. </a:t>
            </a:r>
          </a:p>
          <a:p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96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456" y="189292"/>
            <a:ext cx="786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Boosting – Regression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80131" y="6488668"/>
            <a:ext cx="98368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https://www.researchgate.net/figure/Flow-diagram-for-AdaBoost-regression_fig2_382181243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56" y="1605988"/>
            <a:ext cx="7413560" cy="447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47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456" y="189292"/>
            <a:ext cx="786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 Boosting –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72445" y="1298072"/>
            <a:ext cx="9084297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IN" sz="2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Explanation:</a:t>
            </a:r>
          </a:p>
          <a:p>
            <a:endParaRPr lang="en-IN" sz="2000" b="1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 smtClean="0"/>
              <a:t>eXtreme</a:t>
            </a:r>
            <a:r>
              <a:rPr lang="en-US" b="1" dirty="0" smtClean="0"/>
              <a:t> </a:t>
            </a:r>
            <a:r>
              <a:rPr lang="en-US" b="1" dirty="0"/>
              <a:t>Gradient Boosting (</a:t>
            </a:r>
            <a:r>
              <a:rPr lang="en-US" b="1" dirty="0" err="1"/>
              <a:t>XGBoost</a:t>
            </a:r>
            <a:r>
              <a:rPr lang="en-US" b="1" dirty="0"/>
              <a:t>)</a:t>
            </a:r>
            <a:r>
              <a:rPr lang="en-US" dirty="0"/>
              <a:t> </a:t>
            </a:r>
            <a:r>
              <a:rPr lang="en-US" b="1" dirty="0"/>
              <a:t>is a scalable and improved version of the gradient boosting algorithm </a:t>
            </a:r>
            <a:r>
              <a:rPr lang="en-US" b="1" i="1" dirty="0"/>
              <a:t>(terminology alert)</a:t>
            </a:r>
            <a:r>
              <a:rPr lang="en-US" b="1" dirty="0"/>
              <a:t> designed for efficacy</a:t>
            </a:r>
            <a:r>
              <a:rPr lang="en-US" dirty="0"/>
              <a:t>,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computational </a:t>
            </a:r>
            <a:r>
              <a:rPr lang="en-US" dirty="0"/>
              <a:t>speed and model performance. It is an open-source library and a part of the Distributed Machine Learning Community.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is a perfect blend of software and hardware capabilities designed to enhance existing boosting techniques with accuracy in the shortest amount of time</a:t>
            </a:r>
            <a:r>
              <a:rPr lang="en-US" dirty="0" smtClean="0"/>
              <a:t>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miro.medium.com/v2/resize:fit:360/1*7hYKHchEKiSwybQXh0IeL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959" y="4498948"/>
            <a:ext cx="3048000" cy="5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718820" y="51420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42424"/>
                </a:solidFill>
                <a:latin typeface="source-code-pro"/>
              </a:rPr>
              <a:t>Capital</a:t>
            </a:r>
            <a:r>
              <a:rPr lang="en-US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b="1" dirty="0">
                <a:solidFill>
                  <a:srgbClr val="242424"/>
                </a:solidFill>
                <a:latin typeface="source-code-pro"/>
              </a:rPr>
              <a:t>F</a:t>
            </a:r>
            <a:r>
              <a:rPr lang="en-US" dirty="0">
                <a:solidFill>
                  <a:srgbClr val="242424"/>
                </a:solidFill>
                <a:latin typeface="source-code-pro"/>
              </a:rPr>
              <a:t>(</a:t>
            </a:r>
            <a:r>
              <a:rPr lang="en-US" dirty="0" err="1">
                <a:solidFill>
                  <a:srgbClr val="242424"/>
                </a:solidFill>
                <a:latin typeface="source-code-pro"/>
              </a:rPr>
              <a:t>i</a:t>
            </a:r>
            <a:r>
              <a:rPr lang="en-US" dirty="0">
                <a:solidFill>
                  <a:srgbClr val="242424"/>
                </a:solidFill>
                <a:latin typeface="source-code-pro"/>
              </a:rPr>
              <a:t>) is current model, </a:t>
            </a:r>
            <a:r>
              <a:rPr lang="en-US" b="1" dirty="0">
                <a:solidFill>
                  <a:srgbClr val="242424"/>
                </a:solidFill>
                <a:latin typeface="source-code-pro"/>
              </a:rPr>
              <a:t>F</a:t>
            </a:r>
            <a:r>
              <a:rPr lang="en-US" dirty="0">
                <a:solidFill>
                  <a:srgbClr val="242424"/>
                </a:solidFill>
                <a:latin typeface="source-code-pro"/>
              </a:rPr>
              <a:t>(i-1) is previous model and </a:t>
            </a:r>
            <a:r>
              <a:rPr lang="en-US" i="1" dirty="0">
                <a:solidFill>
                  <a:srgbClr val="242424"/>
                </a:solidFill>
                <a:latin typeface="source-code-pro"/>
              </a:rPr>
              <a:t>small</a:t>
            </a:r>
            <a:r>
              <a:rPr lang="en-US" dirty="0">
                <a:solidFill>
                  <a:srgbClr val="242424"/>
                </a:solidFill>
                <a:latin typeface="source-code-pro"/>
              </a:rPr>
              <a:t> </a:t>
            </a:r>
            <a:r>
              <a:rPr lang="en-US" b="1" dirty="0">
                <a:solidFill>
                  <a:srgbClr val="242424"/>
                </a:solidFill>
                <a:latin typeface="source-code-pro"/>
              </a:rPr>
              <a:t>f</a:t>
            </a:r>
            <a:r>
              <a:rPr lang="en-US" dirty="0">
                <a:solidFill>
                  <a:srgbClr val="242424"/>
                </a:solidFill>
                <a:latin typeface="source-code-pro"/>
              </a:rPr>
              <a:t>(</a:t>
            </a:r>
            <a:r>
              <a:rPr lang="en-US" dirty="0" err="1">
                <a:solidFill>
                  <a:srgbClr val="242424"/>
                </a:solidFill>
                <a:latin typeface="source-code-pro"/>
              </a:rPr>
              <a:t>i</a:t>
            </a:r>
            <a:r>
              <a:rPr lang="en-US" dirty="0">
                <a:solidFill>
                  <a:srgbClr val="242424"/>
                </a:solidFill>
                <a:latin typeface="source-code-pro"/>
              </a:rPr>
              <a:t>) represents a weak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48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456" y="189292"/>
            <a:ext cx="786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 Boosting – Regression</a:t>
            </a:r>
          </a:p>
        </p:txBody>
      </p:sp>
      <p:pic>
        <p:nvPicPr>
          <p:cNvPr id="4098" name="Picture 2" descr="https://miro.medium.com/v2/resize:fit:788/1*etquzYCBh3v58rcsXjDsy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4" y="1067095"/>
            <a:ext cx="8531704" cy="479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32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456" y="189292"/>
            <a:ext cx="786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Boosting –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284" y="1401767"/>
            <a:ext cx="90842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 </a:t>
            </a:r>
            <a:r>
              <a:rPr lang="en-IN" sz="2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Explanation:</a:t>
            </a:r>
          </a:p>
          <a:p>
            <a:endParaRPr lang="en-IN" sz="2000" b="1" dirty="0" smtClean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/>
              <a:t>LightGBM</a:t>
            </a:r>
            <a:r>
              <a:rPr lang="en-US" b="1" dirty="0"/>
              <a:t> (Light Gradient Boosting Machine) is a gradient boosting framework, a type of machine learning algorithm that builds predictive models by sequentially adding weak learners (like decision trees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r>
              <a:rPr lang="en-IN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of </a:t>
            </a:r>
            <a:r>
              <a:rPr lang="en-IN" sz="2000" b="1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IN" sz="2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Leaf-wise </a:t>
            </a:r>
            <a:r>
              <a:rPr lang="en-IN" b="1" dirty="0" smtClean="0"/>
              <a:t>Growth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Distributed and </a:t>
            </a:r>
            <a:r>
              <a:rPr lang="en-IN" b="1" dirty="0" smtClean="0"/>
              <a:t>Parallel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Histogram-based </a:t>
            </a:r>
            <a:r>
              <a:rPr lang="en-IN" b="1" dirty="0" smtClean="0"/>
              <a:t>Algorithm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Wide </a:t>
            </a:r>
            <a:r>
              <a:rPr lang="en-IN" b="1" dirty="0" smtClean="0"/>
              <a:t>Applications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b="1" dirty="0"/>
          </a:p>
          <a:p>
            <a:r>
              <a:rPr lang="en-IN" sz="20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 XG Boost vs LG </a:t>
            </a:r>
            <a:r>
              <a:rPr lang="en-IN" sz="2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Boost:</a:t>
            </a:r>
          </a:p>
          <a:p>
            <a:endParaRPr lang="en-IN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contrast to the level-wise </a:t>
            </a:r>
            <a:r>
              <a:rPr lang="en-US" b="1" dirty="0" smtClean="0"/>
              <a:t>(horizontal) </a:t>
            </a:r>
            <a:r>
              <a:rPr lang="en-US" dirty="0" smtClean="0"/>
              <a:t>growth </a:t>
            </a:r>
            <a:r>
              <a:rPr lang="en-US" dirty="0"/>
              <a:t>in </a:t>
            </a:r>
            <a:r>
              <a:rPr lang="en-US" b="1" dirty="0" err="1"/>
              <a:t>XGBoost</a:t>
            </a:r>
            <a:r>
              <a:rPr lang="en-US" dirty="0"/>
              <a:t>, 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 smtClean="0"/>
              <a:t>LightGBM</a:t>
            </a:r>
            <a:r>
              <a:rPr lang="en-US" dirty="0" smtClean="0"/>
              <a:t> </a:t>
            </a:r>
            <a:r>
              <a:rPr lang="en-US" dirty="0"/>
              <a:t>carries out leaf-wise </a:t>
            </a:r>
            <a:r>
              <a:rPr lang="en-US" b="1" dirty="0" smtClean="0"/>
              <a:t>(vertical) </a:t>
            </a:r>
            <a:r>
              <a:rPr lang="en-US" dirty="0" smtClean="0"/>
              <a:t>growth </a:t>
            </a:r>
            <a:r>
              <a:rPr lang="en-US" dirty="0"/>
              <a:t>that results in more loss reduction and, in turn, higher accuracy while being faster</a:t>
            </a:r>
            <a:endParaRPr lang="en-US" sz="2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3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456" y="189292"/>
            <a:ext cx="786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Boosting – Regression</a:t>
            </a:r>
          </a:p>
        </p:txBody>
      </p:sp>
      <p:pic>
        <p:nvPicPr>
          <p:cNvPr id="5122" name="Picture 2" descr="Leaf-wise tree growth: Visualization of a binary tree expanding incrementally, prioritizing the growth of leaf nodes before adding new level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74" y="1268920"/>
            <a:ext cx="8419136" cy="440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3274" y="5757669"/>
            <a:ext cx="8419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Leaf-wise tree growth: Visualization of a binary tree expanding incrementally, prioritizing the growth of leaf nodes before adding new levels.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29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0456" y="189292"/>
            <a:ext cx="7861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 Boosting – Regression</a:t>
            </a:r>
          </a:p>
        </p:txBody>
      </p:sp>
      <p:pic>
        <p:nvPicPr>
          <p:cNvPr id="7170" name="Picture 2" descr="XGB regressor and LightGBM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456" y="1343728"/>
            <a:ext cx="6995996" cy="50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8509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338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source-code-pro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</dc:creator>
  <cp:lastModifiedBy>SMART</cp:lastModifiedBy>
  <cp:revision>12</cp:revision>
  <dcterms:created xsi:type="dcterms:W3CDTF">2025-02-21T14:21:19Z</dcterms:created>
  <dcterms:modified xsi:type="dcterms:W3CDTF">2025-02-21T16:12:50Z</dcterms:modified>
</cp:coreProperties>
</file>