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7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01043" y="6230111"/>
            <a:ext cx="457200" cy="4572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636" y="2325623"/>
            <a:ext cx="1080515" cy="108051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06602" y="2434589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0" y="432054"/>
                </a:moveTo>
                <a:lnTo>
                  <a:pt x="2535" y="384974"/>
                </a:lnTo>
                <a:lnTo>
                  <a:pt x="9965" y="339363"/>
                </a:lnTo>
                <a:lnTo>
                  <a:pt x="22026" y="295485"/>
                </a:lnTo>
                <a:lnTo>
                  <a:pt x="38454" y="253603"/>
                </a:lnTo>
                <a:lnTo>
                  <a:pt x="58987" y="213980"/>
                </a:lnTo>
                <a:lnTo>
                  <a:pt x="83360" y="176881"/>
                </a:lnTo>
                <a:lnTo>
                  <a:pt x="111310" y="142568"/>
                </a:lnTo>
                <a:lnTo>
                  <a:pt x="142573" y="111305"/>
                </a:lnTo>
                <a:lnTo>
                  <a:pt x="176887" y="83356"/>
                </a:lnTo>
                <a:lnTo>
                  <a:pt x="213986" y="58984"/>
                </a:lnTo>
                <a:lnTo>
                  <a:pt x="253608" y="38452"/>
                </a:lnTo>
                <a:lnTo>
                  <a:pt x="295490" y="22024"/>
                </a:lnTo>
                <a:lnTo>
                  <a:pt x="339367" y="9964"/>
                </a:lnTo>
                <a:lnTo>
                  <a:pt x="384976" y="2535"/>
                </a:lnTo>
                <a:lnTo>
                  <a:pt x="432053" y="0"/>
                </a:lnTo>
                <a:lnTo>
                  <a:pt x="479133" y="2535"/>
                </a:lnTo>
                <a:lnTo>
                  <a:pt x="524744" y="9964"/>
                </a:lnTo>
                <a:lnTo>
                  <a:pt x="568622" y="22024"/>
                </a:lnTo>
                <a:lnTo>
                  <a:pt x="610504" y="38452"/>
                </a:lnTo>
                <a:lnTo>
                  <a:pt x="650127" y="58984"/>
                </a:lnTo>
                <a:lnTo>
                  <a:pt x="687226" y="83356"/>
                </a:lnTo>
                <a:lnTo>
                  <a:pt x="721539" y="111305"/>
                </a:lnTo>
                <a:lnTo>
                  <a:pt x="752802" y="142568"/>
                </a:lnTo>
                <a:lnTo>
                  <a:pt x="780751" y="176881"/>
                </a:lnTo>
                <a:lnTo>
                  <a:pt x="805123" y="213980"/>
                </a:lnTo>
                <a:lnTo>
                  <a:pt x="825655" y="253603"/>
                </a:lnTo>
                <a:lnTo>
                  <a:pt x="842083" y="295485"/>
                </a:lnTo>
                <a:lnTo>
                  <a:pt x="854143" y="339363"/>
                </a:lnTo>
                <a:lnTo>
                  <a:pt x="861572" y="384974"/>
                </a:lnTo>
                <a:lnTo>
                  <a:pt x="864108" y="432054"/>
                </a:lnTo>
                <a:lnTo>
                  <a:pt x="861572" y="479133"/>
                </a:lnTo>
                <a:lnTo>
                  <a:pt x="854143" y="524744"/>
                </a:lnTo>
                <a:lnTo>
                  <a:pt x="842083" y="568622"/>
                </a:lnTo>
                <a:lnTo>
                  <a:pt x="825655" y="610504"/>
                </a:lnTo>
                <a:lnTo>
                  <a:pt x="805123" y="650127"/>
                </a:lnTo>
                <a:lnTo>
                  <a:pt x="780751" y="687226"/>
                </a:lnTo>
                <a:lnTo>
                  <a:pt x="752802" y="721539"/>
                </a:lnTo>
                <a:lnTo>
                  <a:pt x="721539" y="752802"/>
                </a:lnTo>
                <a:lnTo>
                  <a:pt x="687226" y="780751"/>
                </a:lnTo>
                <a:lnTo>
                  <a:pt x="650127" y="805123"/>
                </a:lnTo>
                <a:lnTo>
                  <a:pt x="610504" y="825655"/>
                </a:lnTo>
                <a:lnTo>
                  <a:pt x="568622" y="842083"/>
                </a:lnTo>
                <a:lnTo>
                  <a:pt x="524744" y="854143"/>
                </a:lnTo>
                <a:lnTo>
                  <a:pt x="479133" y="861572"/>
                </a:lnTo>
                <a:lnTo>
                  <a:pt x="432053" y="864108"/>
                </a:lnTo>
                <a:lnTo>
                  <a:pt x="384976" y="861572"/>
                </a:lnTo>
                <a:lnTo>
                  <a:pt x="339367" y="854143"/>
                </a:lnTo>
                <a:lnTo>
                  <a:pt x="295490" y="842083"/>
                </a:lnTo>
                <a:lnTo>
                  <a:pt x="253608" y="825655"/>
                </a:lnTo>
                <a:lnTo>
                  <a:pt x="213986" y="805123"/>
                </a:lnTo>
                <a:lnTo>
                  <a:pt x="176887" y="780751"/>
                </a:lnTo>
                <a:lnTo>
                  <a:pt x="142573" y="752802"/>
                </a:lnTo>
                <a:lnTo>
                  <a:pt x="111310" y="721539"/>
                </a:lnTo>
                <a:lnTo>
                  <a:pt x="83360" y="687226"/>
                </a:lnTo>
                <a:lnTo>
                  <a:pt x="58987" y="650127"/>
                </a:lnTo>
                <a:lnTo>
                  <a:pt x="38454" y="610504"/>
                </a:lnTo>
                <a:lnTo>
                  <a:pt x="22026" y="568622"/>
                </a:lnTo>
                <a:lnTo>
                  <a:pt x="9965" y="524744"/>
                </a:lnTo>
                <a:lnTo>
                  <a:pt x="2535" y="479133"/>
                </a:lnTo>
                <a:lnTo>
                  <a:pt x="0" y="43205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750434"/>
            <a:ext cx="12192000" cy="21075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947" y="3265804"/>
            <a:ext cx="5038470" cy="2425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12380" y="3265804"/>
            <a:ext cx="2116963" cy="2423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1355" y="74676"/>
            <a:ext cx="6172200" cy="20375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411" y="982091"/>
            <a:ext cx="2758732" cy="5213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8892" y="2115438"/>
            <a:ext cx="9729470" cy="17335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94945" marR="5080" indent="-182880">
              <a:lnSpc>
                <a:spcPct val="90300"/>
              </a:lnSpc>
              <a:spcBef>
                <a:spcPts val="33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50" dirty="0">
                <a:latin typeface="Cambria"/>
                <a:cs typeface="Cambria"/>
              </a:rPr>
              <a:t>Finally </a:t>
            </a:r>
            <a:r>
              <a:rPr sz="2000" dirty="0">
                <a:latin typeface="Arial MT"/>
                <a:cs typeface="Arial MT"/>
              </a:rPr>
              <a:t>This device provides much advanced facilities in now a days </a:t>
            </a:r>
            <a:r>
              <a:rPr sz="2000" spc="-5" dirty="0">
                <a:latin typeface="Arial MT"/>
                <a:cs typeface="Arial MT"/>
              </a:rPr>
              <a:t>life </a:t>
            </a:r>
            <a:r>
              <a:rPr sz="2000" dirty="0">
                <a:latin typeface="Arial MT"/>
                <a:cs typeface="Arial MT"/>
              </a:rPr>
              <a:t>as it can be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easily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implemented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vehicles.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Thus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reduce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alcohol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drowsy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related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road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accidents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hence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these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kinds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detectors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have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great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relevance.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2087880">
              <a:lnSpc>
                <a:spcPct val="100000"/>
              </a:lnSpc>
              <a:spcBef>
                <a:spcPts val="1780"/>
              </a:spcBef>
            </a:pPr>
            <a:r>
              <a:rPr sz="2000" spc="130" dirty="0">
                <a:latin typeface="Cambria"/>
                <a:cs typeface="Cambria"/>
              </a:rPr>
              <a:t>‘’DON’T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DRINK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AND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DRIVE”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6362" y="982091"/>
            <a:ext cx="3330613" cy="5213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8892" y="2092579"/>
            <a:ext cx="9780270" cy="246951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94945" marR="5080" indent="-182880">
              <a:lnSpc>
                <a:spcPct val="91200"/>
              </a:lnSpc>
              <a:spcBef>
                <a:spcPts val="440"/>
              </a:spcBef>
              <a:buClr>
                <a:srgbClr val="9E3611"/>
              </a:buClr>
              <a:buSzPct val="84375"/>
              <a:buFont typeface="Wingdings"/>
              <a:buChar char=""/>
              <a:tabLst>
                <a:tab pos="195580" algn="l"/>
              </a:tabLst>
            </a:pPr>
            <a:r>
              <a:rPr sz="3200" spc="105" dirty="0">
                <a:latin typeface="Cambria"/>
                <a:cs typeface="Cambria"/>
              </a:rPr>
              <a:t>The</a:t>
            </a:r>
            <a:r>
              <a:rPr sz="3200" spc="-19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purpose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this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project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develop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vehicle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accident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prevention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by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method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of </a:t>
            </a:r>
            <a:r>
              <a:rPr sz="2000" spc="75" dirty="0">
                <a:latin typeface="Cambria"/>
                <a:cs typeface="Cambria"/>
              </a:rPr>
              <a:t>alcohol </a:t>
            </a:r>
            <a:r>
              <a:rPr sz="2000" spc="70" dirty="0">
                <a:latin typeface="Cambria"/>
                <a:cs typeface="Cambria"/>
              </a:rPr>
              <a:t>detector </a:t>
            </a:r>
            <a:r>
              <a:rPr sz="2000" spc="30" dirty="0">
                <a:latin typeface="Cambria"/>
                <a:cs typeface="Cambria"/>
              </a:rPr>
              <a:t>in </a:t>
            </a:r>
            <a:r>
              <a:rPr sz="2000" spc="55" dirty="0">
                <a:latin typeface="Cambria"/>
                <a:cs typeface="Cambria"/>
              </a:rPr>
              <a:t>an </a:t>
            </a:r>
            <a:r>
              <a:rPr sz="2000" spc="40" dirty="0">
                <a:latin typeface="Cambria"/>
                <a:cs typeface="Cambria"/>
              </a:rPr>
              <a:t>effort </a:t>
            </a:r>
            <a:r>
              <a:rPr sz="2000" spc="5" dirty="0">
                <a:latin typeface="Cambria"/>
                <a:cs typeface="Cambria"/>
              </a:rPr>
              <a:t>to </a:t>
            </a:r>
            <a:r>
              <a:rPr sz="2000" spc="90" dirty="0">
                <a:latin typeface="Cambria"/>
                <a:cs typeface="Cambria"/>
              </a:rPr>
              <a:t>reduce </a:t>
            </a:r>
            <a:r>
              <a:rPr sz="2000" spc="20" dirty="0">
                <a:latin typeface="Cambria"/>
                <a:cs typeface="Cambria"/>
              </a:rPr>
              <a:t>traffic </a:t>
            </a:r>
            <a:r>
              <a:rPr sz="2000" spc="85" dirty="0">
                <a:latin typeface="Cambria"/>
                <a:cs typeface="Cambria"/>
              </a:rPr>
              <a:t>accident </a:t>
            </a:r>
            <a:r>
              <a:rPr sz="2000" spc="105" dirty="0">
                <a:latin typeface="Cambria"/>
                <a:cs typeface="Cambria"/>
              </a:rPr>
              <a:t>cases </a:t>
            </a:r>
            <a:r>
              <a:rPr sz="2000" spc="130" dirty="0">
                <a:latin typeface="Cambria"/>
                <a:cs typeface="Cambria"/>
              </a:rPr>
              <a:t>based </a:t>
            </a:r>
            <a:r>
              <a:rPr sz="2000" spc="55" dirty="0">
                <a:latin typeface="Cambria"/>
                <a:cs typeface="Cambria"/>
              </a:rPr>
              <a:t>on </a:t>
            </a:r>
            <a:r>
              <a:rPr sz="2000" spc="80" dirty="0">
                <a:latin typeface="Cambria"/>
                <a:cs typeface="Cambria"/>
              </a:rPr>
              <a:t>driving 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under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influence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alcohol</a:t>
            </a:r>
            <a:endParaRPr sz="2000">
              <a:latin typeface="Cambria"/>
              <a:cs typeface="Cambria"/>
            </a:endParaRPr>
          </a:p>
          <a:p>
            <a:pPr marL="194945" indent="-182880">
              <a:lnSpc>
                <a:spcPts val="228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30" dirty="0">
                <a:latin typeface="Cambria"/>
                <a:cs typeface="Cambria"/>
              </a:rPr>
              <a:t>This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type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system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great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safety</a:t>
            </a:r>
            <a:r>
              <a:rPr sz="2000" spc="45" dirty="0">
                <a:latin typeface="Cambria"/>
                <a:cs typeface="Cambria"/>
              </a:rPr>
              <a:t> factor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which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can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85" dirty="0">
                <a:latin typeface="Cambria"/>
                <a:cs typeface="Cambria"/>
              </a:rPr>
              <a:t>be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implanted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in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the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steering</a:t>
            </a:r>
            <a:endParaRPr sz="2000">
              <a:latin typeface="Cambria"/>
              <a:cs typeface="Cambria"/>
            </a:endParaRPr>
          </a:p>
          <a:p>
            <a:pPr marL="194945">
              <a:lnSpc>
                <a:spcPts val="2280"/>
              </a:lnSpc>
            </a:pPr>
            <a:r>
              <a:rPr sz="2000" spc="30" dirty="0">
                <a:latin typeface="Cambria"/>
                <a:cs typeface="Cambria"/>
              </a:rPr>
              <a:t>of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car.</a:t>
            </a:r>
            <a:endParaRPr sz="2000">
              <a:latin typeface="Cambria"/>
              <a:cs typeface="Cambria"/>
            </a:endParaRPr>
          </a:p>
          <a:p>
            <a:pPr marL="194945" marR="752475" indent="-182880">
              <a:lnSpc>
                <a:spcPts val="2160"/>
              </a:lnSpc>
              <a:spcBef>
                <a:spcPts val="123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238760" algn="l"/>
              </a:tabLst>
            </a:pPr>
            <a:r>
              <a:rPr dirty="0"/>
              <a:t>	</a:t>
            </a:r>
            <a:r>
              <a:rPr sz="2000" spc="100" dirty="0">
                <a:latin typeface="Cambria"/>
                <a:cs typeface="Cambria"/>
              </a:rPr>
              <a:t>When </a:t>
            </a:r>
            <a:r>
              <a:rPr sz="2000" spc="60" dirty="0">
                <a:latin typeface="Cambria"/>
                <a:cs typeface="Cambria"/>
              </a:rPr>
              <a:t>driver </a:t>
            </a:r>
            <a:r>
              <a:rPr sz="2000" spc="5" dirty="0">
                <a:latin typeface="Cambria"/>
                <a:cs typeface="Cambria"/>
              </a:rPr>
              <a:t>start </a:t>
            </a:r>
            <a:r>
              <a:rPr sz="2000" spc="45" dirty="0">
                <a:latin typeface="Cambria"/>
                <a:cs typeface="Cambria"/>
              </a:rPr>
              <a:t>the </a:t>
            </a:r>
            <a:r>
              <a:rPr sz="2000" spc="50" dirty="0">
                <a:latin typeface="Cambria"/>
                <a:cs typeface="Cambria"/>
              </a:rPr>
              <a:t>ignition </a:t>
            </a:r>
            <a:r>
              <a:rPr sz="2000" spc="75" dirty="0">
                <a:latin typeface="Cambria"/>
                <a:cs typeface="Cambria"/>
              </a:rPr>
              <a:t>system, </a:t>
            </a:r>
            <a:r>
              <a:rPr sz="2000" spc="65" dirty="0">
                <a:latin typeface="Cambria"/>
                <a:cs typeface="Cambria"/>
              </a:rPr>
              <a:t>sensor measures </a:t>
            </a:r>
            <a:r>
              <a:rPr sz="2000" spc="45" dirty="0">
                <a:latin typeface="Cambria"/>
                <a:cs typeface="Cambria"/>
              </a:rPr>
              <a:t>the </a:t>
            </a:r>
            <a:r>
              <a:rPr sz="2000" spc="50" dirty="0">
                <a:latin typeface="Cambria"/>
                <a:cs typeface="Cambria"/>
              </a:rPr>
              <a:t>concentration </a:t>
            </a:r>
            <a:r>
              <a:rPr sz="2000" spc="25" dirty="0">
                <a:latin typeface="Cambria"/>
                <a:cs typeface="Cambria"/>
              </a:rPr>
              <a:t>of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alcohol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in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to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its</a:t>
            </a:r>
            <a:r>
              <a:rPr sz="2000" spc="55" dirty="0">
                <a:latin typeface="Cambria"/>
                <a:cs typeface="Cambria"/>
              </a:rPr>
              <a:t> breath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and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switch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off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ignition</a:t>
            </a:r>
            <a:r>
              <a:rPr sz="2000" spc="60" dirty="0">
                <a:latin typeface="Cambria"/>
                <a:cs typeface="Cambria"/>
              </a:rPr>
              <a:t> system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8050" y="982091"/>
            <a:ext cx="4358640" cy="5213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8892" y="1994128"/>
            <a:ext cx="3180715" cy="349582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tabLst>
                <a:tab pos="195580" algn="l"/>
              </a:tabLst>
            </a:pPr>
            <a:r>
              <a:rPr lang="en-US" sz="2000">
                <a:latin typeface="Cambria"/>
                <a:cs typeface="Cambria"/>
              </a:rPr>
              <a:t> .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sz="2000" spc="105">
                <a:latin typeface="Cambria"/>
                <a:cs typeface="Cambria"/>
              </a:rPr>
              <a:t>MQ-3</a:t>
            </a:r>
            <a:r>
              <a:rPr sz="2000" spc="40">
                <a:latin typeface="Cambria"/>
                <a:cs typeface="Cambria"/>
              </a:rPr>
              <a:t> </a:t>
            </a:r>
            <a:r>
              <a:rPr sz="2000" spc="155" dirty="0">
                <a:latin typeface="Cambria"/>
                <a:cs typeface="Cambria"/>
              </a:rPr>
              <a:t>ALCOHOL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SENSOR</a:t>
            </a:r>
            <a:endParaRPr sz="2000" dirty="0">
              <a:latin typeface="Cambria"/>
              <a:cs typeface="Cambria"/>
            </a:endParaRPr>
          </a:p>
          <a:p>
            <a:pPr marL="194945" indent="-182880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45" dirty="0">
                <a:latin typeface="Cambria"/>
                <a:cs typeface="Cambria"/>
              </a:rPr>
              <a:t>6v-12b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BUZZER</a:t>
            </a:r>
            <a:endParaRPr sz="2000" dirty="0">
              <a:latin typeface="Cambria"/>
              <a:cs typeface="Cambria"/>
            </a:endParaRPr>
          </a:p>
          <a:p>
            <a:pPr marL="194945" indent="-182880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50" dirty="0">
                <a:latin typeface="Cambria"/>
                <a:cs typeface="Cambria"/>
              </a:rPr>
              <a:t>On/off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SWITCH</a:t>
            </a:r>
            <a:endParaRPr sz="2000" dirty="0">
              <a:latin typeface="Cambria"/>
              <a:cs typeface="Cambria"/>
            </a:endParaRPr>
          </a:p>
          <a:p>
            <a:pPr marL="194945" indent="-182880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70" dirty="0">
                <a:latin typeface="Cambria"/>
                <a:cs typeface="Cambria"/>
              </a:rPr>
              <a:t>POTENTIOMETER</a:t>
            </a:r>
            <a:endParaRPr sz="2000" dirty="0">
              <a:latin typeface="Cambria"/>
              <a:cs typeface="Cambria"/>
            </a:endParaRPr>
          </a:p>
          <a:p>
            <a:pPr marL="194945" indent="-182880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50" dirty="0">
                <a:latin typeface="Cambria"/>
                <a:cs typeface="Cambria"/>
              </a:rPr>
              <a:t>RELAY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MODULE</a:t>
            </a:r>
            <a:endParaRPr sz="2000" dirty="0">
              <a:latin typeface="Cambria"/>
              <a:cs typeface="Cambria"/>
            </a:endParaRPr>
          </a:p>
          <a:p>
            <a:pPr marL="194945" indent="-182880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265" dirty="0">
                <a:latin typeface="Cambria"/>
                <a:cs typeface="Cambria"/>
              </a:rPr>
              <a:t>DC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MOTOR</a:t>
            </a:r>
            <a:endParaRPr sz="2000" dirty="0">
              <a:latin typeface="Cambria"/>
              <a:cs typeface="Cambria"/>
            </a:endParaRPr>
          </a:p>
          <a:p>
            <a:pPr marL="194945" indent="-182880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20" dirty="0">
                <a:latin typeface="Cambria"/>
                <a:cs typeface="Cambria"/>
              </a:rPr>
              <a:t>BUZZER</a:t>
            </a:r>
            <a:endParaRPr sz="2000" dirty="0">
              <a:latin typeface="Cambria"/>
              <a:cs typeface="Cambria"/>
            </a:endParaRPr>
          </a:p>
          <a:p>
            <a:pPr marL="194945" indent="-182880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130" dirty="0">
                <a:latin typeface="Cambria"/>
                <a:cs typeface="Cambria"/>
              </a:rPr>
              <a:t>CAPACITANCE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228600"/>
            <a:ext cx="3705225" cy="52133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0F8008A-20A6-7E4E-8DD4-2ACFF5FAB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334"/>
            <a:ext cx="12192000" cy="59556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043" y="6230111"/>
            <a:ext cx="457200" cy="457200"/>
            <a:chOff x="11401043" y="6230111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043" y="6230111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1523" y="6259067"/>
              <a:ext cx="398145" cy="399415"/>
            </a:xfrm>
            <a:custGeom>
              <a:avLst/>
              <a:gdLst/>
              <a:ahLst/>
              <a:cxnLst/>
              <a:rect l="l" t="t" r="r" b="b"/>
              <a:pathLst>
                <a:path w="398145" h="399415">
                  <a:moveTo>
                    <a:pt x="0" y="199643"/>
                  </a:moveTo>
                  <a:lnTo>
                    <a:pt x="5251" y="153867"/>
                  </a:lnTo>
                  <a:lnTo>
                    <a:pt x="20211" y="111845"/>
                  </a:lnTo>
                  <a:lnTo>
                    <a:pt x="43687" y="74776"/>
                  </a:lnTo>
                  <a:lnTo>
                    <a:pt x="74484" y="43859"/>
                  </a:lnTo>
                  <a:lnTo>
                    <a:pt x="111411" y="20291"/>
                  </a:lnTo>
                  <a:lnTo>
                    <a:pt x="153275" y="5272"/>
                  </a:lnTo>
                  <a:lnTo>
                    <a:pt x="198881" y="0"/>
                  </a:lnTo>
                  <a:lnTo>
                    <a:pt x="244488" y="5272"/>
                  </a:lnTo>
                  <a:lnTo>
                    <a:pt x="286352" y="20291"/>
                  </a:lnTo>
                  <a:lnTo>
                    <a:pt x="323279" y="43859"/>
                  </a:lnTo>
                  <a:lnTo>
                    <a:pt x="354076" y="74776"/>
                  </a:lnTo>
                  <a:lnTo>
                    <a:pt x="377552" y="111845"/>
                  </a:lnTo>
                  <a:lnTo>
                    <a:pt x="392512" y="153867"/>
                  </a:lnTo>
                  <a:lnTo>
                    <a:pt x="397764" y="199643"/>
                  </a:lnTo>
                  <a:lnTo>
                    <a:pt x="392512" y="245420"/>
                  </a:lnTo>
                  <a:lnTo>
                    <a:pt x="377552" y="287442"/>
                  </a:lnTo>
                  <a:lnTo>
                    <a:pt x="354076" y="324511"/>
                  </a:lnTo>
                  <a:lnTo>
                    <a:pt x="323279" y="355428"/>
                  </a:lnTo>
                  <a:lnTo>
                    <a:pt x="286352" y="378996"/>
                  </a:lnTo>
                  <a:lnTo>
                    <a:pt x="244488" y="394015"/>
                  </a:lnTo>
                  <a:lnTo>
                    <a:pt x="198881" y="399287"/>
                  </a:lnTo>
                  <a:lnTo>
                    <a:pt x="153275" y="394015"/>
                  </a:lnTo>
                  <a:lnTo>
                    <a:pt x="111411" y="378996"/>
                  </a:lnTo>
                  <a:lnTo>
                    <a:pt x="74484" y="355428"/>
                  </a:lnTo>
                  <a:lnTo>
                    <a:pt x="43687" y="324511"/>
                  </a:lnTo>
                  <a:lnTo>
                    <a:pt x="20211" y="287442"/>
                  </a:lnTo>
                  <a:lnTo>
                    <a:pt x="5251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8984" y="982091"/>
            <a:ext cx="4663109" cy="52133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48892" y="2116963"/>
            <a:ext cx="9504045" cy="27089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4945" marR="474345" indent="-182880">
              <a:lnSpc>
                <a:spcPts val="2160"/>
              </a:lnSpc>
              <a:spcBef>
                <a:spcPts val="37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When</a:t>
            </a:r>
            <a:r>
              <a:rPr sz="20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a driver</a:t>
            </a:r>
            <a:r>
              <a:rPr sz="20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enters</a:t>
            </a:r>
            <a:r>
              <a:rPr sz="20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vehicle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attempts</a:t>
            </a:r>
            <a:r>
              <a:rPr sz="20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start</a:t>
            </a:r>
            <a:r>
              <a:rPr sz="20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engine,</a:t>
            </a:r>
            <a:r>
              <a:rPr sz="20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real-time </a:t>
            </a:r>
            <a:r>
              <a:rPr sz="2000" spc="-5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alcohol</a:t>
            </a:r>
            <a:r>
              <a:rPr sz="20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detection</a:t>
            </a:r>
            <a:r>
              <a:rPr sz="20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system</a:t>
            </a:r>
            <a:r>
              <a:rPr sz="20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is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activated.</a:t>
            </a:r>
            <a:endParaRPr sz="2000">
              <a:latin typeface="Arial MT"/>
              <a:cs typeface="Arial MT"/>
            </a:endParaRPr>
          </a:p>
          <a:p>
            <a:pPr marL="194945" marR="5080" indent="-182880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265430" algn="l"/>
                <a:tab pos="266065" algn="l"/>
              </a:tabLst>
            </a:pPr>
            <a:r>
              <a:rPr dirty="0"/>
              <a:t>	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If</a:t>
            </a:r>
            <a:r>
              <a:rPr sz="20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alcohol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level</a:t>
            </a:r>
            <a:r>
              <a:rPr sz="20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detected</a:t>
            </a:r>
            <a:r>
              <a:rPr sz="2000" spc="-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is</a:t>
            </a:r>
            <a:r>
              <a:rPr sz="20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within legal</a:t>
            </a:r>
            <a:r>
              <a:rPr sz="20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limits,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engine</a:t>
            </a:r>
            <a:r>
              <a:rPr sz="20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is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allowed</a:t>
            </a:r>
            <a:r>
              <a:rPr sz="20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start,</a:t>
            </a:r>
            <a:r>
              <a:rPr sz="20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and </a:t>
            </a:r>
            <a:r>
              <a:rPr sz="2000" spc="-5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vehicle can</a:t>
            </a:r>
            <a:r>
              <a:rPr sz="20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be operated</a:t>
            </a:r>
            <a:r>
              <a:rPr sz="2000" spc="-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as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usual.</a:t>
            </a:r>
            <a:endParaRPr sz="2000">
              <a:latin typeface="Arial MT"/>
              <a:cs typeface="Arial MT"/>
            </a:endParaRPr>
          </a:p>
          <a:p>
            <a:pPr marL="194945" indent="-182880">
              <a:lnSpc>
                <a:spcPts val="2280"/>
              </a:lnSpc>
              <a:spcBef>
                <a:spcPts val="92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However,</a:t>
            </a:r>
            <a:r>
              <a:rPr sz="20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if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 the</a:t>
            </a:r>
            <a:r>
              <a:rPr sz="20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alcohol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level</a:t>
            </a:r>
            <a:r>
              <a:rPr sz="20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exceeds</a:t>
            </a:r>
            <a:r>
              <a:rPr sz="20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legal</a:t>
            </a:r>
            <a:r>
              <a:rPr sz="20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limit or</a:t>
            </a:r>
            <a:r>
              <a:rPr sz="20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if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alcohol</a:t>
            </a:r>
            <a:r>
              <a:rPr sz="20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is</a:t>
            </a:r>
            <a:r>
              <a:rPr sz="20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detected</a:t>
            </a:r>
            <a:r>
              <a:rPr sz="20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in the</a:t>
            </a:r>
            <a:endParaRPr sz="2000">
              <a:latin typeface="Arial MT"/>
              <a:cs typeface="Arial MT"/>
            </a:endParaRPr>
          </a:p>
          <a:p>
            <a:pPr marL="194945">
              <a:lnSpc>
                <a:spcPts val="2280"/>
              </a:lnSpc>
            </a:pP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driver's</a:t>
            </a:r>
            <a:r>
              <a:rPr sz="20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system,</a:t>
            </a:r>
            <a:r>
              <a:rPr sz="20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auto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cut-off</a:t>
            </a:r>
            <a:r>
              <a:rPr sz="20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engine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system</a:t>
            </a:r>
            <a:r>
              <a:rPr sz="20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triggered.</a:t>
            </a:r>
            <a:endParaRPr sz="2000">
              <a:latin typeface="Arial MT"/>
              <a:cs typeface="Arial MT"/>
            </a:endParaRPr>
          </a:p>
          <a:p>
            <a:pPr marL="194945" marR="883919" indent="-182880">
              <a:lnSpc>
                <a:spcPts val="2160"/>
              </a:lnSpc>
              <a:spcBef>
                <a:spcPts val="123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260985" algn="l"/>
                <a:tab pos="261620" algn="l"/>
              </a:tabLst>
            </a:pPr>
            <a:r>
              <a:rPr dirty="0"/>
              <a:t>	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Arial MT"/>
                <a:cs typeface="Arial MT"/>
              </a:rPr>
              <a:t>driver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is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then</a:t>
            </a:r>
            <a:r>
              <a:rPr sz="20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notified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alcohol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detection,</a:t>
            </a:r>
            <a:r>
              <a:rPr sz="2000" spc="-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vehicle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remains </a:t>
            </a:r>
            <a:r>
              <a:rPr sz="2000" spc="-5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immobilized</a:t>
            </a:r>
            <a:r>
              <a:rPr sz="20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until</a:t>
            </a:r>
            <a:r>
              <a:rPr sz="20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it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is safe</a:t>
            </a:r>
            <a:r>
              <a:rPr sz="20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20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74151"/>
                </a:solidFill>
                <a:latin typeface="Arial MT"/>
                <a:cs typeface="Arial MT"/>
              </a:rPr>
              <a:t>operation.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365" y="649731"/>
            <a:ext cx="651624" cy="60070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0075" y="957155"/>
            <a:ext cx="141312" cy="596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6129" y="649731"/>
            <a:ext cx="4382897" cy="5213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1811782"/>
            <a:ext cx="6732905" cy="25641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1077595" indent="-183515">
              <a:lnSpc>
                <a:spcPts val="2160"/>
              </a:lnSpc>
              <a:spcBef>
                <a:spcPts val="37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6215" algn="l"/>
              </a:tabLst>
            </a:pPr>
            <a:r>
              <a:rPr sz="2000" spc="-20" dirty="0">
                <a:solidFill>
                  <a:srgbClr val="111111"/>
                </a:solidFill>
                <a:latin typeface="Calibri"/>
                <a:cs typeface="Calibri"/>
              </a:rPr>
              <a:t>Technically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11111"/>
                </a:solidFill>
                <a:latin typeface="Calibri"/>
                <a:cs typeface="Calibri"/>
              </a:rPr>
              <a:t>referred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as an MQ3 </a:t>
            </a:r>
            <a:r>
              <a:rPr sz="2000" spc="-25" dirty="0">
                <a:solidFill>
                  <a:srgbClr val="111111"/>
                </a:solidFill>
                <a:latin typeface="Calibri"/>
                <a:cs typeface="Calibri"/>
              </a:rPr>
              <a:t>sensor,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 the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alcohol </a:t>
            </a:r>
            <a:r>
              <a:rPr sz="2000" spc="-434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sensor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11111"/>
                </a:solidFill>
                <a:latin typeface="Calibri"/>
                <a:cs typeface="Calibri"/>
              </a:rPr>
              <a:t>finds</a:t>
            </a:r>
            <a:r>
              <a:rPr sz="2000" b="1" spc="-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11111"/>
                </a:solidFill>
                <a:latin typeface="Calibri"/>
                <a:cs typeface="Calibri"/>
              </a:rPr>
              <a:t>ethanol</a:t>
            </a:r>
            <a:r>
              <a:rPr sz="2000" b="1" spc="-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11111"/>
                </a:solidFill>
                <a:latin typeface="Calibri"/>
                <a:cs typeface="Calibri"/>
              </a:rPr>
              <a:t>in</a:t>
            </a:r>
            <a:r>
              <a:rPr sz="2000" b="1" spc="-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11111"/>
                </a:solidFill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111111"/>
                </a:solidFill>
                <a:latin typeface="Calibri"/>
                <a:cs typeface="Calibri"/>
              </a:rPr>
              <a:t>air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95580" marR="5080" indent="-183515">
              <a:lnSpc>
                <a:spcPct val="90200"/>
              </a:lnSpc>
              <a:spcBef>
                <a:spcPts val="116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6215" algn="l"/>
              </a:tabLst>
            </a:pP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When</a:t>
            </a:r>
            <a:r>
              <a:rPr sz="2000" spc="-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 drunk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individual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breaths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 close</a:t>
            </a:r>
            <a:r>
              <a:rPr sz="2000" spc="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an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 alcohol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111111"/>
                </a:solidFill>
                <a:latin typeface="Calibri"/>
                <a:cs typeface="Calibri"/>
              </a:rPr>
              <a:t>sensor,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 the </a:t>
            </a:r>
            <a:r>
              <a:rPr sz="2000" spc="-434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sensor</a:t>
            </a:r>
            <a:r>
              <a:rPr sz="2000" spc="-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detects</a:t>
            </a:r>
            <a:r>
              <a:rPr sz="2000" spc="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the ethanol</a:t>
            </a:r>
            <a:r>
              <a:rPr sz="2000" spc="-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his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breath</a:t>
            </a:r>
            <a:r>
              <a:rPr sz="2000" spc="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 outputs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information</a:t>
            </a:r>
            <a:r>
              <a:rPr sz="2000" spc="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dependent</a:t>
            </a:r>
            <a:r>
              <a:rPr sz="2000" spc="-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on</a:t>
            </a:r>
            <a:r>
              <a:rPr sz="2000" spc="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amount of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alcohol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 his</a:t>
            </a:r>
            <a:r>
              <a:rPr sz="2000" spc="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breath.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 More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LEDs</a:t>
            </a:r>
            <a:r>
              <a:rPr sz="2000" spc="-2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would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 light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 up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if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 the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alcohol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 percentage was</a:t>
            </a:r>
            <a:r>
              <a:rPr sz="2000" spc="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111111"/>
                </a:solidFill>
                <a:latin typeface="Calibri"/>
                <a:cs typeface="Calibri"/>
              </a:rPr>
              <a:t>higher.</a:t>
            </a:r>
            <a:endParaRPr sz="2000">
              <a:latin typeface="Calibri"/>
              <a:cs typeface="Calibri"/>
            </a:endParaRPr>
          </a:p>
          <a:p>
            <a:pPr marL="265430" indent="-253365">
              <a:lnSpc>
                <a:spcPts val="2275"/>
              </a:lnSpc>
              <a:spcBef>
                <a:spcPts val="102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265430" algn="l"/>
                <a:tab pos="266065" algn="l"/>
              </a:tabLst>
            </a:pPr>
            <a:r>
              <a:rPr sz="2000" dirty="0">
                <a:solidFill>
                  <a:srgbClr val="666666"/>
                </a:solidFill>
                <a:latin typeface="Arial MT"/>
                <a:cs typeface="Arial MT"/>
              </a:rPr>
              <a:t>It</a:t>
            </a:r>
            <a:r>
              <a:rPr sz="2000" spc="-3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6666"/>
                </a:solidFill>
                <a:latin typeface="Arial MT"/>
                <a:cs typeface="Arial MT"/>
              </a:rPr>
              <a:t>is capable</a:t>
            </a:r>
            <a:r>
              <a:rPr sz="2000" spc="-2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6666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6666"/>
                </a:solidFill>
                <a:latin typeface="Arial MT"/>
                <a:cs typeface="Arial MT"/>
              </a:rPr>
              <a:t>detecting</a:t>
            </a:r>
            <a:r>
              <a:rPr sz="2000" spc="-5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6666"/>
                </a:solidFill>
                <a:latin typeface="Arial MT"/>
                <a:cs typeface="Arial MT"/>
              </a:rPr>
              <a:t>25-500ppm</a:t>
            </a:r>
            <a:r>
              <a:rPr sz="2000" spc="-4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6666"/>
                </a:solidFill>
                <a:latin typeface="Arial MT"/>
                <a:cs typeface="Arial MT"/>
              </a:rPr>
              <a:t>alcohol</a:t>
            </a:r>
            <a:r>
              <a:rPr sz="2000" spc="-1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6666"/>
                </a:solidFill>
                <a:latin typeface="Arial MT"/>
                <a:cs typeface="Arial MT"/>
              </a:rPr>
              <a:t>gas</a:t>
            </a:r>
            <a:endParaRPr sz="2000">
              <a:latin typeface="Arial MT"/>
              <a:cs typeface="Arial MT"/>
            </a:endParaRPr>
          </a:p>
          <a:p>
            <a:pPr marL="195580">
              <a:lnSpc>
                <a:spcPts val="2275"/>
              </a:lnSpc>
            </a:pPr>
            <a:r>
              <a:rPr sz="2000" dirty="0">
                <a:solidFill>
                  <a:srgbClr val="666666"/>
                </a:solidFill>
                <a:latin typeface="Arial MT"/>
                <a:cs typeface="Arial MT"/>
              </a:rPr>
              <a:t>concentration</a:t>
            </a:r>
            <a:r>
              <a:rPr sz="2000" spc="-6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6666"/>
                </a:solidFill>
                <a:latin typeface="Arial MT"/>
                <a:cs typeface="Arial MT"/>
              </a:rPr>
              <a:t>in</a:t>
            </a:r>
            <a:r>
              <a:rPr sz="2000" spc="-2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6666"/>
                </a:solidFill>
                <a:latin typeface="Arial MT"/>
                <a:cs typeface="Arial MT"/>
              </a:rPr>
              <a:t>the</a:t>
            </a:r>
            <a:r>
              <a:rPr sz="2000" spc="-3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666666"/>
                </a:solidFill>
                <a:latin typeface="Arial MT"/>
                <a:cs typeface="Arial MT"/>
              </a:rPr>
              <a:t>air.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46159" y="2451532"/>
            <a:ext cx="2231059" cy="21828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043" y="6230111"/>
            <a:ext cx="457200" cy="457200"/>
            <a:chOff x="11401043" y="6230111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043" y="6230111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1523" y="6259067"/>
              <a:ext cx="398145" cy="399415"/>
            </a:xfrm>
            <a:custGeom>
              <a:avLst/>
              <a:gdLst/>
              <a:ahLst/>
              <a:cxnLst/>
              <a:rect l="l" t="t" r="r" b="b"/>
              <a:pathLst>
                <a:path w="398145" h="399415">
                  <a:moveTo>
                    <a:pt x="0" y="199643"/>
                  </a:moveTo>
                  <a:lnTo>
                    <a:pt x="5251" y="153867"/>
                  </a:lnTo>
                  <a:lnTo>
                    <a:pt x="20211" y="111845"/>
                  </a:lnTo>
                  <a:lnTo>
                    <a:pt x="43687" y="74776"/>
                  </a:lnTo>
                  <a:lnTo>
                    <a:pt x="74484" y="43859"/>
                  </a:lnTo>
                  <a:lnTo>
                    <a:pt x="111411" y="20291"/>
                  </a:lnTo>
                  <a:lnTo>
                    <a:pt x="153275" y="5272"/>
                  </a:lnTo>
                  <a:lnTo>
                    <a:pt x="198881" y="0"/>
                  </a:lnTo>
                  <a:lnTo>
                    <a:pt x="244488" y="5272"/>
                  </a:lnTo>
                  <a:lnTo>
                    <a:pt x="286352" y="20291"/>
                  </a:lnTo>
                  <a:lnTo>
                    <a:pt x="323279" y="43859"/>
                  </a:lnTo>
                  <a:lnTo>
                    <a:pt x="354076" y="74776"/>
                  </a:lnTo>
                  <a:lnTo>
                    <a:pt x="377552" y="111845"/>
                  </a:lnTo>
                  <a:lnTo>
                    <a:pt x="392512" y="153867"/>
                  </a:lnTo>
                  <a:lnTo>
                    <a:pt x="397764" y="199643"/>
                  </a:lnTo>
                  <a:lnTo>
                    <a:pt x="392512" y="245420"/>
                  </a:lnTo>
                  <a:lnTo>
                    <a:pt x="377552" y="287442"/>
                  </a:lnTo>
                  <a:lnTo>
                    <a:pt x="354076" y="324511"/>
                  </a:lnTo>
                  <a:lnTo>
                    <a:pt x="323279" y="355428"/>
                  </a:lnTo>
                  <a:lnTo>
                    <a:pt x="286352" y="378996"/>
                  </a:lnTo>
                  <a:lnTo>
                    <a:pt x="244488" y="394015"/>
                  </a:lnTo>
                  <a:lnTo>
                    <a:pt x="198881" y="399287"/>
                  </a:lnTo>
                  <a:lnTo>
                    <a:pt x="153275" y="394015"/>
                  </a:lnTo>
                  <a:lnTo>
                    <a:pt x="111411" y="378996"/>
                  </a:lnTo>
                  <a:lnTo>
                    <a:pt x="74484" y="355428"/>
                  </a:lnTo>
                  <a:lnTo>
                    <a:pt x="43687" y="324511"/>
                  </a:lnTo>
                  <a:lnTo>
                    <a:pt x="20211" y="287442"/>
                  </a:lnTo>
                  <a:lnTo>
                    <a:pt x="5251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876" y="674877"/>
            <a:ext cx="3448138" cy="52133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4091" y="1780794"/>
            <a:ext cx="7239634" cy="35318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218440" indent="-182880">
              <a:lnSpc>
                <a:spcPts val="2160"/>
              </a:lnSpc>
              <a:spcBef>
                <a:spcPts val="37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70" dirty="0">
                <a:solidFill>
                  <a:srgbClr val="374151"/>
                </a:solidFill>
                <a:latin typeface="Cambria"/>
                <a:cs typeface="Cambria"/>
              </a:rPr>
              <a:t>The </a:t>
            </a:r>
            <a:r>
              <a:rPr sz="2000" spc="75" dirty="0">
                <a:solidFill>
                  <a:srgbClr val="374151"/>
                </a:solidFill>
                <a:latin typeface="Cambria"/>
                <a:cs typeface="Cambria"/>
              </a:rPr>
              <a:t>primary </a:t>
            </a:r>
            <a:r>
              <a:rPr sz="2000" spc="35" dirty="0">
                <a:solidFill>
                  <a:srgbClr val="374151"/>
                </a:solidFill>
                <a:latin typeface="Cambria"/>
                <a:cs typeface="Cambria"/>
              </a:rPr>
              <a:t>function </a:t>
            </a:r>
            <a:r>
              <a:rPr sz="2000" spc="30" dirty="0">
                <a:solidFill>
                  <a:srgbClr val="374151"/>
                </a:solidFill>
                <a:latin typeface="Cambria"/>
                <a:cs typeface="Cambria"/>
              </a:rPr>
              <a:t>of </a:t>
            </a:r>
            <a:r>
              <a:rPr sz="2000" spc="85" dirty="0">
                <a:solidFill>
                  <a:srgbClr val="374151"/>
                </a:solidFill>
                <a:latin typeface="Cambria"/>
                <a:cs typeface="Cambria"/>
              </a:rPr>
              <a:t>a </a:t>
            </a:r>
            <a:r>
              <a:rPr sz="2000" spc="60" dirty="0">
                <a:solidFill>
                  <a:srgbClr val="374151"/>
                </a:solidFill>
                <a:latin typeface="Cambria"/>
                <a:cs typeface="Cambria"/>
              </a:rPr>
              <a:t>relay </a:t>
            </a:r>
            <a:r>
              <a:rPr sz="2000" spc="85" dirty="0">
                <a:solidFill>
                  <a:srgbClr val="374151"/>
                </a:solidFill>
                <a:latin typeface="Cambria"/>
                <a:cs typeface="Cambria"/>
              </a:rPr>
              <a:t>module </a:t>
            </a:r>
            <a:r>
              <a:rPr sz="2000" spc="40" dirty="0">
                <a:solidFill>
                  <a:srgbClr val="374151"/>
                </a:solidFill>
                <a:latin typeface="Cambria"/>
                <a:cs typeface="Cambria"/>
              </a:rPr>
              <a:t>is </a:t>
            </a:r>
            <a:r>
              <a:rPr sz="2000" spc="5" dirty="0">
                <a:solidFill>
                  <a:srgbClr val="374151"/>
                </a:solidFill>
                <a:latin typeface="Cambria"/>
                <a:cs typeface="Cambria"/>
              </a:rPr>
              <a:t>to </a:t>
            </a:r>
            <a:r>
              <a:rPr sz="2000" spc="55" dirty="0">
                <a:solidFill>
                  <a:srgbClr val="374151"/>
                </a:solidFill>
                <a:latin typeface="Cambria"/>
                <a:cs typeface="Cambria"/>
              </a:rPr>
              <a:t>act </a:t>
            </a:r>
            <a:r>
              <a:rPr sz="2000" spc="70" dirty="0">
                <a:solidFill>
                  <a:srgbClr val="374151"/>
                </a:solidFill>
                <a:latin typeface="Cambria"/>
                <a:cs typeface="Cambria"/>
              </a:rPr>
              <a:t>as </a:t>
            </a:r>
            <a:r>
              <a:rPr sz="2000" spc="85" dirty="0">
                <a:solidFill>
                  <a:srgbClr val="374151"/>
                </a:solidFill>
                <a:latin typeface="Cambria"/>
                <a:cs typeface="Cambria"/>
              </a:rPr>
              <a:t>a </a:t>
            </a:r>
            <a:r>
              <a:rPr sz="2000" spc="35" dirty="0">
                <a:solidFill>
                  <a:srgbClr val="374151"/>
                </a:solidFill>
                <a:latin typeface="Cambria"/>
                <a:cs typeface="Cambria"/>
              </a:rPr>
              <a:t>switch </a:t>
            </a:r>
            <a:r>
              <a:rPr sz="2000" spc="-43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374151"/>
                </a:solidFill>
                <a:latin typeface="Cambria"/>
                <a:cs typeface="Cambria"/>
              </a:rPr>
              <a:t>for</a:t>
            </a:r>
            <a:r>
              <a:rPr sz="2000" spc="60" dirty="0">
                <a:solidFill>
                  <a:srgbClr val="374151"/>
                </a:solidFill>
                <a:latin typeface="Cambria"/>
                <a:cs typeface="Cambria"/>
              </a:rPr>
              <a:t> controlling</a:t>
            </a:r>
            <a:r>
              <a:rPr sz="2000" spc="3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74151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374151"/>
                </a:solidFill>
                <a:latin typeface="Cambria"/>
                <a:cs typeface="Cambria"/>
              </a:rPr>
              <a:t>flow</a:t>
            </a:r>
            <a:r>
              <a:rPr sz="2000" spc="30" dirty="0">
                <a:solidFill>
                  <a:srgbClr val="374151"/>
                </a:solidFill>
                <a:latin typeface="Cambria"/>
                <a:cs typeface="Cambria"/>
              </a:rPr>
              <a:t> of</a:t>
            </a:r>
            <a:r>
              <a:rPr sz="2000" spc="6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374151"/>
                </a:solidFill>
                <a:latin typeface="Cambria"/>
                <a:cs typeface="Cambria"/>
              </a:rPr>
              <a:t>electricity</a:t>
            </a:r>
            <a:r>
              <a:rPr sz="2000" spc="4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374151"/>
                </a:solidFill>
                <a:latin typeface="Cambria"/>
                <a:cs typeface="Cambria"/>
              </a:rPr>
              <a:t>to</a:t>
            </a:r>
            <a:r>
              <a:rPr sz="2000" spc="6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74151"/>
                </a:solidFill>
                <a:latin typeface="Cambria"/>
                <a:cs typeface="Cambria"/>
              </a:rPr>
              <a:t>a</a:t>
            </a:r>
            <a:r>
              <a:rPr sz="2000" spc="5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74151"/>
                </a:solidFill>
                <a:latin typeface="Cambria"/>
                <a:cs typeface="Cambria"/>
              </a:rPr>
              <a:t>load.</a:t>
            </a:r>
            <a:endParaRPr sz="2000">
              <a:latin typeface="Cambria"/>
              <a:cs typeface="Cambria"/>
            </a:endParaRPr>
          </a:p>
          <a:p>
            <a:pPr marL="195580" marR="313055" indent="-182880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dirty="0"/>
              <a:t>	</a:t>
            </a:r>
            <a:r>
              <a:rPr sz="2000" spc="30" dirty="0">
                <a:solidFill>
                  <a:srgbClr val="374151"/>
                </a:solidFill>
                <a:latin typeface="Cambria"/>
                <a:cs typeface="Cambria"/>
              </a:rPr>
              <a:t>This</a:t>
            </a:r>
            <a:r>
              <a:rPr sz="2000" spc="5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374151"/>
                </a:solidFill>
                <a:latin typeface="Cambria"/>
                <a:cs typeface="Cambria"/>
              </a:rPr>
              <a:t>capability</a:t>
            </a:r>
            <a:r>
              <a:rPr sz="2000" spc="4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374151"/>
                </a:solidFill>
                <a:latin typeface="Cambria"/>
                <a:cs typeface="Cambria"/>
              </a:rPr>
              <a:t>allows</a:t>
            </a:r>
            <a:r>
              <a:rPr sz="2000" spc="5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374151"/>
                </a:solidFill>
                <a:latin typeface="Cambria"/>
                <a:cs typeface="Cambria"/>
              </a:rPr>
              <a:t>relay</a:t>
            </a:r>
            <a:r>
              <a:rPr sz="2000" spc="5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374151"/>
                </a:solidFill>
                <a:latin typeface="Cambria"/>
                <a:cs typeface="Cambria"/>
              </a:rPr>
              <a:t>modules</a:t>
            </a:r>
            <a:r>
              <a:rPr sz="2000" spc="5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374151"/>
                </a:solidFill>
                <a:latin typeface="Cambria"/>
                <a:cs typeface="Cambria"/>
              </a:rPr>
              <a:t>to</a:t>
            </a:r>
            <a:r>
              <a:rPr sz="2000" spc="6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374151"/>
                </a:solidFill>
                <a:latin typeface="Cambria"/>
                <a:cs typeface="Cambria"/>
              </a:rPr>
              <a:t>isolate</a:t>
            </a:r>
            <a:r>
              <a:rPr sz="2000" spc="7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74151"/>
                </a:solidFill>
                <a:latin typeface="Cambria"/>
                <a:cs typeface="Cambria"/>
              </a:rPr>
              <a:t>the</a:t>
            </a:r>
            <a:r>
              <a:rPr sz="2000" spc="6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374151"/>
                </a:solidFill>
                <a:latin typeface="Cambria"/>
                <a:cs typeface="Cambria"/>
              </a:rPr>
              <a:t>control </a:t>
            </a:r>
            <a:r>
              <a:rPr sz="2000" spc="-42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374151"/>
                </a:solidFill>
                <a:latin typeface="Cambria"/>
                <a:cs typeface="Cambria"/>
              </a:rPr>
              <a:t>circuit </a:t>
            </a:r>
            <a:r>
              <a:rPr sz="2000" spc="15" dirty="0">
                <a:solidFill>
                  <a:srgbClr val="374151"/>
                </a:solidFill>
                <a:latin typeface="Cambria"/>
                <a:cs typeface="Cambria"/>
              </a:rPr>
              <a:t>from </a:t>
            </a:r>
            <a:r>
              <a:rPr sz="2000" spc="45" dirty="0">
                <a:solidFill>
                  <a:srgbClr val="374151"/>
                </a:solidFill>
                <a:latin typeface="Cambria"/>
                <a:cs typeface="Cambria"/>
              </a:rPr>
              <a:t>the </a:t>
            </a:r>
            <a:r>
              <a:rPr sz="2000" spc="65" dirty="0">
                <a:solidFill>
                  <a:srgbClr val="374151"/>
                </a:solidFill>
                <a:latin typeface="Cambria"/>
                <a:cs typeface="Cambria"/>
              </a:rPr>
              <a:t>high-power </a:t>
            </a:r>
            <a:r>
              <a:rPr sz="2000" spc="90" dirty="0">
                <a:solidFill>
                  <a:srgbClr val="374151"/>
                </a:solidFill>
                <a:latin typeface="Cambria"/>
                <a:cs typeface="Cambria"/>
              </a:rPr>
              <a:t>load </a:t>
            </a:r>
            <a:r>
              <a:rPr sz="2000" spc="55" dirty="0">
                <a:solidFill>
                  <a:srgbClr val="374151"/>
                </a:solidFill>
                <a:latin typeface="Cambria"/>
                <a:cs typeface="Cambria"/>
              </a:rPr>
              <a:t>circuit, </a:t>
            </a:r>
            <a:r>
              <a:rPr sz="2000" spc="70" dirty="0">
                <a:solidFill>
                  <a:srgbClr val="374151"/>
                </a:solidFill>
                <a:latin typeface="Cambria"/>
                <a:cs typeface="Cambria"/>
              </a:rPr>
              <a:t>providing </a:t>
            </a:r>
            <a:r>
              <a:rPr sz="2000" spc="85" dirty="0">
                <a:solidFill>
                  <a:srgbClr val="374151"/>
                </a:solidFill>
                <a:latin typeface="Cambria"/>
                <a:cs typeface="Cambria"/>
              </a:rPr>
              <a:t>a safe </a:t>
            </a:r>
            <a:r>
              <a:rPr sz="2000" spc="90" dirty="0">
                <a:solidFill>
                  <a:srgbClr val="374151"/>
                </a:solidFill>
                <a:latin typeface="Cambria"/>
                <a:cs typeface="Cambria"/>
              </a:rPr>
              <a:t> and</a:t>
            </a:r>
            <a:r>
              <a:rPr sz="2000" spc="4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374151"/>
                </a:solidFill>
                <a:latin typeface="Cambria"/>
                <a:cs typeface="Cambria"/>
              </a:rPr>
              <a:t>efficient</a:t>
            </a:r>
            <a:r>
              <a:rPr sz="2000" spc="3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374151"/>
                </a:solidFill>
                <a:latin typeface="Cambria"/>
                <a:cs typeface="Cambria"/>
              </a:rPr>
              <a:t>means</a:t>
            </a:r>
            <a:r>
              <a:rPr sz="2000" spc="4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374151"/>
                </a:solidFill>
                <a:latin typeface="Cambria"/>
                <a:cs typeface="Cambria"/>
              </a:rPr>
              <a:t>of</a:t>
            </a:r>
            <a:r>
              <a:rPr sz="2000" spc="55" dirty="0">
                <a:solidFill>
                  <a:srgbClr val="374151"/>
                </a:solidFill>
                <a:latin typeface="Cambria"/>
                <a:cs typeface="Cambria"/>
              </a:rPr>
              <a:t> controlling</a:t>
            </a:r>
            <a:r>
              <a:rPr sz="2000" spc="5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374151"/>
                </a:solidFill>
                <a:latin typeface="Cambria"/>
                <a:cs typeface="Cambria"/>
              </a:rPr>
              <a:t>various</a:t>
            </a:r>
            <a:r>
              <a:rPr sz="2000" spc="4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374151"/>
                </a:solidFill>
                <a:latin typeface="Cambria"/>
                <a:cs typeface="Cambria"/>
              </a:rPr>
              <a:t>devices.</a:t>
            </a:r>
            <a:endParaRPr sz="2000">
              <a:latin typeface="Cambria"/>
              <a:cs typeface="Cambria"/>
            </a:endParaRPr>
          </a:p>
          <a:p>
            <a:pPr marL="195580" marR="285115" indent="-182880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70" dirty="0">
                <a:solidFill>
                  <a:srgbClr val="374151"/>
                </a:solidFill>
                <a:latin typeface="Cambria"/>
                <a:cs typeface="Cambria"/>
              </a:rPr>
              <a:t>Relay </a:t>
            </a:r>
            <a:r>
              <a:rPr sz="2000" spc="80" dirty="0">
                <a:solidFill>
                  <a:srgbClr val="374151"/>
                </a:solidFill>
                <a:latin typeface="Cambria"/>
                <a:cs typeface="Cambria"/>
              </a:rPr>
              <a:t>modules </a:t>
            </a:r>
            <a:r>
              <a:rPr sz="2000" spc="120" dirty="0">
                <a:solidFill>
                  <a:srgbClr val="374151"/>
                </a:solidFill>
                <a:latin typeface="Cambria"/>
                <a:cs typeface="Cambria"/>
              </a:rPr>
              <a:t>come </a:t>
            </a:r>
            <a:r>
              <a:rPr sz="2000" spc="30" dirty="0">
                <a:solidFill>
                  <a:srgbClr val="374151"/>
                </a:solidFill>
                <a:latin typeface="Cambria"/>
                <a:cs typeface="Cambria"/>
              </a:rPr>
              <a:t>in </a:t>
            </a:r>
            <a:r>
              <a:rPr sz="2000" spc="45" dirty="0">
                <a:solidFill>
                  <a:srgbClr val="374151"/>
                </a:solidFill>
                <a:latin typeface="Cambria"/>
                <a:cs typeface="Cambria"/>
              </a:rPr>
              <a:t>different </a:t>
            </a:r>
            <a:r>
              <a:rPr sz="2000" spc="65" dirty="0">
                <a:solidFill>
                  <a:srgbClr val="374151"/>
                </a:solidFill>
                <a:latin typeface="Cambria"/>
                <a:cs typeface="Cambria"/>
              </a:rPr>
              <a:t>configurations, </a:t>
            </a:r>
            <a:r>
              <a:rPr sz="2000" spc="70" dirty="0">
                <a:solidFill>
                  <a:srgbClr val="374151"/>
                </a:solidFill>
                <a:latin typeface="Cambria"/>
                <a:cs typeface="Cambria"/>
              </a:rPr>
              <a:t>such as </a:t>
            </a:r>
            <a:r>
              <a:rPr sz="2000" spc="7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374151"/>
                </a:solidFill>
                <a:latin typeface="Cambria"/>
                <a:cs typeface="Cambria"/>
              </a:rPr>
              <a:t>single-pole</a:t>
            </a:r>
            <a:r>
              <a:rPr sz="2000" spc="9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374151"/>
                </a:solidFill>
                <a:latin typeface="Cambria"/>
                <a:cs typeface="Cambria"/>
              </a:rPr>
              <a:t>single-throw</a:t>
            </a:r>
            <a:r>
              <a:rPr sz="2000" spc="6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374151"/>
                </a:solidFill>
                <a:latin typeface="Cambria"/>
                <a:cs typeface="Cambria"/>
              </a:rPr>
              <a:t>(SPST),</a:t>
            </a:r>
            <a:r>
              <a:rPr sz="2000" spc="-10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374151"/>
                </a:solidFill>
                <a:latin typeface="Cambria"/>
                <a:cs typeface="Cambria"/>
              </a:rPr>
              <a:t>single-pole</a:t>
            </a:r>
            <a:r>
              <a:rPr sz="2000" spc="9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74151"/>
                </a:solidFill>
                <a:latin typeface="Cambria"/>
                <a:cs typeface="Cambria"/>
              </a:rPr>
              <a:t>double-throw </a:t>
            </a:r>
            <a:r>
              <a:rPr sz="2000" spc="-42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74151"/>
                </a:solidFill>
                <a:latin typeface="Cambria"/>
                <a:cs typeface="Cambria"/>
              </a:rPr>
              <a:t>(SPDT),</a:t>
            </a:r>
            <a:endParaRPr sz="2000">
              <a:latin typeface="Cambria"/>
              <a:cs typeface="Cambria"/>
            </a:endParaRPr>
          </a:p>
          <a:p>
            <a:pPr marL="195580" marR="5080" indent="-182880" algn="just">
              <a:lnSpc>
                <a:spcPct val="90000"/>
              </a:lnSpc>
              <a:spcBef>
                <a:spcPts val="117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259715" algn="l"/>
              </a:tabLst>
            </a:pPr>
            <a:r>
              <a:rPr dirty="0"/>
              <a:t>	</a:t>
            </a:r>
            <a:r>
              <a:rPr sz="2000" spc="120" dirty="0">
                <a:solidFill>
                  <a:srgbClr val="374151"/>
                </a:solidFill>
                <a:latin typeface="Cambria"/>
                <a:cs typeface="Cambria"/>
              </a:rPr>
              <a:t>D</a:t>
            </a:r>
            <a:r>
              <a:rPr sz="2000" spc="110" dirty="0">
                <a:solidFill>
                  <a:srgbClr val="374151"/>
                </a:solidFill>
                <a:latin typeface="Cambria"/>
                <a:cs typeface="Cambria"/>
              </a:rPr>
              <a:t>ou</a:t>
            </a:r>
            <a:r>
              <a:rPr sz="2000" spc="80" dirty="0">
                <a:solidFill>
                  <a:srgbClr val="374151"/>
                </a:solidFill>
                <a:latin typeface="Cambria"/>
                <a:cs typeface="Cambria"/>
              </a:rPr>
              <a:t>b</a:t>
            </a:r>
            <a:r>
              <a:rPr sz="2000" spc="105" dirty="0">
                <a:solidFill>
                  <a:srgbClr val="374151"/>
                </a:solidFill>
                <a:latin typeface="Cambria"/>
                <a:cs typeface="Cambria"/>
              </a:rPr>
              <a:t>le</a:t>
            </a:r>
            <a:r>
              <a:rPr sz="2000" spc="40" dirty="0">
                <a:solidFill>
                  <a:srgbClr val="374151"/>
                </a:solidFill>
                <a:latin typeface="Cambria"/>
                <a:cs typeface="Cambria"/>
              </a:rPr>
              <a:t>-</a:t>
            </a:r>
            <a:r>
              <a:rPr sz="2000" spc="110" dirty="0">
                <a:solidFill>
                  <a:srgbClr val="374151"/>
                </a:solidFill>
                <a:latin typeface="Cambria"/>
                <a:cs typeface="Cambria"/>
              </a:rPr>
              <a:t>pole</a:t>
            </a:r>
            <a:r>
              <a:rPr sz="2000" spc="4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74151"/>
                </a:solidFill>
                <a:latin typeface="Cambria"/>
                <a:cs typeface="Cambria"/>
              </a:rPr>
              <a:t>single</a:t>
            </a:r>
            <a:r>
              <a:rPr sz="2000" spc="40" dirty="0">
                <a:solidFill>
                  <a:srgbClr val="374151"/>
                </a:solidFill>
                <a:latin typeface="Cambria"/>
                <a:cs typeface="Cambria"/>
              </a:rPr>
              <a:t>-</a:t>
            </a:r>
            <a:r>
              <a:rPr sz="2000" spc="-10" dirty="0">
                <a:solidFill>
                  <a:srgbClr val="374151"/>
                </a:solidFill>
                <a:latin typeface="Cambria"/>
                <a:cs typeface="Cambria"/>
              </a:rPr>
              <a:t>th</a:t>
            </a:r>
            <a:r>
              <a:rPr sz="2000" spc="-85" dirty="0">
                <a:solidFill>
                  <a:srgbClr val="374151"/>
                </a:solidFill>
                <a:latin typeface="Cambria"/>
                <a:cs typeface="Cambria"/>
              </a:rPr>
              <a:t>r</a:t>
            </a:r>
            <a:r>
              <a:rPr sz="2000" spc="5" dirty="0">
                <a:solidFill>
                  <a:srgbClr val="374151"/>
                </a:solidFill>
                <a:latin typeface="Cambria"/>
                <a:cs typeface="Cambria"/>
              </a:rPr>
              <a:t>o</a:t>
            </a:r>
            <a:r>
              <a:rPr sz="2000" spc="-5" dirty="0">
                <a:solidFill>
                  <a:srgbClr val="374151"/>
                </a:solidFill>
                <a:latin typeface="Cambria"/>
                <a:cs typeface="Cambria"/>
              </a:rPr>
              <a:t>w</a:t>
            </a:r>
            <a:r>
              <a:rPr sz="2000" spc="4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374151"/>
                </a:solidFill>
                <a:latin typeface="Cambria"/>
                <a:cs typeface="Cambria"/>
              </a:rPr>
              <a:t>(</a:t>
            </a:r>
            <a:r>
              <a:rPr sz="2000" spc="80" dirty="0">
                <a:solidFill>
                  <a:srgbClr val="374151"/>
                </a:solidFill>
                <a:latin typeface="Cambria"/>
                <a:cs typeface="Cambria"/>
              </a:rPr>
              <a:t>D</a:t>
            </a:r>
            <a:r>
              <a:rPr sz="2000" spc="75" dirty="0">
                <a:solidFill>
                  <a:srgbClr val="374151"/>
                </a:solidFill>
                <a:latin typeface="Cambria"/>
                <a:cs typeface="Cambria"/>
              </a:rPr>
              <a:t>P</a:t>
            </a:r>
            <a:r>
              <a:rPr sz="2000" spc="70" dirty="0">
                <a:solidFill>
                  <a:srgbClr val="374151"/>
                </a:solidFill>
                <a:latin typeface="Cambria"/>
                <a:cs typeface="Cambria"/>
              </a:rPr>
              <a:t>S</a:t>
            </a:r>
            <a:r>
              <a:rPr sz="2000" spc="-40" dirty="0">
                <a:solidFill>
                  <a:srgbClr val="374151"/>
                </a:solidFill>
                <a:latin typeface="Cambria"/>
                <a:cs typeface="Cambria"/>
              </a:rPr>
              <a:t>T</a:t>
            </a:r>
            <a:r>
              <a:rPr sz="2000" spc="-15" dirty="0">
                <a:solidFill>
                  <a:srgbClr val="374151"/>
                </a:solidFill>
                <a:latin typeface="Cambria"/>
                <a:cs typeface="Cambria"/>
              </a:rPr>
              <a:t>)</a:t>
            </a:r>
            <a:r>
              <a:rPr sz="2000" spc="175" dirty="0">
                <a:solidFill>
                  <a:srgbClr val="374151"/>
                </a:solidFill>
                <a:latin typeface="Cambria"/>
                <a:cs typeface="Cambria"/>
              </a:rPr>
              <a:t>,</a:t>
            </a:r>
            <a:r>
              <a:rPr sz="2000" spc="-12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74151"/>
                </a:solidFill>
                <a:latin typeface="Cambria"/>
                <a:cs typeface="Cambria"/>
              </a:rPr>
              <a:t>a</a:t>
            </a:r>
            <a:r>
              <a:rPr sz="2000" spc="30" dirty="0">
                <a:solidFill>
                  <a:srgbClr val="374151"/>
                </a:solidFill>
                <a:latin typeface="Cambria"/>
                <a:cs typeface="Cambria"/>
              </a:rPr>
              <a:t>n</a:t>
            </a:r>
            <a:r>
              <a:rPr sz="2000" spc="140" dirty="0">
                <a:solidFill>
                  <a:srgbClr val="374151"/>
                </a:solidFill>
                <a:latin typeface="Cambria"/>
                <a:cs typeface="Cambria"/>
              </a:rPr>
              <a:t>d</a:t>
            </a:r>
            <a:r>
              <a:rPr sz="2000" spc="6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374151"/>
                </a:solidFill>
                <a:latin typeface="Cambria"/>
                <a:cs typeface="Cambria"/>
              </a:rPr>
              <a:t>do</a:t>
            </a:r>
            <a:r>
              <a:rPr sz="2000" spc="90" dirty="0">
                <a:solidFill>
                  <a:srgbClr val="374151"/>
                </a:solidFill>
                <a:latin typeface="Cambria"/>
                <a:cs typeface="Cambria"/>
              </a:rPr>
              <a:t>u</a:t>
            </a:r>
            <a:r>
              <a:rPr sz="2000" spc="160" dirty="0">
                <a:solidFill>
                  <a:srgbClr val="374151"/>
                </a:solidFill>
                <a:latin typeface="Cambria"/>
                <a:cs typeface="Cambria"/>
              </a:rPr>
              <a:t>b</a:t>
            </a:r>
            <a:r>
              <a:rPr sz="2000" spc="75" dirty="0">
                <a:solidFill>
                  <a:srgbClr val="374151"/>
                </a:solidFill>
                <a:latin typeface="Cambria"/>
                <a:cs typeface="Cambria"/>
              </a:rPr>
              <a:t>l</a:t>
            </a:r>
            <a:r>
              <a:rPr sz="2000" spc="114" dirty="0">
                <a:solidFill>
                  <a:srgbClr val="374151"/>
                </a:solidFill>
                <a:latin typeface="Cambria"/>
                <a:cs typeface="Cambria"/>
              </a:rPr>
              <a:t>e</a:t>
            </a:r>
            <a:r>
              <a:rPr sz="2000" spc="40" dirty="0">
                <a:solidFill>
                  <a:srgbClr val="374151"/>
                </a:solidFill>
                <a:latin typeface="Cambria"/>
                <a:cs typeface="Cambria"/>
              </a:rPr>
              <a:t>-</a:t>
            </a:r>
            <a:r>
              <a:rPr sz="2000" spc="110" dirty="0">
                <a:solidFill>
                  <a:srgbClr val="374151"/>
                </a:solidFill>
                <a:latin typeface="Cambria"/>
                <a:cs typeface="Cambria"/>
              </a:rPr>
              <a:t>pole</a:t>
            </a:r>
            <a:r>
              <a:rPr sz="2000" spc="4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374151"/>
                </a:solidFill>
                <a:latin typeface="Cambria"/>
                <a:cs typeface="Cambria"/>
              </a:rPr>
              <a:t>dou</a:t>
            </a:r>
            <a:r>
              <a:rPr sz="2000" spc="70" dirty="0">
                <a:solidFill>
                  <a:srgbClr val="374151"/>
                </a:solidFill>
                <a:latin typeface="Cambria"/>
                <a:cs typeface="Cambria"/>
              </a:rPr>
              <a:t>b</a:t>
            </a:r>
            <a:r>
              <a:rPr sz="2000" spc="75" dirty="0">
                <a:solidFill>
                  <a:srgbClr val="374151"/>
                </a:solidFill>
                <a:latin typeface="Cambria"/>
                <a:cs typeface="Cambria"/>
              </a:rPr>
              <a:t>l</a:t>
            </a:r>
            <a:r>
              <a:rPr sz="2000" spc="140" dirty="0">
                <a:solidFill>
                  <a:srgbClr val="374151"/>
                </a:solidFill>
                <a:latin typeface="Cambria"/>
                <a:cs typeface="Cambria"/>
              </a:rPr>
              <a:t>e</a:t>
            </a:r>
            <a:r>
              <a:rPr sz="2000" spc="35" dirty="0">
                <a:solidFill>
                  <a:srgbClr val="374151"/>
                </a:solidFill>
                <a:latin typeface="Cambria"/>
                <a:cs typeface="Cambria"/>
              </a:rPr>
              <a:t>-  </a:t>
            </a:r>
            <a:r>
              <a:rPr sz="2000" spc="-20" dirty="0">
                <a:solidFill>
                  <a:srgbClr val="374151"/>
                </a:solidFill>
                <a:latin typeface="Cambria"/>
                <a:cs typeface="Cambria"/>
              </a:rPr>
              <a:t>throw</a:t>
            </a:r>
            <a:r>
              <a:rPr sz="2000" spc="4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374151"/>
                </a:solidFill>
                <a:latin typeface="Cambria"/>
                <a:cs typeface="Cambria"/>
              </a:rPr>
              <a:t>(DPDT),</a:t>
            </a:r>
            <a:r>
              <a:rPr sz="2000" spc="-114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374151"/>
                </a:solidFill>
                <a:latin typeface="Cambria"/>
                <a:cs typeface="Cambria"/>
              </a:rPr>
              <a:t>each</a:t>
            </a:r>
            <a:r>
              <a:rPr sz="2000" spc="4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374151"/>
                </a:solidFill>
                <a:latin typeface="Cambria"/>
                <a:cs typeface="Cambria"/>
              </a:rPr>
              <a:t>suited</a:t>
            </a:r>
            <a:r>
              <a:rPr sz="2000" spc="6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374151"/>
                </a:solidFill>
                <a:latin typeface="Cambria"/>
                <a:cs typeface="Cambria"/>
              </a:rPr>
              <a:t>for</a:t>
            </a:r>
            <a:r>
              <a:rPr sz="2000" spc="5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374151"/>
                </a:solidFill>
                <a:latin typeface="Cambria"/>
                <a:cs typeface="Cambria"/>
              </a:rPr>
              <a:t>specific</a:t>
            </a:r>
            <a:r>
              <a:rPr sz="2000" spc="5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374151"/>
                </a:solidFill>
                <a:latin typeface="Cambria"/>
                <a:cs typeface="Cambria"/>
              </a:rPr>
              <a:t>applications</a:t>
            </a:r>
            <a:r>
              <a:rPr sz="2000" spc="40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374151"/>
                </a:solidFill>
                <a:latin typeface="Cambria"/>
                <a:cs typeface="Cambria"/>
              </a:rPr>
              <a:t>based</a:t>
            </a:r>
            <a:r>
              <a:rPr sz="2000" spc="4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374151"/>
                </a:solidFill>
                <a:latin typeface="Cambria"/>
                <a:cs typeface="Cambria"/>
              </a:rPr>
              <a:t>on </a:t>
            </a:r>
            <a:r>
              <a:rPr sz="2000" spc="-42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374151"/>
                </a:solidFill>
                <a:latin typeface="Cambria"/>
                <a:cs typeface="Cambria"/>
              </a:rPr>
              <a:t>their</a:t>
            </a:r>
            <a:r>
              <a:rPr sz="2000" spc="5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374151"/>
                </a:solidFill>
                <a:latin typeface="Cambria"/>
                <a:cs typeface="Cambria"/>
              </a:rPr>
              <a:t>switching</a:t>
            </a:r>
            <a:r>
              <a:rPr sz="2000" spc="35" dirty="0">
                <a:solidFill>
                  <a:srgbClr val="374151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74151"/>
                </a:solidFill>
                <a:latin typeface="Cambria"/>
                <a:cs typeface="Cambria"/>
              </a:rPr>
              <a:t>capabilities.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09802" y="1929224"/>
            <a:ext cx="3429340" cy="30050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010" y="982091"/>
            <a:ext cx="2863049" cy="5213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8892" y="1994128"/>
            <a:ext cx="9459595" cy="24339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6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50" dirty="0">
                <a:latin typeface="Cambria"/>
                <a:cs typeface="Cambria"/>
              </a:rPr>
              <a:t>It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available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at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cheaper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price.</a:t>
            </a:r>
            <a:endParaRPr sz="2000">
              <a:latin typeface="Cambria"/>
              <a:cs typeface="Cambria"/>
            </a:endParaRPr>
          </a:p>
          <a:p>
            <a:pPr marL="194945" indent="-182880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50" dirty="0">
                <a:latin typeface="Cambria"/>
                <a:cs typeface="Cambria"/>
              </a:rPr>
              <a:t>It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has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long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life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30" dirty="0">
                <a:latin typeface="Cambria"/>
                <a:cs typeface="Cambria"/>
              </a:rPr>
              <a:t>cycle.</a:t>
            </a:r>
            <a:endParaRPr sz="2000">
              <a:latin typeface="Cambria"/>
              <a:cs typeface="Cambria"/>
            </a:endParaRPr>
          </a:p>
          <a:p>
            <a:pPr marL="194945" indent="-182880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50" dirty="0">
                <a:latin typeface="Cambria"/>
                <a:cs typeface="Cambria"/>
              </a:rPr>
              <a:t>It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offers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high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stability.</a:t>
            </a:r>
            <a:endParaRPr sz="2000">
              <a:latin typeface="Cambria"/>
              <a:cs typeface="Cambria"/>
            </a:endParaRPr>
          </a:p>
          <a:p>
            <a:pPr marL="194945" indent="-182880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50" dirty="0">
                <a:latin typeface="Cambria"/>
                <a:cs typeface="Cambria"/>
              </a:rPr>
              <a:t>It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has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high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sensitivity </a:t>
            </a:r>
            <a:r>
              <a:rPr sz="2000" spc="45" dirty="0">
                <a:latin typeface="Cambria"/>
                <a:cs typeface="Cambria"/>
              </a:rPr>
              <a:t>which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results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into</a:t>
            </a:r>
            <a:r>
              <a:rPr sz="2000" spc="45" dirty="0">
                <a:latin typeface="Cambria"/>
                <a:cs typeface="Cambria"/>
              </a:rPr>
              <a:t> faster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response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time.</a:t>
            </a:r>
            <a:endParaRPr sz="2000">
              <a:latin typeface="Cambria"/>
              <a:cs typeface="Cambria"/>
            </a:endParaRPr>
          </a:p>
          <a:p>
            <a:pPr marL="194945" marR="5080" indent="-182880">
              <a:lnSpc>
                <a:spcPts val="2150"/>
              </a:lnSpc>
              <a:spcBef>
                <a:spcPts val="125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Arial MT"/>
                <a:cs typeface="Arial MT"/>
              </a:rPr>
              <a:t>Alcohol sensor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protects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drunk.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During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condition,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family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member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drive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010" y="982091"/>
            <a:ext cx="3192233" cy="5213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8892" y="2107819"/>
            <a:ext cx="9976308" cy="204863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4945" marR="510540" indent="-182880">
              <a:lnSpc>
                <a:spcPts val="2160"/>
              </a:lnSpc>
              <a:spcBef>
                <a:spcPts val="37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5" dirty="0">
                <a:latin typeface="Calibri"/>
                <a:cs typeface="Calibri"/>
              </a:rPr>
              <a:t>Applications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Automatic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Engine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Locking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Through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Alcohol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Detection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anywhere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reduce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road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accidents.</a:t>
            </a:r>
            <a:endParaRPr sz="2000" dirty="0">
              <a:latin typeface="Calibri"/>
              <a:cs typeface="Calibri"/>
            </a:endParaRPr>
          </a:p>
          <a:p>
            <a:pPr marL="194945" marR="5080" indent="-182880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251460" algn="l"/>
                <a:tab pos="252095" algn="l"/>
              </a:tabLst>
            </a:pPr>
            <a:r>
              <a:rPr dirty="0"/>
              <a:t>	</a:t>
            </a:r>
            <a:r>
              <a:rPr sz="2000" spc="-25" dirty="0">
                <a:latin typeface="Calibri"/>
                <a:cs typeface="Calibri"/>
              </a:rPr>
              <a:t>“Automatic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Engine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Locking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Through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Alcohol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Detection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project”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 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various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vehicles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detecting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whether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driver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dirty="0">
                <a:latin typeface="Calibri"/>
                <a:cs typeface="Calibri"/>
              </a:rPr>
              <a:t>consumed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alcohol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not</a:t>
            </a:r>
            <a:r>
              <a:rPr sz="2000" spc="5" dirty="0">
                <a:solidFill>
                  <a:srgbClr val="4D5155"/>
                </a:solidFill>
                <a:latin typeface="Calibri"/>
                <a:cs typeface="Calibri"/>
              </a:rPr>
              <a:t>.</a:t>
            </a:r>
            <a:endParaRPr lang="en-US" sz="2000" spc="5" dirty="0">
              <a:solidFill>
                <a:srgbClr val="4D5155"/>
              </a:solidFill>
              <a:latin typeface="Calibri"/>
              <a:cs typeface="Calibri"/>
            </a:endParaRPr>
          </a:p>
          <a:p>
            <a:pPr marL="194945" marR="5080" indent="-182880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251460" algn="l"/>
                <a:tab pos="252095" algn="l"/>
              </a:tabLst>
            </a:pPr>
            <a:r>
              <a:rPr lang="en-IN" sz="2000" spc="5" dirty="0">
                <a:solidFill>
                  <a:srgbClr val="4D5155"/>
                </a:solidFill>
                <a:latin typeface="Calibri"/>
                <a:cs typeface="Calibri"/>
              </a:rPr>
              <a:t>It also be used in ac cars while the alcohol smell is detected the Ac while will turn OFF including with the </a:t>
            </a:r>
            <a:r>
              <a:rPr lang="en-IN" sz="2000" spc="5" dirty="0" err="1">
                <a:solidFill>
                  <a:srgbClr val="4D5155"/>
                </a:solidFill>
                <a:latin typeface="Calibri"/>
                <a:cs typeface="Calibri"/>
              </a:rPr>
              <a:t>iginition</a:t>
            </a:r>
            <a:r>
              <a:rPr lang="en-IN" sz="2000" spc="5">
                <a:solidFill>
                  <a:srgbClr val="4D5155"/>
                </a:solidFill>
                <a:latin typeface="Calibri"/>
                <a:cs typeface="Calibri"/>
              </a:rPr>
              <a:t> system 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531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MT</vt:lpstr>
      <vt:lpstr>Calibri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Karuppuchamy V</cp:lastModifiedBy>
  <cp:revision>3</cp:revision>
  <dcterms:created xsi:type="dcterms:W3CDTF">2024-05-20T16:38:49Z</dcterms:created>
  <dcterms:modified xsi:type="dcterms:W3CDTF">2024-05-20T17:39:27Z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2024-05-20T00:00:00Z</vt:filetime>
  </property>
</Properties>
</file>