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0104100" cy="15081250"/>
  <p:notesSz cx="20104100" cy="150812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4" d="100"/>
          <a:sy n="64" d="100"/>
        </p:scale>
        <p:origin x="-156" y="-21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tham Venkat" userId="c2cb7b28308a79ff" providerId="LiveId" clId="{767CE2A0-3A82-4076-990C-AA640B79E158}"/>
    <pc:docChg chg="modSld">
      <pc:chgData name="Gowtham Venkat" userId="c2cb7b28308a79ff" providerId="LiveId" clId="{767CE2A0-3A82-4076-990C-AA640B79E158}" dt="2025-01-17T04:11:09.313" v="2" actId="1076"/>
      <pc:docMkLst>
        <pc:docMk/>
      </pc:docMkLst>
      <pc:sldChg chg="modSp mod">
        <pc:chgData name="Gowtham Venkat" userId="c2cb7b28308a79ff" providerId="LiveId" clId="{767CE2A0-3A82-4076-990C-AA640B79E158}" dt="2025-01-17T04:11:09.313" v="2" actId="1076"/>
        <pc:sldMkLst>
          <pc:docMk/>
          <pc:sldMk cId="0" sldId="256"/>
        </pc:sldMkLst>
        <pc:picChg chg="mod">
          <ac:chgData name="Gowtham Venkat" userId="c2cb7b28308a79ff" providerId="LiveId" clId="{767CE2A0-3A82-4076-990C-AA640B79E158}" dt="2025-01-17T04:10:40.915" v="0" actId="1076"/>
          <ac:picMkLst>
            <pc:docMk/>
            <pc:sldMk cId="0" sldId="256"/>
            <ac:picMk id="7" creationId="{5F521D63-8FB9-23A0-C18A-FB413F01B7E7}"/>
          </ac:picMkLst>
        </pc:picChg>
        <pc:picChg chg="mod">
          <ac:chgData name="Gowtham Venkat" userId="c2cb7b28308a79ff" providerId="LiveId" clId="{767CE2A0-3A82-4076-990C-AA640B79E158}" dt="2025-01-17T04:11:09.313" v="2" actId="1076"/>
          <ac:picMkLst>
            <pc:docMk/>
            <pc:sldMk cId="0" sldId="256"/>
            <ac:picMk id="313" creationId="{D2F8E19D-A5DD-439A-95CF-EB598C5DDDD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675187"/>
            <a:ext cx="17088486" cy="3167062"/>
          </a:xfrm>
          <a:prstGeom prst="rect">
            <a:avLst/>
          </a:prstGeom>
        </p:spPr>
        <p:txBody>
          <a:bodyPr wrap="square" lIns="0" tIns="0" rIns="0" bIns="0">
            <a:spAutoFit/>
          </a:bodyPr>
          <a:lstStyle>
            <a:lvl1pPr>
              <a:defRPr sz="3500" b="1" i="0">
                <a:solidFill>
                  <a:srgbClr val="012069"/>
                </a:solidFill>
                <a:latin typeface="Arial"/>
                <a:cs typeface="Arial"/>
              </a:defRPr>
            </a:lvl1pPr>
          </a:lstStyle>
          <a:p>
            <a:endParaRPr/>
          </a:p>
        </p:txBody>
      </p:sp>
      <p:sp>
        <p:nvSpPr>
          <p:cNvPr id="3" name="Holder 3"/>
          <p:cNvSpPr>
            <a:spLocks noGrp="1"/>
          </p:cNvSpPr>
          <p:nvPr>
            <p:ph type="subTitle" idx="4"/>
          </p:nvPr>
        </p:nvSpPr>
        <p:spPr>
          <a:xfrm>
            <a:off x="3015615" y="8445500"/>
            <a:ext cx="14072870" cy="37703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01206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012069"/>
                </a:solidFill>
                <a:latin typeface="Arial"/>
                <a:cs typeface="Arial"/>
              </a:defRPr>
            </a:lvl1pPr>
          </a:lstStyle>
          <a:p>
            <a:endParaRPr/>
          </a:p>
        </p:txBody>
      </p:sp>
      <p:sp>
        <p:nvSpPr>
          <p:cNvPr id="3" name="Holder 3"/>
          <p:cNvSpPr>
            <a:spLocks noGrp="1"/>
          </p:cNvSpPr>
          <p:nvPr>
            <p:ph sz="half" idx="2"/>
          </p:nvPr>
        </p:nvSpPr>
        <p:spPr>
          <a:xfrm>
            <a:off x="1005205" y="3468687"/>
            <a:ext cx="8745284"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468687"/>
            <a:ext cx="8745284" cy="995362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01206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39597" y="661011"/>
            <a:ext cx="15624904" cy="563244"/>
          </a:xfrm>
          <a:prstGeom prst="rect">
            <a:avLst/>
          </a:prstGeom>
        </p:spPr>
        <p:txBody>
          <a:bodyPr wrap="square" lIns="0" tIns="0" rIns="0" bIns="0">
            <a:spAutoFit/>
          </a:bodyPr>
          <a:lstStyle>
            <a:lvl1pPr>
              <a:defRPr sz="3500" b="1" i="0">
                <a:solidFill>
                  <a:srgbClr val="012069"/>
                </a:solidFill>
                <a:latin typeface="Arial"/>
                <a:cs typeface="Arial"/>
              </a:defRPr>
            </a:lvl1pPr>
          </a:lstStyle>
          <a:p>
            <a:endParaRPr/>
          </a:p>
        </p:txBody>
      </p:sp>
      <p:sp>
        <p:nvSpPr>
          <p:cNvPr id="3" name="Holder 3"/>
          <p:cNvSpPr>
            <a:spLocks noGrp="1"/>
          </p:cNvSpPr>
          <p:nvPr>
            <p:ph type="body" idx="1"/>
          </p:nvPr>
        </p:nvSpPr>
        <p:spPr>
          <a:xfrm>
            <a:off x="1005205" y="3468687"/>
            <a:ext cx="18093690"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4025563"/>
            <a:ext cx="6433312" cy="75406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4025563"/>
            <a:ext cx="4623943" cy="7540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1/16/2025</a:t>
            </a:fld>
            <a:endParaRPr lang="en-US"/>
          </a:p>
        </p:txBody>
      </p:sp>
      <p:sp>
        <p:nvSpPr>
          <p:cNvPr id="6" name="Holder 6"/>
          <p:cNvSpPr>
            <a:spLocks noGrp="1"/>
          </p:cNvSpPr>
          <p:nvPr>
            <p:ph type="sldNum" sz="quarter" idx="7"/>
          </p:nvPr>
        </p:nvSpPr>
        <p:spPr>
          <a:xfrm>
            <a:off x="14474953" y="14025563"/>
            <a:ext cx="4623943" cy="7540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96" name="object 296"/>
          <p:cNvPicPr/>
          <p:nvPr/>
        </p:nvPicPr>
        <p:blipFill>
          <a:blip r:embed="rId2" cstate="print"/>
          <a:stretch>
            <a:fillRect/>
          </a:stretch>
        </p:blipFill>
        <p:spPr>
          <a:xfrm>
            <a:off x="63347" y="227410"/>
            <a:ext cx="2089814" cy="842033"/>
          </a:xfrm>
          <a:prstGeom prst="rect">
            <a:avLst/>
          </a:prstGeom>
        </p:spPr>
      </p:pic>
      <p:pic>
        <p:nvPicPr>
          <p:cNvPr id="297" name="object 297"/>
          <p:cNvPicPr/>
          <p:nvPr/>
        </p:nvPicPr>
        <p:blipFill>
          <a:blip r:embed="rId3" cstate="print"/>
          <a:stretch>
            <a:fillRect/>
          </a:stretch>
        </p:blipFill>
        <p:spPr>
          <a:xfrm>
            <a:off x="17951160" y="272591"/>
            <a:ext cx="1928387" cy="750413"/>
          </a:xfrm>
          <a:prstGeom prst="rect">
            <a:avLst/>
          </a:prstGeom>
        </p:spPr>
      </p:pic>
      <p:sp>
        <p:nvSpPr>
          <p:cNvPr id="298" name="object 298"/>
          <p:cNvSpPr txBox="1">
            <a:spLocks noGrp="1"/>
          </p:cNvSpPr>
          <p:nvPr>
            <p:ph type="title"/>
          </p:nvPr>
        </p:nvSpPr>
        <p:spPr>
          <a:xfrm>
            <a:off x="2239597" y="661011"/>
            <a:ext cx="15624904" cy="1093248"/>
          </a:xfrm>
          <a:prstGeom prst="rect">
            <a:avLst/>
          </a:prstGeom>
        </p:spPr>
        <p:txBody>
          <a:bodyPr vert="horz" wrap="square" lIns="0" tIns="15875" rIns="0" bIns="0" rtlCol="0">
            <a:spAutoFit/>
          </a:bodyPr>
          <a:lstStyle/>
          <a:p>
            <a:pPr marL="12700">
              <a:lnSpc>
                <a:spcPct val="100000"/>
              </a:lnSpc>
              <a:spcBef>
                <a:spcPts val="125"/>
              </a:spcBef>
            </a:pPr>
            <a:r>
              <a:rPr lang="en-US" spc="-10" dirty="0"/>
              <a:t>NEW YORK CITY  CAR CRASHES- TRANSPORTATION DATA SCIENCE PROJECT</a:t>
            </a:r>
            <a:endParaRPr spc="-10" dirty="0"/>
          </a:p>
        </p:txBody>
      </p:sp>
      <p:sp>
        <p:nvSpPr>
          <p:cNvPr id="300" name="object 300"/>
          <p:cNvSpPr txBox="1"/>
          <p:nvPr/>
        </p:nvSpPr>
        <p:spPr>
          <a:xfrm>
            <a:off x="5961659" y="1680091"/>
            <a:ext cx="7510145" cy="1045030"/>
          </a:xfrm>
          <a:prstGeom prst="rect">
            <a:avLst/>
          </a:prstGeom>
        </p:spPr>
        <p:txBody>
          <a:bodyPr vert="horz" wrap="square" lIns="0" tIns="12700" rIns="0" bIns="0" rtlCol="0">
            <a:spAutoFit/>
          </a:bodyPr>
          <a:lstStyle/>
          <a:p>
            <a:pPr marL="12065" marR="5080" algn="ctr">
              <a:lnSpc>
                <a:spcPct val="101000"/>
              </a:lnSpc>
              <a:spcBef>
                <a:spcPts val="100"/>
              </a:spcBef>
            </a:pPr>
            <a:r>
              <a:rPr lang="en-US" sz="2200" b="1" dirty="0">
                <a:solidFill>
                  <a:srgbClr val="012069"/>
                </a:solidFill>
                <a:latin typeface="Arial" panose="020B0604020202020204" pitchFamily="34" charset="0"/>
                <a:cs typeface="Arial" panose="020B0604020202020204" pitchFamily="34" charset="0"/>
              </a:rPr>
              <a:t>EATHOMOKKALA GOWTHAM VENKAT</a:t>
            </a:r>
          </a:p>
          <a:p>
            <a:pPr marL="12065" marR="5080" algn="ctr">
              <a:lnSpc>
                <a:spcPct val="101000"/>
              </a:lnSpc>
              <a:spcBef>
                <a:spcPts val="100"/>
              </a:spcBef>
            </a:pPr>
            <a:r>
              <a:rPr lang="en-US" sz="2200" b="1" dirty="0">
                <a:solidFill>
                  <a:srgbClr val="012069"/>
                </a:solidFill>
                <a:latin typeface="Arial" panose="020B0604020202020204" pitchFamily="34" charset="0"/>
                <a:cs typeface="Arial" panose="020B0604020202020204" pitchFamily="34" charset="0"/>
              </a:rPr>
              <a:t>MASTER OF SCIENCE, ADVANCED DATA ANALYTICS</a:t>
            </a:r>
          </a:p>
          <a:p>
            <a:pPr marL="12065" marR="5080" algn="ctr">
              <a:lnSpc>
                <a:spcPct val="101000"/>
              </a:lnSpc>
              <a:spcBef>
                <a:spcPts val="100"/>
              </a:spcBef>
            </a:pPr>
            <a:r>
              <a:rPr lang="en-US" sz="2200" b="1" dirty="0">
                <a:solidFill>
                  <a:srgbClr val="012069"/>
                </a:solidFill>
                <a:latin typeface="Arial" panose="020B0604020202020204" pitchFamily="34" charset="0"/>
                <a:cs typeface="Arial" panose="020B0604020202020204" pitchFamily="34" charset="0"/>
              </a:rPr>
              <a:t>UNIVERSITY OF NORTH TEXAS, DENTON, TEXAS</a:t>
            </a:r>
            <a:endParaRPr sz="2200" dirty="0">
              <a:latin typeface="Arial" panose="020B0604020202020204" pitchFamily="34" charset="0"/>
              <a:cs typeface="Arial" panose="020B0604020202020204" pitchFamily="34" charset="0"/>
            </a:endParaRPr>
          </a:p>
        </p:txBody>
      </p:sp>
      <p:sp>
        <p:nvSpPr>
          <p:cNvPr id="301" name="object 301"/>
          <p:cNvSpPr txBox="1"/>
          <p:nvPr/>
        </p:nvSpPr>
        <p:spPr>
          <a:xfrm>
            <a:off x="755650" y="3286569"/>
            <a:ext cx="7934959" cy="3518912"/>
          </a:xfrm>
          <a:prstGeom prst="rect">
            <a:avLst/>
          </a:prstGeom>
        </p:spPr>
        <p:txBody>
          <a:bodyPr vert="horz" wrap="square" lIns="0" tIns="17780" rIns="0" bIns="0" rtlCol="0">
            <a:spAutoFit/>
          </a:bodyPr>
          <a:lstStyle/>
          <a:p>
            <a:pPr marL="12700">
              <a:lnSpc>
                <a:spcPct val="100000"/>
              </a:lnSpc>
              <a:spcBef>
                <a:spcPts val="140"/>
              </a:spcBef>
            </a:pPr>
            <a:r>
              <a:rPr lang="en-US" sz="2250" b="1" spc="40" dirty="0">
                <a:solidFill>
                  <a:srgbClr val="012069"/>
                </a:solidFill>
                <a:latin typeface="Arial"/>
                <a:cs typeface="Arial"/>
              </a:rPr>
              <a:t>DANGEROUS INTERSECTIONS</a:t>
            </a:r>
          </a:p>
          <a:p>
            <a:pPr marL="12700">
              <a:lnSpc>
                <a:spcPct val="100000"/>
              </a:lnSpc>
              <a:spcBef>
                <a:spcPts val="140"/>
              </a:spcBef>
            </a:pPr>
            <a:r>
              <a:rPr lang="en-US" sz="2250" spc="40" dirty="0">
                <a:solidFill>
                  <a:srgbClr val="012069"/>
                </a:solidFill>
                <a:latin typeface="Arial"/>
                <a:cs typeface="Arial"/>
              </a:rPr>
              <a:t>Because there are so many intersections, there may be some hazardous ones that could result in collisions. Using the bar plot, I have displayed the top ten hazardous intersections where the majority of crashes occurred based on my findings. </a:t>
            </a:r>
          </a:p>
          <a:p>
            <a:pPr marL="12700">
              <a:lnSpc>
                <a:spcPct val="100000"/>
              </a:lnSpc>
              <a:spcBef>
                <a:spcPts val="140"/>
              </a:spcBef>
            </a:pPr>
            <a:endParaRPr lang="en-US" sz="2250" spc="40" dirty="0">
              <a:solidFill>
                <a:srgbClr val="012069"/>
              </a:solidFill>
              <a:latin typeface="Arial"/>
              <a:cs typeface="Arial"/>
            </a:endParaRPr>
          </a:p>
          <a:p>
            <a:pPr marL="12700">
              <a:lnSpc>
                <a:spcPct val="100000"/>
              </a:lnSpc>
              <a:spcBef>
                <a:spcPts val="140"/>
              </a:spcBef>
            </a:pPr>
            <a:r>
              <a:rPr lang="en-US" sz="2250" spc="40" dirty="0">
                <a:solidFill>
                  <a:srgbClr val="012069"/>
                </a:solidFill>
                <a:latin typeface="Arial"/>
                <a:cs typeface="Arial"/>
              </a:rPr>
              <a:t>I propose that the transportation department increase lanes or lower the speed limit at particular intersections to take the appropriate safety measures.. </a:t>
            </a:r>
            <a:endParaRPr lang="en-US" sz="2250" dirty="0">
              <a:latin typeface="Arial"/>
              <a:cs typeface="Arial"/>
            </a:endParaRPr>
          </a:p>
        </p:txBody>
      </p:sp>
      <p:sp>
        <p:nvSpPr>
          <p:cNvPr id="305" name="object 305"/>
          <p:cNvSpPr txBox="1"/>
          <p:nvPr/>
        </p:nvSpPr>
        <p:spPr>
          <a:xfrm>
            <a:off x="11033760" y="3164494"/>
            <a:ext cx="8314690" cy="5609228"/>
          </a:xfrm>
          <a:prstGeom prst="rect">
            <a:avLst/>
          </a:prstGeom>
        </p:spPr>
        <p:txBody>
          <a:bodyPr vert="horz" wrap="square" lIns="0" tIns="17780" rIns="0" bIns="0" rtlCol="0">
            <a:spAutoFit/>
          </a:bodyPr>
          <a:lstStyle/>
          <a:p>
            <a:pPr marL="12700">
              <a:lnSpc>
                <a:spcPct val="100000"/>
              </a:lnSpc>
              <a:spcBef>
                <a:spcPts val="140"/>
              </a:spcBef>
            </a:pPr>
            <a:r>
              <a:rPr lang="en-US" sz="2250" b="1" dirty="0">
                <a:solidFill>
                  <a:srgbClr val="012069"/>
                </a:solidFill>
                <a:latin typeface="Arial"/>
                <a:cs typeface="Arial"/>
              </a:rPr>
              <a:t>CRASH PROBABILITY ON A DAY</a:t>
            </a:r>
          </a:p>
          <a:p>
            <a:pPr marL="12700">
              <a:lnSpc>
                <a:spcPct val="100000"/>
              </a:lnSpc>
              <a:spcBef>
                <a:spcPts val="140"/>
              </a:spcBef>
            </a:pPr>
            <a:r>
              <a:rPr lang="en-US" sz="2250" dirty="0">
                <a:solidFill>
                  <a:srgbClr val="012069"/>
                </a:solidFill>
                <a:latin typeface="Arial"/>
                <a:cs typeface="Arial"/>
              </a:rPr>
              <a:t>I want to highlight the day with the highest number of auto accidents. To compare the days of the week, I created a line chart. As we can see, Friday has more crashes. </a:t>
            </a:r>
          </a:p>
          <a:p>
            <a:pPr marL="12700">
              <a:lnSpc>
                <a:spcPct val="100000"/>
              </a:lnSpc>
              <a:spcBef>
                <a:spcPts val="140"/>
              </a:spcBef>
            </a:pPr>
            <a:r>
              <a:rPr lang="en-US" sz="2250" dirty="0">
                <a:solidFill>
                  <a:srgbClr val="012069"/>
                </a:solidFill>
                <a:latin typeface="Arial"/>
                <a:cs typeface="Arial"/>
              </a:rPr>
              <a:t>Since Friday is the weekend, people prefer to head home and unwind after work. They will, therefore, rush to leave, which may result in mishaps. Additionally, I made a bar chart that shows the times at which the majority of crashes happen as well as the elements that contribute to those crashes at those periods.</a:t>
            </a:r>
          </a:p>
          <a:p>
            <a:pPr marL="12700">
              <a:lnSpc>
                <a:spcPct val="100000"/>
              </a:lnSpc>
              <a:spcBef>
                <a:spcPts val="140"/>
              </a:spcBef>
            </a:pPr>
            <a:endParaRPr lang="en-US" sz="2250" dirty="0">
              <a:solidFill>
                <a:srgbClr val="012069"/>
              </a:solidFill>
              <a:latin typeface="Arial"/>
              <a:cs typeface="Arial"/>
            </a:endParaRPr>
          </a:p>
          <a:p>
            <a:pPr marL="12700">
              <a:lnSpc>
                <a:spcPct val="100000"/>
              </a:lnSpc>
              <a:spcBef>
                <a:spcPts val="140"/>
              </a:spcBef>
            </a:pPr>
            <a:r>
              <a:rPr lang="en-US" sz="2250" dirty="0">
                <a:solidFill>
                  <a:srgbClr val="012069"/>
                </a:solidFill>
                <a:latin typeface="Arial"/>
                <a:cs typeface="Arial"/>
              </a:rPr>
              <a:t>Additionally, I propose that the transportation agency offer tollway reductions, which can help with heavy traffic on typical days. People will undoubtedly use this as there will be discounts, allowing them to move quickly while spending less. Additionally, To clear the direction with the most traffic first, a police officer should also be assigned to the busiest crossroads.</a:t>
            </a:r>
            <a:endParaRPr sz="2250" dirty="0">
              <a:latin typeface="Arial"/>
              <a:cs typeface="Arial"/>
            </a:endParaRPr>
          </a:p>
        </p:txBody>
      </p:sp>
      <p:pic>
        <p:nvPicPr>
          <p:cNvPr id="313" name="Picture 312" descr="A map of a city&#10;&#10;Description automatically generated">
            <a:extLst>
              <a:ext uri="{FF2B5EF4-FFF2-40B4-BE49-F238E27FC236}">
                <a16:creationId xmlns:a16="http://schemas.microsoft.com/office/drawing/2014/main" id="{D2F8E19D-A5DD-439A-95CF-EB598C5DDD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3702" y="7007225"/>
            <a:ext cx="3967480" cy="3047999"/>
          </a:xfrm>
          <a:prstGeom prst="rect">
            <a:avLst/>
          </a:prstGeom>
        </p:spPr>
      </p:pic>
      <p:sp>
        <p:nvSpPr>
          <p:cNvPr id="318" name="TextBox 317">
            <a:extLst>
              <a:ext uri="{FF2B5EF4-FFF2-40B4-BE49-F238E27FC236}">
                <a16:creationId xmlns:a16="http://schemas.microsoft.com/office/drawing/2014/main" id="{5A99B6DD-6EB2-EA96-D3B4-EC1AFB0D5838}"/>
              </a:ext>
            </a:extLst>
          </p:cNvPr>
          <p:cNvSpPr txBox="1"/>
          <p:nvPr/>
        </p:nvSpPr>
        <p:spPr>
          <a:xfrm>
            <a:off x="1108254" y="12481717"/>
            <a:ext cx="7934959" cy="2031325"/>
          </a:xfrm>
          <a:prstGeom prst="rect">
            <a:avLst/>
          </a:prstGeom>
          <a:noFill/>
        </p:spPr>
        <p:txBody>
          <a:bodyPr wrap="square" rtlCol="0">
            <a:spAutoFit/>
          </a:bodyPr>
          <a:lstStyle/>
          <a:p>
            <a:r>
              <a:rPr lang="en-US" dirty="0"/>
              <a:t>I have selected the aforementioned questions to lower the number of collisions; the first one will assist in identifying the hazardous intersection. in order for the transportation agency to pay more attention to certain intersections and implement preventative measures. The average number of crashes in a day is suggested by the second one with also the contributing factors on Friday. Authorities can concentrate on lowering crashes on a certain day if they know which day has the highest number of crashes.</a:t>
            </a:r>
          </a:p>
        </p:txBody>
      </p:sp>
      <p:sp>
        <p:nvSpPr>
          <p:cNvPr id="319" name="TextBox 318">
            <a:extLst>
              <a:ext uri="{FF2B5EF4-FFF2-40B4-BE49-F238E27FC236}">
                <a16:creationId xmlns:a16="http://schemas.microsoft.com/office/drawing/2014/main" id="{76D9BD10-6B65-92E2-B035-CCEB7B7EE267}"/>
              </a:ext>
            </a:extLst>
          </p:cNvPr>
          <p:cNvSpPr txBox="1"/>
          <p:nvPr/>
        </p:nvSpPr>
        <p:spPr>
          <a:xfrm>
            <a:off x="1746250" y="10502873"/>
            <a:ext cx="2723219" cy="646331"/>
          </a:xfrm>
          <a:prstGeom prst="rect">
            <a:avLst/>
          </a:prstGeom>
          <a:noFill/>
        </p:spPr>
        <p:txBody>
          <a:bodyPr wrap="square" rtlCol="0">
            <a:spAutoFit/>
          </a:bodyPr>
          <a:lstStyle/>
          <a:p>
            <a:r>
              <a:rPr lang="en-US" b="1" dirty="0">
                <a:latin typeface="+mj-lt"/>
              </a:rPr>
              <a:t>Fig 1: Bar Plot of Dangerous Intersections</a:t>
            </a:r>
          </a:p>
        </p:txBody>
      </p:sp>
      <p:sp>
        <p:nvSpPr>
          <p:cNvPr id="320" name="TextBox 319">
            <a:extLst>
              <a:ext uri="{FF2B5EF4-FFF2-40B4-BE49-F238E27FC236}">
                <a16:creationId xmlns:a16="http://schemas.microsoft.com/office/drawing/2014/main" id="{36D7CEC6-C6EE-AF09-E9E2-D51420A4B020}"/>
              </a:ext>
            </a:extLst>
          </p:cNvPr>
          <p:cNvSpPr txBox="1"/>
          <p:nvPr/>
        </p:nvSpPr>
        <p:spPr>
          <a:xfrm>
            <a:off x="5253989" y="10427385"/>
            <a:ext cx="2905759" cy="646331"/>
          </a:xfrm>
          <a:prstGeom prst="rect">
            <a:avLst/>
          </a:prstGeom>
          <a:noFill/>
        </p:spPr>
        <p:txBody>
          <a:bodyPr wrap="square" rtlCol="0">
            <a:spAutoFit/>
          </a:bodyPr>
          <a:lstStyle/>
          <a:p>
            <a:r>
              <a:rPr lang="en-US" b="1" dirty="0">
                <a:latin typeface="+mj-lt"/>
              </a:rPr>
              <a:t>Fig 2: Heat Map of Dangerous Intersections</a:t>
            </a:r>
          </a:p>
        </p:txBody>
      </p:sp>
      <p:sp>
        <p:nvSpPr>
          <p:cNvPr id="321" name="TextBox 320">
            <a:extLst>
              <a:ext uri="{FF2B5EF4-FFF2-40B4-BE49-F238E27FC236}">
                <a16:creationId xmlns:a16="http://schemas.microsoft.com/office/drawing/2014/main" id="{27C1D09C-D64B-9956-70EE-D7B21C89455D}"/>
              </a:ext>
            </a:extLst>
          </p:cNvPr>
          <p:cNvSpPr txBox="1"/>
          <p:nvPr/>
        </p:nvSpPr>
        <p:spPr>
          <a:xfrm>
            <a:off x="11423650" y="11840588"/>
            <a:ext cx="4800600" cy="369332"/>
          </a:xfrm>
          <a:prstGeom prst="rect">
            <a:avLst/>
          </a:prstGeom>
          <a:noFill/>
        </p:spPr>
        <p:txBody>
          <a:bodyPr wrap="square" rtlCol="0">
            <a:spAutoFit/>
          </a:bodyPr>
          <a:lstStyle/>
          <a:p>
            <a:r>
              <a:rPr lang="en-US" b="1" dirty="0">
                <a:latin typeface="+mj-lt"/>
              </a:rPr>
              <a:t>Fig 3: Average crashes on a day.</a:t>
            </a:r>
          </a:p>
        </p:txBody>
      </p:sp>
      <p:pic>
        <p:nvPicPr>
          <p:cNvPr id="3" name="Picture 2" descr="A graph of different colored bars">
            <a:extLst>
              <a:ext uri="{FF2B5EF4-FFF2-40B4-BE49-F238E27FC236}">
                <a16:creationId xmlns:a16="http://schemas.microsoft.com/office/drawing/2014/main" id="{29B05326-AE82-24DB-79AC-59A222B8490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6238" y="7140129"/>
            <a:ext cx="3967479" cy="3028095"/>
          </a:xfrm>
          <a:prstGeom prst="rect">
            <a:avLst/>
          </a:prstGeom>
        </p:spPr>
      </p:pic>
      <p:pic>
        <p:nvPicPr>
          <p:cNvPr id="5" name="Picture 4" descr="A graph with a line going up&#10;&#10;Description automatically generated">
            <a:extLst>
              <a:ext uri="{FF2B5EF4-FFF2-40B4-BE49-F238E27FC236}">
                <a16:creationId xmlns:a16="http://schemas.microsoft.com/office/drawing/2014/main" id="{7D64C6BE-A1C1-3392-3801-A75EA73ED81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69895" y="8952381"/>
            <a:ext cx="3967479" cy="2701922"/>
          </a:xfrm>
          <a:prstGeom prst="rect">
            <a:avLst/>
          </a:prstGeom>
        </p:spPr>
      </p:pic>
      <p:pic>
        <p:nvPicPr>
          <p:cNvPr id="7" name="Picture 6" descr="A graph with different colored bars&#10;&#10;Description automatically generated">
            <a:extLst>
              <a:ext uri="{FF2B5EF4-FFF2-40B4-BE49-F238E27FC236}">
                <a16:creationId xmlns:a16="http://schemas.microsoft.com/office/drawing/2014/main" id="{5F521D63-8FB9-23A0-C18A-FB413F01B7E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595850" y="9138249"/>
            <a:ext cx="4709794" cy="3375578"/>
          </a:xfrm>
          <a:prstGeom prst="rect">
            <a:avLst/>
          </a:prstGeom>
        </p:spPr>
      </p:pic>
      <p:sp>
        <p:nvSpPr>
          <p:cNvPr id="8" name="Rectangle 1">
            <a:extLst>
              <a:ext uri="{FF2B5EF4-FFF2-40B4-BE49-F238E27FC236}">
                <a16:creationId xmlns:a16="http://schemas.microsoft.com/office/drawing/2014/main" id="{8C8D6744-2DEC-4D17-C7C1-8DD81F89126D}"/>
              </a:ext>
            </a:extLst>
          </p:cNvPr>
          <p:cNvSpPr>
            <a:spLocks noChangeArrowheads="1"/>
          </p:cNvSpPr>
          <p:nvPr/>
        </p:nvSpPr>
        <p:spPr bwMode="auto">
          <a:xfrm>
            <a:off x="0" y="0"/>
            <a:ext cx="20104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CRASH PROBABILITY PER DAY</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0239326-3ABF-C188-EA60-23DF8B8D1B42}"/>
              </a:ext>
            </a:extLst>
          </p:cNvPr>
          <p:cNvSpPr txBox="1"/>
          <p:nvPr/>
        </p:nvSpPr>
        <p:spPr>
          <a:xfrm flipH="1">
            <a:off x="15553723" y="12851048"/>
            <a:ext cx="3776345" cy="646331"/>
          </a:xfrm>
          <a:prstGeom prst="rect">
            <a:avLst/>
          </a:prstGeom>
          <a:noFill/>
        </p:spPr>
        <p:txBody>
          <a:bodyPr wrap="square" rtlCol="0">
            <a:spAutoFit/>
          </a:bodyPr>
          <a:lstStyle/>
          <a:p>
            <a:r>
              <a:rPr lang="en-US" b="1" dirty="0">
                <a:latin typeface="+mj-lt"/>
              </a:rPr>
              <a:t>Fig 4: Factors that contributed to Friday's crashes based on the time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TotalTime>
  <Words>396</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NEW YORK CITY  CAR CRASHES- TRANSPORTATION DATA SCIENCE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dsi poster.ppt (48 × 36 in)</dc:title>
  <dc:creator>Emily A Rothenberg</dc:creator>
  <cp:keywords>DAFtNAZBy0A,BAEixx30UJI</cp:keywords>
  <cp:lastModifiedBy>Gowtham Venkat</cp:lastModifiedBy>
  <cp:revision>4</cp:revision>
  <dcterms:created xsi:type="dcterms:W3CDTF">2025-01-12T20:21:40Z</dcterms:created>
  <dcterms:modified xsi:type="dcterms:W3CDTF">2025-01-17T04:11:15Z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2024-01-30T00:00:00Z</vt:filetime>
  </property>
  <property fmtid="{D5CDD505-2E9C-101B-9397-08002B2CF9AE}" pid="3" name="Creator">
    <vt:lpwstr>Canva</vt:lpwstr>
  </property>
  <property fmtid="{D5CDD505-2E9C-101B-9397-08002B2CF9AE}" pid="4" name="LastSaved">
    <vt:filetime>2025-01-12T00:00:00Z</vt:filetime>
  </property>
  <property fmtid="{D5CDD505-2E9C-101B-9397-08002B2CF9AE}" pid="5" name="Producer">
    <vt:lpwstr>Canva</vt:lpwstr>
  </property>
</Properties>
</file>