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92" r:id="rId4"/>
    <p:sldId id="258" r:id="rId5"/>
    <p:sldId id="259" r:id="rId6"/>
    <p:sldId id="260" r:id="rId7"/>
    <p:sldId id="261" r:id="rId8"/>
    <p:sldId id="262" r:id="rId9"/>
    <p:sldId id="263" r:id="rId10"/>
    <p:sldId id="264" r:id="rId11"/>
    <p:sldId id="265" r:id="rId12"/>
    <p:sldId id="266" r:id="rId13"/>
    <p:sldId id="267" r:id="rId14"/>
    <p:sldId id="290" r:id="rId15"/>
    <p:sldId id="291" r:id="rId16"/>
    <p:sldId id="268" r:id="rId17"/>
    <p:sldId id="269" r:id="rId18"/>
    <p:sldId id="28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9F597C-6B80-4518-9B85-7BE7CB9F9D12}" v="12" dt="2024-01-06T14:58:55.9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a Vardhan M" userId="35dd1688a7aec6be" providerId="LiveId" clId="{699F597C-6B80-4518-9B85-7BE7CB9F9D12}"/>
    <pc:docChg chg="custSel addSld modSld">
      <pc:chgData name="Harsha Vardhan M" userId="35dd1688a7aec6be" providerId="LiveId" clId="{699F597C-6B80-4518-9B85-7BE7CB9F9D12}" dt="2024-01-06T14:58:59.292" v="1486"/>
      <pc:docMkLst>
        <pc:docMk/>
      </pc:docMkLst>
      <pc:sldChg chg="modSp mod">
        <pc:chgData name="Harsha Vardhan M" userId="35dd1688a7aec6be" providerId="LiveId" clId="{699F597C-6B80-4518-9B85-7BE7CB9F9D12}" dt="2024-01-05T10:22:19.536" v="1328" actId="1076"/>
        <pc:sldMkLst>
          <pc:docMk/>
          <pc:sldMk cId="2729674128" sldId="256"/>
        </pc:sldMkLst>
        <pc:spChg chg="mod">
          <ac:chgData name="Harsha Vardhan M" userId="35dd1688a7aec6be" providerId="LiveId" clId="{699F597C-6B80-4518-9B85-7BE7CB9F9D12}" dt="2024-01-05T10:22:15.243" v="1327" actId="1076"/>
          <ac:spMkLst>
            <pc:docMk/>
            <pc:sldMk cId="2729674128" sldId="256"/>
            <ac:spMk id="2" creationId="{6ADC76FD-B76C-EE88-DF66-A17C14405D16}"/>
          </ac:spMkLst>
        </pc:spChg>
        <pc:spChg chg="mod">
          <ac:chgData name="Harsha Vardhan M" userId="35dd1688a7aec6be" providerId="LiveId" clId="{699F597C-6B80-4518-9B85-7BE7CB9F9D12}" dt="2024-01-05T10:22:19.536" v="1328" actId="1076"/>
          <ac:spMkLst>
            <pc:docMk/>
            <pc:sldMk cId="2729674128" sldId="256"/>
            <ac:spMk id="3" creationId="{D7F89F95-E4DB-A28E-65D0-98EFB93D9A31}"/>
          </ac:spMkLst>
        </pc:spChg>
      </pc:sldChg>
      <pc:sldChg chg="delSp modSp mod">
        <pc:chgData name="Harsha Vardhan M" userId="35dd1688a7aec6be" providerId="LiveId" clId="{699F597C-6B80-4518-9B85-7BE7CB9F9D12}" dt="2024-01-05T10:23:38.767" v="1338" actId="20577"/>
        <pc:sldMkLst>
          <pc:docMk/>
          <pc:sldMk cId="2566272866" sldId="257"/>
        </pc:sldMkLst>
        <pc:spChg chg="del">
          <ac:chgData name="Harsha Vardhan M" userId="35dd1688a7aec6be" providerId="LiveId" clId="{699F597C-6B80-4518-9B85-7BE7CB9F9D12}" dt="2024-01-05T10:16:35.316" v="1323" actId="21"/>
          <ac:spMkLst>
            <pc:docMk/>
            <pc:sldMk cId="2566272866" sldId="257"/>
            <ac:spMk id="2" creationId="{3F15293F-7240-C745-595C-E99963B6D467}"/>
          </ac:spMkLst>
        </pc:spChg>
        <pc:spChg chg="mod">
          <ac:chgData name="Harsha Vardhan M" userId="35dd1688a7aec6be" providerId="LiveId" clId="{699F597C-6B80-4518-9B85-7BE7CB9F9D12}" dt="2024-01-05T10:23:38.767" v="1338" actId="20577"/>
          <ac:spMkLst>
            <pc:docMk/>
            <pc:sldMk cId="2566272866" sldId="257"/>
            <ac:spMk id="3" creationId="{818AC469-EBF0-AFB1-5BB1-769E7D293F71}"/>
          </ac:spMkLst>
        </pc:spChg>
      </pc:sldChg>
      <pc:sldChg chg="modSp mod">
        <pc:chgData name="Harsha Vardhan M" userId="35dd1688a7aec6be" providerId="LiveId" clId="{699F597C-6B80-4518-9B85-7BE7CB9F9D12}" dt="2024-01-04T17:14:39.884" v="1309" actId="1076"/>
        <pc:sldMkLst>
          <pc:docMk/>
          <pc:sldMk cId="2220245481" sldId="258"/>
        </pc:sldMkLst>
        <pc:picChg chg="mod">
          <ac:chgData name="Harsha Vardhan M" userId="35dd1688a7aec6be" providerId="LiveId" clId="{699F597C-6B80-4518-9B85-7BE7CB9F9D12}" dt="2024-01-04T17:14:39.884" v="1309" actId="1076"/>
          <ac:picMkLst>
            <pc:docMk/>
            <pc:sldMk cId="2220245481" sldId="258"/>
            <ac:picMk id="5" creationId="{B3F52574-38A7-D518-BAAA-67A93ECCBAAE}"/>
          </ac:picMkLst>
        </pc:picChg>
      </pc:sldChg>
      <pc:sldChg chg="addSp modSp mod">
        <pc:chgData name="Harsha Vardhan M" userId="35dd1688a7aec6be" providerId="LiveId" clId="{699F597C-6B80-4518-9B85-7BE7CB9F9D12}" dt="2024-01-04T16:22:22.667" v="605" actId="20577"/>
        <pc:sldMkLst>
          <pc:docMk/>
          <pc:sldMk cId="3184285932" sldId="261"/>
        </pc:sldMkLst>
        <pc:spChg chg="add mod">
          <ac:chgData name="Harsha Vardhan M" userId="35dd1688a7aec6be" providerId="LiveId" clId="{699F597C-6B80-4518-9B85-7BE7CB9F9D12}" dt="2024-01-04T16:22:22.667" v="605" actId="20577"/>
          <ac:spMkLst>
            <pc:docMk/>
            <pc:sldMk cId="3184285932" sldId="261"/>
            <ac:spMk id="2" creationId="{21950FD2-0F44-D0BF-78F0-7463E84D5610}"/>
          </ac:spMkLst>
        </pc:spChg>
      </pc:sldChg>
      <pc:sldChg chg="modSp mod">
        <pc:chgData name="Harsha Vardhan M" userId="35dd1688a7aec6be" providerId="LiveId" clId="{699F597C-6B80-4518-9B85-7BE7CB9F9D12}" dt="2024-01-04T16:22:35.506" v="606" actId="14100"/>
        <pc:sldMkLst>
          <pc:docMk/>
          <pc:sldMk cId="1523038832" sldId="262"/>
        </pc:sldMkLst>
        <pc:spChg chg="mod">
          <ac:chgData name="Harsha Vardhan M" userId="35dd1688a7aec6be" providerId="LiveId" clId="{699F597C-6B80-4518-9B85-7BE7CB9F9D12}" dt="2024-01-04T16:22:35.506" v="606" actId="14100"/>
          <ac:spMkLst>
            <pc:docMk/>
            <pc:sldMk cId="1523038832" sldId="262"/>
            <ac:spMk id="5" creationId="{55A036CF-39C2-43B3-BDE8-0D12E77A2EFF}"/>
          </ac:spMkLst>
        </pc:spChg>
        <pc:spChg chg="mod">
          <ac:chgData name="Harsha Vardhan M" userId="35dd1688a7aec6be" providerId="LiveId" clId="{699F597C-6B80-4518-9B85-7BE7CB9F9D12}" dt="2024-01-04T06:06:37.596" v="17" actId="20577"/>
          <ac:spMkLst>
            <pc:docMk/>
            <pc:sldMk cId="1523038832" sldId="262"/>
            <ac:spMk id="9" creationId="{E5ECCE6D-A8C8-44FF-47AD-6B33F038E6CA}"/>
          </ac:spMkLst>
        </pc:spChg>
        <pc:picChg chg="mod">
          <ac:chgData name="Harsha Vardhan M" userId="35dd1688a7aec6be" providerId="LiveId" clId="{699F597C-6B80-4518-9B85-7BE7CB9F9D12}" dt="2024-01-04T06:16:19.727" v="43" actId="1035"/>
          <ac:picMkLst>
            <pc:docMk/>
            <pc:sldMk cId="1523038832" sldId="262"/>
            <ac:picMk id="7" creationId="{8036B30A-38F3-BDF7-449F-AC924C6F036B}"/>
          </ac:picMkLst>
        </pc:picChg>
      </pc:sldChg>
      <pc:sldChg chg="modSp mod">
        <pc:chgData name="Harsha Vardhan M" userId="35dd1688a7aec6be" providerId="LiveId" clId="{699F597C-6B80-4518-9B85-7BE7CB9F9D12}" dt="2024-01-04T06:06:58.556" v="19" actId="14100"/>
        <pc:sldMkLst>
          <pc:docMk/>
          <pc:sldMk cId="2842454545" sldId="263"/>
        </pc:sldMkLst>
        <pc:spChg chg="mod">
          <ac:chgData name="Harsha Vardhan M" userId="35dd1688a7aec6be" providerId="LiveId" clId="{699F597C-6B80-4518-9B85-7BE7CB9F9D12}" dt="2024-01-04T06:06:58.556" v="19" actId="14100"/>
          <ac:spMkLst>
            <pc:docMk/>
            <pc:sldMk cId="2842454545" sldId="263"/>
            <ac:spMk id="4" creationId="{E4DF0FA7-CC5C-7FA3-73C4-A8D3DAD5AE2A}"/>
          </ac:spMkLst>
        </pc:spChg>
      </pc:sldChg>
      <pc:sldChg chg="addSp modSp mod">
        <pc:chgData name="Harsha Vardhan M" userId="35dd1688a7aec6be" providerId="LiveId" clId="{699F597C-6B80-4518-9B85-7BE7CB9F9D12}" dt="2024-01-04T06:12:36.640" v="40" actId="20577"/>
        <pc:sldMkLst>
          <pc:docMk/>
          <pc:sldMk cId="2561648473" sldId="264"/>
        </pc:sldMkLst>
        <pc:spChg chg="add mod">
          <ac:chgData name="Harsha Vardhan M" userId="35dd1688a7aec6be" providerId="LiveId" clId="{699F597C-6B80-4518-9B85-7BE7CB9F9D12}" dt="2024-01-04T06:12:36.640" v="40" actId="20577"/>
          <ac:spMkLst>
            <pc:docMk/>
            <pc:sldMk cId="2561648473" sldId="264"/>
            <ac:spMk id="3" creationId="{CBB14906-96EF-CB22-9A1A-C264E0E67C23}"/>
          </ac:spMkLst>
        </pc:spChg>
        <pc:spChg chg="mod">
          <ac:chgData name="Harsha Vardhan M" userId="35dd1688a7aec6be" providerId="LiveId" clId="{699F597C-6B80-4518-9B85-7BE7CB9F9D12}" dt="2024-01-04T06:07:09.891" v="20" actId="14100"/>
          <ac:spMkLst>
            <pc:docMk/>
            <pc:sldMk cId="2561648473" sldId="264"/>
            <ac:spMk id="5" creationId="{71A074C4-F015-F48F-1ECE-50D5E92DB629}"/>
          </ac:spMkLst>
        </pc:spChg>
        <pc:picChg chg="mod">
          <ac:chgData name="Harsha Vardhan M" userId="35dd1688a7aec6be" providerId="LiveId" clId="{699F597C-6B80-4518-9B85-7BE7CB9F9D12}" dt="2024-01-04T06:11:26.244" v="24" actId="1076"/>
          <ac:picMkLst>
            <pc:docMk/>
            <pc:sldMk cId="2561648473" sldId="264"/>
            <ac:picMk id="8" creationId="{DB73DD25-7062-85AE-53BF-0DA47083CC0B}"/>
          </ac:picMkLst>
        </pc:picChg>
      </pc:sldChg>
      <pc:sldChg chg="addSp modSp mod">
        <pc:chgData name="Harsha Vardhan M" userId="35dd1688a7aec6be" providerId="LiveId" clId="{699F597C-6B80-4518-9B85-7BE7CB9F9D12}" dt="2024-01-04T15:57:06.393" v="363" actId="20577"/>
        <pc:sldMkLst>
          <pc:docMk/>
          <pc:sldMk cId="8036043" sldId="265"/>
        </pc:sldMkLst>
        <pc:spChg chg="add mod">
          <ac:chgData name="Harsha Vardhan M" userId="35dd1688a7aec6be" providerId="LiveId" clId="{699F597C-6B80-4518-9B85-7BE7CB9F9D12}" dt="2024-01-04T15:57:06.393" v="363" actId="20577"/>
          <ac:spMkLst>
            <pc:docMk/>
            <pc:sldMk cId="8036043" sldId="265"/>
            <ac:spMk id="2" creationId="{B3FBFE53-D9D5-76B8-4134-F82C000DAE47}"/>
          </ac:spMkLst>
        </pc:spChg>
        <pc:spChg chg="mod">
          <ac:chgData name="Harsha Vardhan M" userId="35dd1688a7aec6be" providerId="LiveId" clId="{699F597C-6B80-4518-9B85-7BE7CB9F9D12}" dt="2024-01-04T06:21:43.527" v="46" actId="20577"/>
          <ac:spMkLst>
            <pc:docMk/>
            <pc:sldMk cId="8036043" sldId="265"/>
            <ac:spMk id="5" creationId="{8061E53A-3474-CCE4-B832-AAF26E2B3B89}"/>
          </ac:spMkLst>
        </pc:spChg>
      </pc:sldChg>
      <pc:sldChg chg="addSp modSp mod">
        <pc:chgData name="Harsha Vardhan M" userId="35dd1688a7aec6be" providerId="LiveId" clId="{699F597C-6B80-4518-9B85-7BE7CB9F9D12}" dt="2024-01-06T14:55:51.238" v="1356" actId="14100"/>
        <pc:sldMkLst>
          <pc:docMk/>
          <pc:sldMk cId="2926386139" sldId="267"/>
        </pc:sldMkLst>
        <pc:spChg chg="add mod">
          <ac:chgData name="Harsha Vardhan M" userId="35dd1688a7aec6be" providerId="LiveId" clId="{699F597C-6B80-4518-9B85-7BE7CB9F9D12}" dt="2024-01-06T14:55:51.238" v="1356" actId="14100"/>
          <ac:spMkLst>
            <pc:docMk/>
            <pc:sldMk cId="2926386139" sldId="267"/>
            <ac:spMk id="2" creationId="{B4B38A76-75FF-0C47-5F04-5D63B0757C34}"/>
          </ac:spMkLst>
        </pc:spChg>
        <pc:spChg chg="mod">
          <ac:chgData name="Harsha Vardhan M" userId="35dd1688a7aec6be" providerId="LiveId" clId="{699F597C-6B80-4518-9B85-7BE7CB9F9D12}" dt="2024-01-06T14:55:38.078" v="1352" actId="14100"/>
          <ac:spMkLst>
            <pc:docMk/>
            <pc:sldMk cId="2926386139" sldId="267"/>
            <ac:spMk id="3" creationId="{20343B09-A524-F96F-991A-CA23AFBE0C7E}"/>
          </ac:spMkLst>
        </pc:spChg>
        <pc:picChg chg="mod">
          <ac:chgData name="Harsha Vardhan M" userId="35dd1688a7aec6be" providerId="LiveId" clId="{699F597C-6B80-4518-9B85-7BE7CB9F9D12}" dt="2024-01-06T14:55:34.244" v="1351" actId="1076"/>
          <ac:picMkLst>
            <pc:docMk/>
            <pc:sldMk cId="2926386139" sldId="267"/>
            <ac:picMk id="5" creationId="{D8D2E947-1602-9A20-F841-55909E328193}"/>
          </ac:picMkLst>
        </pc:picChg>
      </pc:sldChg>
      <pc:sldChg chg="addSp delSp modSp mod">
        <pc:chgData name="Harsha Vardhan M" userId="35dd1688a7aec6be" providerId="LiveId" clId="{699F597C-6B80-4518-9B85-7BE7CB9F9D12}" dt="2024-01-06T14:58:59.292" v="1486"/>
        <pc:sldMkLst>
          <pc:docMk/>
          <pc:sldMk cId="1786550060" sldId="269"/>
        </pc:sldMkLst>
        <pc:spChg chg="add mod">
          <ac:chgData name="Harsha Vardhan M" userId="35dd1688a7aec6be" providerId="LiveId" clId="{699F597C-6B80-4518-9B85-7BE7CB9F9D12}" dt="2024-01-06T14:58:59.292" v="1486"/>
          <ac:spMkLst>
            <pc:docMk/>
            <pc:sldMk cId="1786550060" sldId="269"/>
            <ac:spMk id="2" creationId="{430F69FA-E2AD-00A9-B385-E638D8F272BD}"/>
          </ac:spMkLst>
        </pc:spChg>
        <pc:spChg chg="del">
          <ac:chgData name="Harsha Vardhan M" userId="35dd1688a7aec6be" providerId="LiveId" clId="{699F597C-6B80-4518-9B85-7BE7CB9F9D12}" dt="2024-01-04T06:25:58.474" v="47" actId="21"/>
          <ac:spMkLst>
            <pc:docMk/>
            <pc:sldMk cId="1786550060" sldId="269"/>
            <ac:spMk id="7" creationId="{77B78238-5FD7-39A2-7957-DD04A01E71E9}"/>
          </ac:spMkLst>
        </pc:spChg>
        <pc:picChg chg="mod">
          <ac:chgData name="Harsha Vardhan M" userId="35dd1688a7aec6be" providerId="LiveId" clId="{699F597C-6B80-4518-9B85-7BE7CB9F9D12}" dt="2024-01-06T14:58:48.963" v="1483" actId="1076"/>
          <ac:picMkLst>
            <pc:docMk/>
            <pc:sldMk cId="1786550060" sldId="269"/>
            <ac:picMk id="5" creationId="{0A6267D7-609C-E870-727A-6106DF6468FD}"/>
          </ac:picMkLst>
        </pc:picChg>
      </pc:sldChg>
      <pc:sldChg chg="modSp mod">
        <pc:chgData name="Harsha Vardhan M" userId="35dd1688a7aec6be" providerId="LiveId" clId="{699F597C-6B80-4518-9B85-7BE7CB9F9D12}" dt="2024-01-04T16:40:31.447" v="1178" actId="1076"/>
        <pc:sldMkLst>
          <pc:docMk/>
          <pc:sldMk cId="780196789" sldId="276"/>
        </pc:sldMkLst>
        <pc:spChg chg="mod">
          <ac:chgData name="Harsha Vardhan M" userId="35dd1688a7aec6be" providerId="LiveId" clId="{699F597C-6B80-4518-9B85-7BE7CB9F9D12}" dt="2024-01-04T16:40:31.447" v="1178" actId="1076"/>
          <ac:spMkLst>
            <pc:docMk/>
            <pc:sldMk cId="780196789" sldId="276"/>
            <ac:spMk id="6" creationId="{29F7559B-8B2C-3592-38A1-0EE979DAEE2C}"/>
          </ac:spMkLst>
        </pc:spChg>
      </pc:sldChg>
      <pc:sldChg chg="modSp mod">
        <pc:chgData name="Harsha Vardhan M" userId="35dd1688a7aec6be" providerId="LiveId" clId="{699F597C-6B80-4518-9B85-7BE7CB9F9D12}" dt="2024-01-04T16:40:15.898" v="1177" actId="20577"/>
        <pc:sldMkLst>
          <pc:docMk/>
          <pc:sldMk cId="2948159582" sldId="277"/>
        </pc:sldMkLst>
        <pc:spChg chg="mod">
          <ac:chgData name="Harsha Vardhan M" userId="35dd1688a7aec6be" providerId="LiveId" clId="{699F597C-6B80-4518-9B85-7BE7CB9F9D12}" dt="2024-01-04T16:40:15.898" v="1177" actId="20577"/>
          <ac:spMkLst>
            <pc:docMk/>
            <pc:sldMk cId="2948159582" sldId="277"/>
            <ac:spMk id="6" creationId="{550E9D3A-C1C3-BD4A-877B-2192CAED283C}"/>
          </ac:spMkLst>
        </pc:spChg>
      </pc:sldChg>
      <pc:sldChg chg="modSp mod">
        <pc:chgData name="Harsha Vardhan M" userId="35dd1688a7aec6be" providerId="LiveId" clId="{699F597C-6B80-4518-9B85-7BE7CB9F9D12}" dt="2024-01-04T16:47:26.856" v="1180" actId="20577"/>
        <pc:sldMkLst>
          <pc:docMk/>
          <pc:sldMk cId="2091742496" sldId="282"/>
        </pc:sldMkLst>
        <pc:spChg chg="mod">
          <ac:chgData name="Harsha Vardhan M" userId="35dd1688a7aec6be" providerId="LiveId" clId="{699F597C-6B80-4518-9B85-7BE7CB9F9D12}" dt="2024-01-04T16:47:26.856" v="1180" actId="20577"/>
          <ac:spMkLst>
            <pc:docMk/>
            <pc:sldMk cId="2091742496" sldId="282"/>
            <ac:spMk id="9" creationId="{807E7923-ABF5-C3D8-549F-B064435FA5D6}"/>
          </ac:spMkLst>
        </pc:spChg>
      </pc:sldChg>
      <pc:sldChg chg="addSp modSp mod">
        <pc:chgData name="Harsha Vardhan M" userId="35dd1688a7aec6be" providerId="LiveId" clId="{699F597C-6B80-4518-9B85-7BE7CB9F9D12}" dt="2024-01-04T16:39:40.712" v="1163" actId="20577"/>
        <pc:sldMkLst>
          <pc:docMk/>
          <pc:sldMk cId="283068788" sldId="283"/>
        </pc:sldMkLst>
        <pc:spChg chg="add mod">
          <ac:chgData name="Harsha Vardhan M" userId="35dd1688a7aec6be" providerId="LiveId" clId="{699F597C-6B80-4518-9B85-7BE7CB9F9D12}" dt="2024-01-04T16:39:40.712" v="1163" actId="20577"/>
          <ac:spMkLst>
            <pc:docMk/>
            <pc:sldMk cId="283068788" sldId="283"/>
            <ac:spMk id="6" creationId="{1CFA24DE-E3B6-9E66-1DC1-62D1456E41F5}"/>
          </ac:spMkLst>
        </pc:spChg>
        <pc:picChg chg="add mod">
          <ac:chgData name="Harsha Vardhan M" userId="35dd1688a7aec6be" providerId="LiveId" clId="{699F597C-6B80-4518-9B85-7BE7CB9F9D12}" dt="2024-01-04T16:32:17.216" v="1048" actId="1076"/>
          <ac:picMkLst>
            <pc:docMk/>
            <pc:sldMk cId="283068788" sldId="283"/>
            <ac:picMk id="4" creationId="{AD29EDFE-C0A3-B051-DB05-3FB9DFAEE4BB}"/>
          </ac:picMkLst>
        </pc:picChg>
        <pc:picChg chg="mod">
          <ac:chgData name="Harsha Vardhan M" userId="35dd1688a7aec6be" providerId="LiveId" clId="{699F597C-6B80-4518-9B85-7BE7CB9F9D12}" dt="2024-01-04T16:32:15.331" v="1047" actId="1076"/>
          <ac:picMkLst>
            <pc:docMk/>
            <pc:sldMk cId="283068788" sldId="283"/>
            <ac:picMk id="5" creationId="{A8483F44-5498-A39C-A07D-3ECDF5E63C9B}"/>
          </ac:picMkLst>
        </pc:picChg>
      </pc:sldChg>
      <pc:sldChg chg="modSp mod">
        <pc:chgData name="Harsha Vardhan M" userId="35dd1688a7aec6be" providerId="LiveId" clId="{699F597C-6B80-4518-9B85-7BE7CB9F9D12}" dt="2024-01-04T16:30:30.088" v="1042" actId="20577"/>
        <pc:sldMkLst>
          <pc:docMk/>
          <pc:sldMk cId="701164974" sldId="285"/>
        </pc:sldMkLst>
        <pc:spChg chg="mod">
          <ac:chgData name="Harsha Vardhan M" userId="35dd1688a7aec6be" providerId="LiveId" clId="{699F597C-6B80-4518-9B85-7BE7CB9F9D12}" dt="2024-01-04T16:30:30.088" v="1042" actId="20577"/>
          <ac:spMkLst>
            <pc:docMk/>
            <pc:sldMk cId="701164974" sldId="285"/>
            <ac:spMk id="7" creationId="{881F7742-D1EB-46D5-9A64-F1522F7C3737}"/>
          </ac:spMkLst>
        </pc:spChg>
      </pc:sldChg>
      <pc:sldChg chg="addSp delSp modSp mod">
        <pc:chgData name="Harsha Vardhan M" userId="35dd1688a7aec6be" providerId="LiveId" clId="{699F597C-6B80-4518-9B85-7BE7CB9F9D12}" dt="2024-01-04T16:16:35.110" v="581" actId="20577"/>
        <pc:sldMkLst>
          <pc:docMk/>
          <pc:sldMk cId="3570509367" sldId="286"/>
        </pc:sldMkLst>
        <pc:spChg chg="add del mod">
          <ac:chgData name="Harsha Vardhan M" userId="35dd1688a7aec6be" providerId="LiveId" clId="{699F597C-6B80-4518-9B85-7BE7CB9F9D12}" dt="2024-01-04T16:12:42.395" v="372"/>
          <ac:spMkLst>
            <pc:docMk/>
            <pc:sldMk cId="3570509367" sldId="286"/>
            <ac:spMk id="2" creationId="{669942CE-AE38-447D-A166-F198D646BC1D}"/>
          </ac:spMkLst>
        </pc:spChg>
        <pc:spChg chg="mod">
          <ac:chgData name="Harsha Vardhan M" userId="35dd1688a7aec6be" providerId="LiveId" clId="{699F597C-6B80-4518-9B85-7BE7CB9F9D12}" dt="2024-01-04T16:13:49.879" v="378" actId="14100"/>
          <ac:spMkLst>
            <pc:docMk/>
            <pc:sldMk cId="3570509367" sldId="286"/>
            <ac:spMk id="3" creationId="{8673D258-6BE3-39C9-7738-185188BABBE0}"/>
          </ac:spMkLst>
        </pc:spChg>
        <pc:spChg chg="add mod">
          <ac:chgData name="Harsha Vardhan M" userId="35dd1688a7aec6be" providerId="LiveId" clId="{699F597C-6B80-4518-9B85-7BE7CB9F9D12}" dt="2024-01-04T16:16:35.110" v="581" actId="20577"/>
          <ac:spMkLst>
            <pc:docMk/>
            <pc:sldMk cId="3570509367" sldId="286"/>
            <ac:spMk id="7" creationId="{A0C64F14-E91F-C0CE-5F55-84459656C8C1}"/>
          </ac:spMkLst>
        </pc:spChg>
        <pc:picChg chg="add mod">
          <ac:chgData name="Harsha Vardhan M" userId="35dd1688a7aec6be" providerId="LiveId" clId="{699F597C-6B80-4518-9B85-7BE7CB9F9D12}" dt="2024-01-04T16:15:28.976" v="516" actId="1076"/>
          <ac:picMkLst>
            <pc:docMk/>
            <pc:sldMk cId="3570509367" sldId="286"/>
            <ac:picMk id="6" creationId="{4FDF9110-D42F-3DA9-7211-07B6BE0DFCC5}"/>
          </ac:picMkLst>
        </pc:picChg>
      </pc:sldChg>
      <pc:sldChg chg="addSp delSp modSp mod">
        <pc:chgData name="Harsha Vardhan M" userId="35dd1688a7aec6be" providerId="LiveId" clId="{699F597C-6B80-4518-9B85-7BE7CB9F9D12}" dt="2024-01-04T16:30:37.139" v="1044" actId="20577"/>
        <pc:sldMkLst>
          <pc:docMk/>
          <pc:sldMk cId="1292844296" sldId="287"/>
        </pc:sldMkLst>
        <pc:spChg chg="add del mod">
          <ac:chgData name="Harsha Vardhan M" userId="35dd1688a7aec6be" providerId="LiveId" clId="{699F597C-6B80-4518-9B85-7BE7CB9F9D12}" dt="2024-01-04T16:17:36.925" v="587"/>
          <ac:spMkLst>
            <pc:docMk/>
            <pc:sldMk cId="1292844296" sldId="287"/>
            <ac:spMk id="2" creationId="{B1E79886-6413-69B6-18AE-DA25DE8CBF78}"/>
          </ac:spMkLst>
        </pc:spChg>
        <pc:spChg chg="add mod">
          <ac:chgData name="Harsha Vardhan M" userId="35dd1688a7aec6be" providerId="LiveId" clId="{699F597C-6B80-4518-9B85-7BE7CB9F9D12}" dt="2024-01-04T16:30:37.139" v="1044" actId="20577"/>
          <ac:spMkLst>
            <pc:docMk/>
            <pc:sldMk cId="1292844296" sldId="287"/>
            <ac:spMk id="4" creationId="{BEB5C578-FEC3-B844-A081-322213711433}"/>
          </ac:spMkLst>
        </pc:spChg>
        <pc:picChg chg="mod">
          <ac:chgData name="Harsha Vardhan M" userId="35dd1688a7aec6be" providerId="LiveId" clId="{699F597C-6B80-4518-9B85-7BE7CB9F9D12}" dt="2024-01-04T16:16:45.609" v="582" actId="1076"/>
          <ac:picMkLst>
            <pc:docMk/>
            <pc:sldMk cId="1292844296" sldId="287"/>
            <ac:picMk id="5" creationId="{F7CCAB9F-23F4-E18A-576B-7EADE0EB1F8A}"/>
          </ac:picMkLst>
        </pc:picChg>
      </pc:sldChg>
      <pc:sldChg chg="delSp modSp new mod">
        <pc:chgData name="Harsha Vardhan M" userId="35dd1688a7aec6be" providerId="LiveId" clId="{699F597C-6B80-4518-9B85-7BE7CB9F9D12}" dt="2024-01-04T06:03:23.833" v="12" actId="1076"/>
        <pc:sldMkLst>
          <pc:docMk/>
          <pc:sldMk cId="482083221" sldId="288"/>
        </pc:sldMkLst>
        <pc:spChg chg="mod">
          <ac:chgData name="Harsha Vardhan M" userId="35dd1688a7aec6be" providerId="LiveId" clId="{699F597C-6B80-4518-9B85-7BE7CB9F9D12}" dt="2024-01-04T06:03:23.833" v="12" actId="1076"/>
          <ac:spMkLst>
            <pc:docMk/>
            <pc:sldMk cId="482083221" sldId="288"/>
            <ac:spMk id="2" creationId="{1F60992E-BAEC-BCFA-DBFA-EE789D7E3E6F}"/>
          </ac:spMkLst>
        </pc:spChg>
        <pc:spChg chg="del">
          <ac:chgData name="Harsha Vardhan M" userId="35dd1688a7aec6be" providerId="LiveId" clId="{699F597C-6B80-4518-9B85-7BE7CB9F9D12}" dt="2024-01-04T06:03:19.952" v="11" actId="21"/>
          <ac:spMkLst>
            <pc:docMk/>
            <pc:sldMk cId="482083221" sldId="288"/>
            <ac:spMk id="3" creationId="{1779B5E0-5979-6916-B965-C1B4044E1B76}"/>
          </ac:spMkLst>
        </pc:spChg>
      </pc:sldChg>
      <pc:sldChg chg="addSp delSp modSp new mod">
        <pc:chgData name="Harsha Vardhan M" userId="35dd1688a7aec6be" providerId="LiveId" clId="{699F597C-6B80-4518-9B85-7BE7CB9F9D12}" dt="2024-01-04T17:13:07.078" v="1308" actId="20577"/>
        <pc:sldMkLst>
          <pc:docMk/>
          <pc:sldMk cId="2029319156" sldId="289"/>
        </pc:sldMkLst>
        <pc:spChg chg="del">
          <ac:chgData name="Harsha Vardhan M" userId="35dd1688a7aec6be" providerId="LiveId" clId="{699F597C-6B80-4518-9B85-7BE7CB9F9D12}" dt="2024-01-04T17:08:41.920" v="1184" actId="21"/>
          <ac:spMkLst>
            <pc:docMk/>
            <pc:sldMk cId="2029319156" sldId="289"/>
            <ac:spMk id="2" creationId="{D7A59D28-5B6C-E13F-845F-131EBB126416}"/>
          </ac:spMkLst>
        </pc:spChg>
        <pc:spChg chg="mod">
          <ac:chgData name="Harsha Vardhan M" userId="35dd1688a7aec6be" providerId="LiveId" clId="{699F597C-6B80-4518-9B85-7BE7CB9F9D12}" dt="2024-01-04T17:08:37.209" v="1183" actId="14100"/>
          <ac:spMkLst>
            <pc:docMk/>
            <pc:sldMk cId="2029319156" sldId="289"/>
            <ac:spMk id="3" creationId="{CD2C5EEB-E132-18BB-BF32-EA80210634D4}"/>
          </ac:spMkLst>
        </pc:spChg>
        <pc:spChg chg="add mod">
          <ac:chgData name="Harsha Vardhan M" userId="35dd1688a7aec6be" providerId="LiveId" clId="{699F597C-6B80-4518-9B85-7BE7CB9F9D12}" dt="2024-01-04T17:13:07.078" v="1308" actId="20577"/>
          <ac:spMkLst>
            <pc:docMk/>
            <pc:sldMk cId="2029319156" sldId="289"/>
            <ac:spMk id="6" creationId="{A5B3A2EA-B0E0-C391-E438-A31BF5B91B02}"/>
          </ac:spMkLst>
        </pc:spChg>
        <pc:picChg chg="add mod">
          <ac:chgData name="Harsha Vardhan M" userId="35dd1688a7aec6be" providerId="LiveId" clId="{699F597C-6B80-4518-9B85-7BE7CB9F9D12}" dt="2024-01-04T17:09:30.724" v="1187" actId="1076"/>
          <ac:picMkLst>
            <pc:docMk/>
            <pc:sldMk cId="2029319156" sldId="289"/>
            <ac:picMk id="5" creationId="{E2BE6247-F939-051D-DEB8-796CE852CFF3}"/>
          </ac:picMkLst>
        </pc:picChg>
      </pc:sldChg>
      <pc:sldChg chg="addSp delSp modSp new mod">
        <pc:chgData name="Harsha Vardhan M" userId="35dd1688a7aec6be" providerId="LiveId" clId="{699F597C-6B80-4518-9B85-7BE7CB9F9D12}" dt="2024-01-06T12:30:16.370" v="1349" actId="14100"/>
        <pc:sldMkLst>
          <pc:docMk/>
          <pc:sldMk cId="2481298753" sldId="290"/>
        </pc:sldMkLst>
        <pc:spChg chg="add mod">
          <ac:chgData name="Harsha Vardhan M" userId="35dd1688a7aec6be" providerId="LiveId" clId="{699F597C-6B80-4518-9B85-7BE7CB9F9D12}" dt="2024-01-06T12:30:16.370" v="1349" actId="14100"/>
          <ac:spMkLst>
            <pc:docMk/>
            <pc:sldMk cId="2481298753" sldId="290"/>
            <ac:spMk id="2" creationId="{9163FCDF-BEDF-732D-D7F1-53A207E88BFD}"/>
          </ac:spMkLst>
        </pc:spChg>
        <pc:spChg chg="del">
          <ac:chgData name="Harsha Vardhan M" userId="35dd1688a7aec6be" providerId="LiveId" clId="{699F597C-6B80-4518-9B85-7BE7CB9F9D12}" dt="2024-01-05T10:14:46.100" v="1314" actId="21"/>
          <ac:spMkLst>
            <pc:docMk/>
            <pc:sldMk cId="2481298753" sldId="290"/>
            <ac:spMk id="2" creationId="{B086F99C-55F9-98CF-E39F-2AB5E994ACE7}"/>
          </ac:spMkLst>
        </pc:spChg>
        <pc:spChg chg="mod">
          <ac:chgData name="Harsha Vardhan M" userId="35dd1688a7aec6be" providerId="LiveId" clId="{699F597C-6B80-4518-9B85-7BE7CB9F9D12}" dt="2024-01-05T10:14:41.640" v="1313" actId="14100"/>
          <ac:spMkLst>
            <pc:docMk/>
            <pc:sldMk cId="2481298753" sldId="290"/>
            <ac:spMk id="3" creationId="{CBA8E1EB-D23A-796C-FAF3-15EE489CDAF1}"/>
          </ac:spMkLst>
        </pc:spChg>
        <pc:picChg chg="add mod">
          <ac:chgData name="Harsha Vardhan M" userId="35dd1688a7aec6be" providerId="LiveId" clId="{699F597C-6B80-4518-9B85-7BE7CB9F9D12}" dt="2024-01-06T12:30:02.132" v="1345" actId="1076"/>
          <ac:picMkLst>
            <pc:docMk/>
            <pc:sldMk cId="2481298753" sldId="290"/>
            <ac:picMk id="5" creationId="{37A1A68F-9FBE-9C77-7A8D-9A6761B54872}"/>
          </ac:picMkLst>
        </pc:picChg>
      </pc:sldChg>
      <pc:sldChg chg="addSp delSp modSp new mod">
        <pc:chgData name="Harsha Vardhan M" userId="35dd1688a7aec6be" providerId="LiveId" clId="{699F597C-6B80-4518-9B85-7BE7CB9F9D12}" dt="2024-01-06T14:58:07.610" v="1482" actId="20577"/>
        <pc:sldMkLst>
          <pc:docMk/>
          <pc:sldMk cId="1203117716" sldId="291"/>
        </pc:sldMkLst>
        <pc:spChg chg="add mod">
          <ac:chgData name="Harsha Vardhan M" userId="35dd1688a7aec6be" providerId="LiveId" clId="{699F597C-6B80-4518-9B85-7BE7CB9F9D12}" dt="2024-01-06T14:58:07.610" v="1482" actId="20577"/>
          <ac:spMkLst>
            <pc:docMk/>
            <pc:sldMk cId="1203117716" sldId="291"/>
            <ac:spMk id="2" creationId="{37301F49-6547-9942-4716-51D94D885A1D}"/>
          </ac:spMkLst>
        </pc:spChg>
        <pc:spChg chg="del">
          <ac:chgData name="Harsha Vardhan M" userId="35dd1688a7aec6be" providerId="LiveId" clId="{699F597C-6B80-4518-9B85-7BE7CB9F9D12}" dt="2024-01-05T10:15:42.891" v="1319" actId="21"/>
          <ac:spMkLst>
            <pc:docMk/>
            <pc:sldMk cId="1203117716" sldId="291"/>
            <ac:spMk id="2" creationId="{83AF28BA-9D29-8333-F959-202607BFFD2B}"/>
          </ac:spMkLst>
        </pc:spChg>
        <pc:spChg chg="mod">
          <ac:chgData name="Harsha Vardhan M" userId="35dd1688a7aec6be" providerId="LiveId" clId="{699F597C-6B80-4518-9B85-7BE7CB9F9D12}" dt="2024-01-05T10:15:38.243" v="1318" actId="14100"/>
          <ac:spMkLst>
            <pc:docMk/>
            <pc:sldMk cId="1203117716" sldId="291"/>
            <ac:spMk id="3" creationId="{6B709DC9-5175-919B-200A-2BD2ACE7BB40}"/>
          </ac:spMkLst>
        </pc:spChg>
        <pc:picChg chg="add mod">
          <ac:chgData name="Harsha Vardhan M" userId="35dd1688a7aec6be" providerId="LiveId" clId="{699F597C-6B80-4518-9B85-7BE7CB9F9D12}" dt="2024-01-06T14:56:08.622" v="1357" actId="1076"/>
          <ac:picMkLst>
            <pc:docMk/>
            <pc:sldMk cId="1203117716" sldId="291"/>
            <ac:picMk id="5" creationId="{1F66F372-8B3F-5324-7927-11847EE3DAC0}"/>
          </ac:picMkLst>
        </pc:picChg>
      </pc:sldChg>
      <pc:sldChg chg="delSp modSp new mod">
        <pc:chgData name="Harsha Vardhan M" userId="35dd1688a7aec6be" providerId="LiveId" clId="{699F597C-6B80-4518-9B85-7BE7CB9F9D12}" dt="2024-01-05T10:24:32.817" v="1343" actId="20577"/>
        <pc:sldMkLst>
          <pc:docMk/>
          <pc:sldMk cId="804169299" sldId="292"/>
        </pc:sldMkLst>
        <pc:spChg chg="del">
          <ac:chgData name="Harsha Vardhan M" userId="35dd1688a7aec6be" providerId="LiveId" clId="{699F597C-6B80-4518-9B85-7BE7CB9F9D12}" dt="2024-01-05T10:24:28.288" v="1341" actId="21"/>
          <ac:spMkLst>
            <pc:docMk/>
            <pc:sldMk cId="804169299" sldId="292"/>
            <ac:spMk id="2" creationId="{2E62E561-1176-85AB-E23F-AFD2097310AA}"/>
          </ac:spMkLst>
        </pc:spChg>
        <pc:spChg chg="mod">
          <ac:chgData name="Harsha Vardhan M" userId="35dd1688a7aec6be" providerId="LiveId" clId="{699F597C-6B80-4518-9B85-7BE7CB9F9D12}" dt="2024-01-05T10:24:32.817" v="1343" actId="20577"/>
          <ac:spMkLst>
            <pc:docMk/>
            <pc:sldMk cId="804169299" sldId="292"/>
            <ac:spMk id="3" creationId="{6DBA5A8A-8629-2EE1-9DA7-ED71AE7CFCA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35dd1688a7aec6be/Desktop/Excel_q.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89"/>
              <c:pt idx="0">
                <c:v>ALFKI</c:v>
              </c:pt>
              <c:pt idx="1">
                <c:v>ANATR</c:v>
              </c:pt>
              <c:pt idx="2">
                <c:v>ANTON</c:v>
              </c:pt>
              <c:pt idx="3">
                <c:v>AROUT</c:v>
              </c:pt>
              <c:pt idx="4">
                <c:v>BERGS</c:v>
              </c:pt>
              <c:pt idx="5">
                <c:v>BLAUS</c:v>
              </c:pt>
              <c:pt idx="6">
                <c:v>BLONP</c:v>
              </c:pt>
              <c:pt idx="7">
                <c:v>BOLID</c:v>
              </c:pt>
              <c:pt idx="8">
                <c:v>BONAP</c:v>
              </c:pt>
              <c:pt idx="9">
                <c:v>BOTTM</c:v>
              </c:pt>
              <c:pt idx="10">
                <c:v>BSBEV</c:v>
              </c:pt>
              <c:pt idx="11">
                <c:v>CACTU</c:v>
              </c:pt>
              <c:pt idx="12">
                <c:v>CENTC</c:v>
              </c:pt>
              <c:pt idx="13">
                <c:v>CHOPS</c:v>
              </c:pt>
              <c:pt idx="14">
                <c:v>COMMI</c:v>
              </c:pt>
              <c:pt idx="15">
                <c:v>CONSH</c:v>
              </c:pt>
              <c:pt idx="16">
                <c:v>DRACD</c:v>
              </c:pt>
              <c:pt idx="17">
                <c:v>DUMON</c:v>
              </c:pt>
              <c:pt idx="18">
                <c:v>EASTC</c:v>
              </c:pt>
              <c:pt idx="19">
                <c:v>ERNSH</c:v>
              </c:pt>
              <c:pt idx="20">
                <c:v>FAMIA</c:v>
              </c:pt>
              <c:pt idx="21">
                <c:v>FOLIG</c:v>
              </c:pt>
              <c:pt idx="22">
                <c:v>FOLKO</c:v>
              </c:pt>
              <c:pt idx="23">
                <c:v>FRANK</c:v>
              </c:pt>
              <c:pt idx="24">
                <c:v>FRANR</c:v>
              </c:pt>
              <c:pt idx="25">
                <c:v>FRANS</c:v>
              </c:pt>
              <c:pt idx="26">
                <c:v>FURIB</c:v>
              </c:pt>
              <c:pt idx="27">
                <c:v>GALED</c:v>
              </c:pt>
              <c:pt idx="28">
                <c:v>GODOS</c:v>
              </c:pt>
              <c:pt idx="29">
                <c:v>GOURL</c:v>
              </c:pt>
              <c:pt idx="30">
                <c:v>GREAL</c:v>
              </c:pt>
              <c:pt idx="31">
                <c:v>GROSR</c:v>
              </c:pt>
              <c:pt idx="32">
                <c:v>HANAR</c:v>
              </c:pt>
              <c:pt idx="33">
                <c:v>HILAA</c:v>
              </c:pt>
              <c:pt idx="34">
                <c:v>HUNGC</c:v>
              </c:pt>
              <c:pt idx="35">
                <c:v>HUNGO</c:v>
              </c:pt>
              <c:pt idx="36">
                <c:v>ISLAT</c:v>
              </c:pt>
              <c:pt idx="37">
                <c:v>KOENE</c:v>
              </c:pt>
              <c:pt idx="38">
                <c:v>LACOR</c:v>
              </c:pt>
              <c:pt idx="39">
                <c:v>LAMAI</c:v>
              </c:pt>
              <c:pt idx="40">
                <c:v>LAUGB</c:v>
              </c:pt>
              <c:pt idx="41">
                <c:v>LAZYK</c:v>
              </c:pt>
              <c:pt idx="42">
                <c:v>LEHMS</c:v>
              </c:pt>
              <c:pt idx="43">
                <c:v>LETSS</c:v>
              </c:pt>
              <c:pt idx="44">
                <c:v>LILAS</c:v>
              </c:pt>
              <c:pt idx="45">
                <c:v>LINOD</c:v>
              </c:pt>
              <c:pt idx="46">
                <c:v>LONEP</c:v>
              </c:pt>
              <c:pt idx="47">
                <c:v>MAGAA</c:v>
              </c:pt>
              <c:pt idx="48">
                <c:v>MAISD</c:v>
              </c:pt>
              <c:pt idx="49">
                <c:v>MEREP</c:v>
              </c:pt>
              <c:pt idx="50">
                <c:v>MORGK</c:v>
              </c:pt>
              <c:pt idx="51">
                <c:v>NORTS</c:v>
              </c:pt>
              <c:pt idx="52">
                <c:v>OCEAN</c:v>
              </c:pt>
              <c:pt idx="53">
                <c:v>OLDWO</c:v>
              </c:pt>
              <c:pt idx="54">
                <c:v>OTTIK</c:v>
              </c:pt>
              <c:pt idx="55">
                <c:v>PERIC</c:v>
              </c:pt>
              <c:pt idx="56">
                <c:v>PICCO</c:v>
              </c:pt>
              <c:pt idx="57">
                <c:v>PRINI</c:v>
              </c:pt>
              <c:pt idx="58">
                <c:v>QUEDE</c:v>
              </c:pt>
              <c:pt idx="59">
                <c:v>QUEEN</c:v>
              </c:pt>
              <c:pt idx="60">
                <c:v>QUICK</c:v>
              </c:pt>
              <c:pt idx="61">
                <c:v>RANCH</c:v>
              </c:pt>
              <c:pt idx="62">
                <c:v>RATTC</c:v>
              </c:pt>
              <c:pt idx="63">
                <c:v>REGGC</c:v>
              </c:pt>
              <c:pt idx="64">
                <c:v>RICAR</c:v>
              </c:pt>
              <c:pt idx="65">
                <c:v>RICSU</c:v>
              </c:pt>
              <c:pt idx="66">
                <c:v>ROMEY</c:v>
              </c:pt>
              <c:pt idx="67">
                <c:v>SANTG</c:v>
              </c:pt>
              <c:pt idx="68">
                <c:v>SAVEA</c:v>
              </c:pt>
              <c:pt idx="69">
                <c:v>SEVES</c:v>
              </c:pt>
              <c:pt idx="70">
                <c:v>SIMOB</c:v>
              </c:pt>
              <c:pt idx="71">
                <c:v>SPECD</c:v>
              </c:pt>
              <c:pt idx="72">
                <c:v>SPLIR</c:v>
              </c:pt>
              <c:pt idx="73">
                <c:v>SUPRD</c:v>
              </c:pt>
              <c:pt idx="74">
                <c:v>THEBI</c:v>
              </c:pt>
              <c:pt idx="75">
                <c:v>THECR</c:v>
              </c:pt>
              <c:pt idx="76">
                <c:v>TOMSP</c:v>
              </c:pt>
              <c:pt idx="77">
                <c:v>TORTU</c:v>
              </c:pt>
              <c:pt idx="78">
                <c:v>TRADH</c:v>
              </c:pt>
              <c:pt idx="79">
                <c:v>TRAIH</c:v>
              </c:pt>
              <c:pt idx="80">
                <c:v>VAFFE</c:v>
              </c:pt>
              <c:pt idx="81">
                <c:v>VICTE</c:v>
              </c:pt>
              <c:pt idx="82">
                <c:v>VINET</c:v>
              </c:pt>
              <c:pt idx="83">
                <c:v>WANDK</c:v>
              </c:pt>
              <c:pt idx="84">
                <c:v>WARTH</c:v>
              </c:pt>
              <c:pt idx="85">
                <c:v>WELLI</c:v>
              </c:pt>
              <c:pt idx="86">
                <c:v>WHITC</c:v>
              </c:pt>
              <c:pt idx="87">
                <c:v>WILMK</c:v>
              </c:pt>
              <c:pt idx="88">
                <c:v>WOLZA</c:v>
              </c:pt>
            </c:strLit>
          </c:cat>
          <c:val>
            <c:numLit>
              <c:formatCode>General</c:formatCode>
              <c:ptCount val="89"/>
              <c:pt idx="0">
                <c:v>6</c:v>
              </c:pt>
              <c:pt idx="1">
                <c:v>4</c:v>
              </c:pt>
              <c:pt idx="2">
                <c:v>7</c:v>
              </c:pt>
              <c:pt idx="3">
                <c:v>13</c:v>
              </c:pt>
              <c:pt idx="4">
                <c:v>18</c:v>
              </c:pt>
              <c:pt idx="5">
                <c:v>7</c:v>
              </c:pt>
              <c:pt idx="6">
                <c:v>11</c:v>
              </c:pt>
              <c:pt idx="7">
                <c:v>3</c:v>
              </c:pt>
              <c:pt idx="8">
                <c:v>17</c:v>
              </c:pt>
              <c:pt idx="9">
                <c:v>14</c:v>
              </c:pt>
              <c:pt idx="10">
                <c:v>10</c:v>
              </c:pt>
              <c:pt idx="11">
                <c:v>6</c:v>
              </c:pt>
              <c:pt idx="12">
                <c:v>1</c:v>
              </c:pt>
              <c:pt idx="13">
                <c:v>8</c:v>
              </c:pt>
              <c:pt idx="14">
                <c:v>5</c:v>
              </c:pt>
              <c:pt idx="15">
                <c:v>3</c:v>
              </c:pt>
              <c:pt idx="16">
                <c:v>6</c:v>
              </c:pt>
              <c:pt idx="17">
                <c:v>4</c:v>
              </c:pt>
              <c:pt idx="18">
                <c:v>8</c:v>
              </c:pt>
              <c:pt idx="19">
                <c:v>30</c:v>
              </c:pt>
              <c:pt idx="20">
                <c:v>7</c:v>
              </c:pt>
              <c:pt idx="21">
                <c:v>5</c:v>
              </c:pt>
              <c:pt idx="22">
                <c:v>19</c:v>
              </c:pt>
              <c:pt idx="23">
                <c:v>15</c:v>
              </c:pt>
              <c:pt idx="24">
                <c:v>3</c:v>
              </c:pt>
              <c:pt idx="25">
                <c:v>6</c:v>
              </c:pt>
              <c:pt idx="26">
                <c:v>8</c:v>
              </c:pt>
              <c:pt idx="27">
                <c:v>5</c:v>
              </c:pt>
              <c:pt idx="28">
                <c:v>10</c:v>
              </c:pt>
              <c:pt idx="29">
                <c:v>9</c:v>
              </c:pt>
              <c:pt idx="30">
                <c:v>11</c:v>
              </c:pt>
              <c:pt idx="31">
                <c:v>2</c:v>
              </c:pt>
              <c:pt idx="32">
                <c:v>14</c:v>
              </c:pt>
              <c:pt idx="33">
                <c:v>18</c:v>
              </c:pt>
              <c:pt idx="34">
                <c:v>5</c:v>
              </c:pt>
              <c:pt idx="35">
                <c:v>19</c:v>
              </c:pt>
              <c:pt idx="36">
                <c:v>10</c:v>
              </c:pt>
              <c:pt idx="37">
                <c:v>14</c:v>
              </c:pt>
              <c:pt idx="38">
                <c:v>4</c:v>
              </c:pt>
              <c:pt idx="39">
                <c:v>14</c:v>
              </c:pt>
              <c:pt idx="40">
                <c:v>3</c:v>
              </c:pt>
              <c:pt idx="41">
                <c:v>2</c:v>
              </c:pt>
              <c:pt idx="42">
                <c:v>15</c:v>
              </c:pt>
              <c:pt idx="43">
                <c:v>4</c:v>
              </c:pt>
              <c:pt idx="44">
                <c:v>14</c:v>
              </c:pt>
              <c:pt idx="45">
                <c:v>12</c:v>
              </c:pt>
              <c:pt idx="46">
                <c:v>8</c:v>
              </c:pt>
              <c:pt idx="47">
                <c:v>10</c:v>
              </c:pt>
              <c:pt idx="48">
                <c:v>7</c:v>
              </c:pt>
              <c:pt idx="49">
                <c:v>13</c:v>
              </c:pt>
              <c:pt idx="50">
                <c:v>5</c:v>
              </c:pt>
              <c:pt idx="51">
                <c:v>3</c:v>
              </c:pt>
              <c:pt idx="52">
                <c:v>5</c:v>
              </c:pt>
              <c:pt idx="53">
                <c:v>10</c:v>
              </c:pt>
              <c:pt idx="54">
                <c:v>10</c:v>
              </c:pt>
              <c:pt idx="55">
                <c:v>6</c:v>
              </c:pt>
              <c:pt idx="56">
                <c:v>10</c:v>
              </c:pt>
              <c:pt idx="57">
                <c:v>5</c:v>
              </c:pt>
              <c:pt idx="58">
                <c:v>9</c:v>
              </c:pt>
              <c:pt idx="59">
                <c:v>13</c:v>
              </c:pt>
              <c:pt idx="60">
                <c:v>28</c:v>
              </c:pt>
              <c:pt idx="61">
                <c:v>5</c:v>
              </c:pt>
              <c:pt idx="62">
                <c:v>18</c:v>
              </c:pt>
              <c:pt idx="63">
                <c:v>12</c:v>
              </c:pt>
              <c:pt idx="64">
                <c:v>11</c:v>
              </c:pt>
              <c:pt idx="65">
                <c:v>10</c:v>
              </c:pt>
              <c:pt idx="66">
                <c:v>5</c:v>
              </c:pt>
              <c:pt idx="67">
                <c:v>6</c:v>
              </c:pt>
              <c:pt idx="68">
                <c:v>31</c:v>
              </c:pt>
              <c:pt idx="69">
                <c:v>9</c:v>
              </c:pt>
              <c:pt idx="70">
                <c:v>7</c:v>
              </c:pt>
              <c:pt idx="71">
                <c:v>4</c:v>
              </c:pt>
              <c:pt idx="72">
                <c:v>9</c:v>
              </c:pt>
              <c:pt idx="73">
                <c:v>12</c:v>
              </c:pt>
              <c:pt idx="74">
                <c:v>4</c:v>
              </c:pt>
              <c:pt idx="75">
                <c:v>3</c:v>
              </c:pt>
              <c:pt idx="76">
                <c:v>6</c:v>
              </c:pt>
              <c:pt idx="77">
                <c:v>10</c:v>
              </c:pt>
              <c:pt idx="78">
                <c:v>6</c:v>
              </c:pt>
              <c:pt idx="79">
                <c:v>3</c:v>
              </c:pt>
              <c:pt idx="80">
                <c:v>11</c:v>
              </c:pt>
              <c:pt idx="81">
                <c:v>10</c:v>
              </c:pt>
              <c:pt idx="82">
                <c:v>5</c:v>
              </c:pt>
              <c:pt idx="83">
                <c:v>10</c:v>
              </c:pt>
              <c:pt idx="84">
                <c:v>15</c:v>
              </c:pt>
              <c:pt idx="85">
                <c:v>9</c:v>
              </c:pt>
              <c:pt idx="86">
                <c:v>14</c:v>
              </c:pt>
              <c:pt idx="87">
                <c:v>7</c:v>
              </c:pt>
              <c:pt idx="88">
                <c:v>7</c:v>
              </c:pt>
            </c:numLit>
          </c:val>
          <c:extLst>
            <c:ext xmlns:c16="http://schemas.microsoft.com/office/drawing/2014/chart" uri="{C3380CC4-5D6E-409C-BE32-E72D297353CC}">
              <c16:uniqueId val="{00000000-5EE1-47CC-9164-5AC441A5AE0A}"/>
            </c:ext>
          </c:extLst>
        </c:ser>
        <c:dLbls>
          <c:showLegendKey val="0"/>
          <c:showVal val="0"/>
          <c:showCatName val="0"/>
          <c:showSerName val="0"/>
          <c:showPercent val="0"/>
          <c:showBubbleSize val="0"/>
        </c:dLbls>
        <c:gapWidth val="219"/>
        <c:overlap val="-27"/>
        <c:axId val="859870511"/>
        <c:axId val="1058119919"/>
      </c:barChart>
      <c:catAx>
        <c:axId val="859870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058119919"/>
        <c:crosses val="autoZero"/>
        <c:auto val="1"/>
        <c:lblAlgn val="ctr"/>
        <c:lblOffset val="100"/>
        <c:noMultiLvlLbl val="0"/>
      </c:catAx>
      <c:valAx>
        <c:axId val="10581199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598705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81F77E-D68C-42D9-89A7-F6E32E16A6DF}"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04BDB5-5ED1-4514-B2DE-E26E41AF629B}"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2791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681F77E-D68C-42D9-89A7-F6E32E16A6DF}" type="datetimeFigureOut">
              <a:rPr lang="en-IN" smtClean="0"/>
              <a:t>06-01-2024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04BDB5-5ED1-4514-B2DE-E26E41AF629B}" type="slidenum">
              <a:rPr lang="en-IN" smtClean="0"/>
              <a:t>‹#›</a:t>
            </a:fld>
            <a:endParaRPr lang="en-IN"/>
          </a:p>
        </p:txBody>
      </p:sp>
    </p:spTree>
    <p:extLst>
      <p:ext uri="{BB962C8B-B14F-4D97-AF65-F5344CB8AC3E}">
        <p14:creationId xmlns:p14="http://schemas.microsoft.com/office/powerpoint/2010/main" val="399746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81F77E-D68C-42D9-89A7-F6E32E16A6DF}"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04BDB5-5ED1-4514-B2DE-E26E41AF629B}" type="slidenum">
              <a:rPr lang="en-IN" smtClean="0"/>
              <a:t>‹#›</a:t>
            </a:fld>
            <a:endParaRPr lang="en-IN"/>
          </a:p>
        </p:txBody>
      </p:sp>
    </p:spTree>
    <p:extLst>
      <p:ext uri="{BB962C8B-B14F-4D97-AF65-F5344CB8AC3E}">
        <p14:creationId xmlns:p14="http://schemas.microsoft.com/office/powerpoint/2010/main" val="3121256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81F77E-D68C-42D9-89A7-F6E32E16A6DF}"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04BDB5-5ED1-4514-B2DE-E26E41AF629B}"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45930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81F77E-D68C-42D9-89A7-F6E32E16A6DF}"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04BDB5-5ED1-4514-B2DE-E26E41AF629B}" type="slidenum">
              <a:rPr lang="en-IN" smtClean="0"/>
              <a:t>‹#›</a:t>
            </a:fld>
            <a:endParaRPr lang="en-IN"/>
          </a:p>
        </p:txBody>
      </p:sp>
    </p:spTree>
    <p:extLst>
      <p:ext uri="{BB962C8B-B14F-4D97-AF65-F5344CB8AC3E}">
        <p14:creationId xmlns:p14="http://schemas.microsoft.com/office/powerpoint/2010/main" val="2623362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81F77E-D68C-42D9-89A7-F6E32E16A6DF}"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04BDB5-5ED1-4514-B2DE-E26E41AF629B}"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20398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81F77E-D68C-42D9-89A7-F6E32E16A6DF}"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04BDB5-5ED1-4514-B2DE-E26E41AF629B}" type="slidenum">
              <a:rPr lang="en-IN" smtClean="0"/>
              <a:t>‹#›</a:t>
            </a:fld>
            <a:endParaRPr lang="en-IN"/>
          </a:p>
        </p:txBody>
      </p:sp>
    </p:spTree>
    <p:extLst>
      <p:ext uri="{BB962C8B-B14F-4D97-AF65-F5344CB8AC3E}">
        <p14:creationId xmlns:p14="http://schemas.microsoft.com/office/powerpoint/2010/main" val="139590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1F77E-D68C-42D9-89A7-F6E32E16A6DF}"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04BDB5-5ED1-4514-B2DE-E26E41AF629B}" type="slidenum">
              <a:rPr lang="en-IN" smtClean="0"/>
              <a:t>‹#›</a:t>
            </a:fld>
            <a:endParaRPr lang="en-IN"/>
          </a:p>
        </p:txBody>
      </p:sp>
    </p:spTree>
    <p:extLst>
      <p:ext uri="{BB962C8B-B14F-4D97-AF65-F5344CB8AC3E}">
        <p14:creationId xmlns:p14="http://schemas.microsoft.com/office/powerpoint/2010/main" val="4072964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1F77E-D68C-42D9-89A7-F6E32E16A6DF}"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04BDB5-5ED1-4514-B2DE-E26E41AF629B}" type="slidenum">
              <a:rPr lang="en-IN" smtClean="0"/>
              <a:t>‹#›</a:t>
            </a:fld>
            <a:endParaRPr lang="en-IN"/>
          </a:p>
        </p:txBody>
      </p:sp>
    </p:spTree>
    <p:extLst>
      <p:ext uri="{BB962C8B-B14F-4D97-AF65-F5344CB8AC3E}">
        <p14:creationId xmlns:p14="http://schemas.microsoft.com/office/powerpoint/2010/main" val="2505419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1F77E-D68C-42D9-89A7-F6E32E16A6DF}"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04BDB5-5ED1-4514-B2DE-E26E41AF629B}" type="slidenum">
              <a:rPr lang="en-IN" smtClean="0"/>
              <a:t>‹#›</a:t>
            </a:fld>
            <a:endParaRPr lang="en-IN"/>
          </a:p>
        </p:txBody>
      </p:sp>
    </p:spTree>
    <p:extLst>
      <p:ext uri="{BB962C8B-B14F-4D97-AF65-F5344CB8AC3E}">
        <p14:creationId xmlns:p14="http://schemas.microsoft.com/office/powerpoint/2010/main" val="4159084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81F77E-D68C-42D9-89A7-F6E32E16A6DF}"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04BDB5-5ED1-4514-B2DE-E26E41AF629B}" type="slidenum">
              <a:rPr lang="en-IN" smtClean="0"/>
              <a:t>‹#›</a:t>
            </a:fld>
            <a:endParaRPr lang="en-IN"/>
          </a:p>
        </p:txBody>
      </p:sp>
    </p:spTree>
    <p:extLst>
      <p:ext uri="{BB962C8B-B14F-4D97-AF65-F5344CB8AC3E}">
        <p14:creationId xmlns:p14="http://schemas.microsoft.com/office/powerpoint/2010/main" val="1535591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81F77E-D68C-42D9-89A7-F6E32E16A6DF}"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04BDB5-5ED1-4514-B2DE-E26E41AF629B}" type="slidenum">
              <a:rPr lang="en-IN" smtClean="0"/>
              <a:t>‹#›</a:t>
            </a:fld>
            <a:endParaRPr lang="en-IN"/>
          </a:p>
        </p:txBody>
      </p:sp>
    </p:spTree>
    <p:extLst>
      <p:ext uri="{BB962C8B-B14F-4D97-AF65-F5344CB8AC3E}">
        <p14:creationId xmlns:p14="http://schemas.microsoft.com/office/powerpoint/2010/main" val="213037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81F77E-D68C-42D9-89A7-F6E32E16A6DF}" type="datetimeFigureOut">
              <a:rPr lang="en-IN" smtClean="0"/>
              <a:t>06-01-2024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04BDB5-5ED1-4514-B2DE-E26E41AF629B}" type="slidenum">
              <a:rPr lang="en-IN" smtClean="0"/>
              <a:t>‹#›</a:t>
            </a:fld>
            <a:endParaRPr lang="en-IN"/>
          </a:p>
        </p:txBody>
      </p:sp>
    </p:spTree>
    <p:extLst>
      <p:ext uri="{BB962C8B-B14F-4D97-AF65-F5344CB8AC3E}">
        <p14:creationId xmlns:p14="http://schemas.microsoft.com/office/powerpoint/2010/main" val="3413195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81F77E-D68C-42D9-89A7-F6E32E16A6DF}" type="datetimeFigureOut">
              <a:rPr lang="en-IN" smtClean="0"/>
              <a:t>06-01-2024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04BDB5-5ED1-4514-B2DE-E26E41AF629B}" type="slidenum">
              <a:rPr lang="en-IN" smtClean="0"/>
              <a:t>‹#›</a:t>
            </a:fld>
            <a:endParaRPr lang="en-IN"/>
          </a:p>
        </p:txBody>
      </p:sp>
    </p:spTree>
    <p:extLst>
      <p:ext uri="{BB962C8B-B14F-4D97-AF65-F5344CB8AC3E}">
        <p14:creationId xmlns:p14="http://schemas.microsoft.com/office/powerpoint/2010/main" val="18973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81F77E-D68C-42D9-89A7-F6E32E16A6DF}" type="datetimeFigureOut">
              <a:rPr lang="en-IN" smtClean="0"/>
              <a:t>06-01-2024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04BDB5-5ED1-4514-B2DE-E26E41AF629B}" type="slidenum">
              <a:rPr lang="en-IN" smtClean="0"/>
              <a:t>‹#›</a:t>
            </a:fld>
            <a:endParaRPr lang="en-IN"/>
          </a:p>
        </p:txBody>
      </p:sp>
    </p:spTree>
    <p:extLst>
      <p:ext uri="{BB962C8B-B14F-4D97-AF65-F5344CB8AC3E}">
        <p14:creationId xmlns:p14="http://schemas.microsoft.com/office/powerpoint/2010/main" val="3762616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81F77E-D68C-42D9-89A7-F6E32E16A6DF}"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04BDB5-5ED1-4514-B2DE-E26E41AF629B}" type="slidenum">
              <a:rPr lang="en-IN" smtClean="0"/>
              <a:t>‹#›</a:t>
            </a:fld>
            <a:endParaRPr lang="en-IN"/>
          </a:p>
        </p:txBody>
      </p:sp>
    </p:spTree>
    <p:extLst>
      <p:ext uri="{BB962C8B-B14F-4D97-AF65-F5344CB8AC3E}">
        <p14:creationId xmlns:p14="http://schemas.microsoft.com/office/powerpoint/2010/main" val="15481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81F77E-D68C-42D9-89A7-F6E32E16A6DF}"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04BDB5-5ED1-4514-B2DE-E26E41AF629B}" type="slidenum">
              <a:rPr lang="en-IN" smtClean="0"/>
              <a:t>‹#›</a:t>
            </a:fld>
            <a:endParaRPr lang="en-IN"/>
          </a:p>
        </p:txBody>
      </p:sp>
    </p:spTree>
    <p:extLst>
      <p:ext uri="{BB962C8B-B14F-4D97-AF65-F5344CB8AC3E}">
        <p14:creationId xmlns:p14="http://schemas.microsoft.com/office/powerpoint/2010/main" val="324697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681F77E-D68C-42D9-89A7-F6E32E16A6DF}" type="datetimeFigureOut">
              <a:rPr lang="en-IN" smtClean="0"/>
              <a:t>06-01-2024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104BDB5-5ED1-4514-B2DE-E26E41AF629B}" type="slidenum">
              <a:rPr lang="en-IN" smtClean="0"/>
              <a:t>‹#›</a:t>
            </a:fld>
            <a:endParaRPr lang="en-IN"/>
          </a:p>
        </p:txBody>
      </p:sp>
    </p:spTree>
    <p:extLst>
      <p:ext uri="{BB962C8B-B14F-4D97-AF65-F5344CB8AC3E}">
        <p14:creationId xmlns:p14="http://schemas.microsoft.com/office/powerpoint/2010/main" val="3970850175"/>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76FD-B76C-EE88-DF66-A17C14405D16}"/>
              </a:ext>
            </a:extLst>
          </p:cNvPr>
          <p:cNvSpPr>
            <a:spLocks noGrp="1"/>
          </p:cNvSpPr>
          <p:nvPr>
            <p:ph type="ctrTitle"/>
          </p:nvPr>
        </p:nvSpPr>
        <p:spPr>
          <a:xfrm>
            <a:off x="1055148" y="899385"/>
            <a:ext cx="8001000" cy="2160918"/>
          </a:xfrm>
        </p:spPr>
        <p:txBody>
          <a:bodyPr/>
          <a:lstStyle/>
          <a:p>
            <a:r>
              <a:rPr lang="en-US" dirty="0"/>
              <a:t>Capstone Project-</a:t>
            </a:r>
            <a:br>
              <a:rPr lang="en-US" dirty="0"/>
            </a:br>
            <a:r>
              <a:rPr lang="en-US" dirty="0"/>
              <a:t>Sales Analysis</a:t>
            </a:r>
            <a:endParaRPr lang="en-IN" dirty="0"/>
          </a:p>
        </p:txBody>
      </p:sp>
      <p:sp>
        <p:nvSpPr>
          <p:cNvPr id="3" name="Subtitle 2">
            <a:extLst>
              <a:ext uri="{FF2B5EF4-FFF2-40B4-BE49-F238E27FC236}">
                <a16:creationId xmlns:a16="http://schemas.microsoft.com/office/drawing/2014/main" id="{D7F89F95-E4DB-A28E-65D0-98EFB93D9A31}"/>
              </a:ext>
            </a:extLst>
          </p:cNvPr>
          <p:cNvSpPr>
            <a:spLocks noGrp="1"/>
          </p:cNvSpPr>
          <p:nvPr>
            <p:ph type="subTitle" idx="1"/>
          </p:nvPr>
        </p:nvSpPr>
        <p:spPr>
          <a:xfrm>
            <a:off x="2314604" y="3654086"/>
            <a:ext cx="6400800" cy="1947333"/>
          </a:xfrm>
        </p:spPr>
        <p:txBody>
          <a:bodyPr/>
          <a:lstStyle/>
          <a:p>
            <a:r>
              <a:rPr lang="en-US" b="0" i="0" dirty="0">
                <a:solidFill>
                  <a:srgbClr val="D1D5DB"/>
                </a:solidFill>
                <a:effectLst/>
                <a:latin typeface="Söhne"/>
              </a:rPr>
              <a:t>"Revolutionizing Data-Driven Decision Making at Northwind Traders"</a:t>
            </a:r>
            <a:endParaRPr lang="en-IN" dirty="0"/>
          </a:p>
        </p:txBody>
      </p:sp>
    </p:spTree>
    <p:extLst>
      <p:ext uri="{BB962C8B-B14F-4D97-AF65-F5344CB8AC3E}">
        <p14:creationId xmlns:p14="http://schemas.microsoft.com/office/powerpoint/2010/main" val="272967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A074C4-F015-F48F-1ECE-50D5E92DB629}"/>
              </a:ext>
            </a:extLst>
          </p:cNvPr>
          <p:cNvSpPr txBox="1"/>
          <p:nvPr/>
        </p:nvSpPr>
        <p:spPr>
          <a:xfrm>
            <a:off x="776376" y="819510"/>
            <a:ext cx="6728605" cy="646331"/>
          </a:xfrm>
          <a:prstGeom prst="rect">
            <a:avLst/>
          </a:prstGeom>
          <a:noFill/>
        </p:spPr>
        <p:txBody>
          <a:bodyPr wrap="square" rtlCol="0">
            <a:spAutoFit/>
          </a:bodyPr>
          <a:lstStyle/>
          <a:p>
            <a:r>
              <a:rPr lang="en-US" dirty="0">
                <a:solidFill>
                  <a:schemeClr val="bg1"/>
                </a:solidFill>
              </a:rPr>
              <a:t>What is the distribution of order values? Can we create a histogram or box plot to display it?</a:t>
            </a:r>
            <a:endParaRPr lang="en-IN" dirty="0">
              <a:solidFill>
                <a:schemeClr val="bg1"/>
              </a:solidFill>
            </a:endParaRPr>
          </a:p>
        </p:txBody>
      </p:sp>
      <p:pic>
        <p:nvPicPr>
          <p:cNvPr id="8" name="Picture 7">
            <a:extLst>
              <a:ext uri="{FF2B5EF4-FFF2-40B4-BE49-F238E27FC236}">
                <a16:creationId xmlns:a16="http://schemas.microsoft.com/office/drawing/2014/main" id="{DB73DD25-7062-85AE-53BF-0DA47083CC0B}"/>
              </a:ext>
            </a:extLst>
          </p:cNvPr>
          <p:cNvPicPr>
            <a:picLocks noChangeAspect="1"/>
          </p:cNvPicPr>
          <p:nvPr/>
        </p:nvPicPr>
        <p:blipFill>
          <a:blip r:embed="rId2"/>
          <a:stretch>
            <a:fillRect/>
          </a:stretch>
        </p:blipFill>
        <p:spPr>
          <a:xfrm>
            <a:off x="5434193" y="1757632"/>
            <a:ext cx="5940242" cy="3342736"/>
          </a:xfrm>
          <a:prstGeom prst="rect">
            <a:avLst/>
          </a:prstGeom>
        </p:spPr>
      </p:pic>
      <p:sp>
        <p:nvSpPr>
          <p:cNvPr id="3" name="TextBox 2">
            <a:extLst>
              <a:ext uri="{FF2B5EF4-FFF2-40B4-BE49-F238E27FC236}">
                <a16:creationId xmlns:a16="http://schemas.microsoft.com/office/drawing/2014/main" id="{CBB14906-96EF-CB22-9A1A-C264E0E67C23}"/>
              </a:ext>
            </a:extLst>
          </p:cNvPr>
          <p:cNvSpPr txBox="1"/>
          <p:nvPr/>
        </p:nvSpPr>
        <p:spPr>
          <a:xfrm>
            <a:off x="534838" y="2413337"/>
            <a:ext cx="4442603" cy="2031325"/>
          </a:xfrm>
          <a:prstGeom prst="rect">
            <a:avLst/>
          </a:prstGeom>
          <a:noFill/>
        </p:spPr>
        <p:txBody>
          <a:bodyPr wrap="square">
            <a:spAutoFit/>
          </a:bodyPr>
          <a:lstStyle/>
          <a:p>
            <a:pPr marL="285750" indent="-285750">
              <a:buFont typeface="Wingdings" panose="05000000000000000000" pitchFamily="2" charset="2"/>
              <a:buChar char="Ø"/>
            </a:pPr>
            <a:r>
              <a:rPr lang="en-US" b="0" i="0" dirty="0">
                <a:solidFill>
                  <a:srgbClr val="D1D5DB"/>
                </a:solidFill>
                <a:effectLst/>
                <a:latin typeface="Söhne"/>
              </a:rPr>
              <a:t>Based on the box plot analysis of order values, it appears that the majority of orders fall within a certain range, as indicated by the length of the box.</a:t>
            </a:r>
          </a:p>
          <a:p>
            <a:pPr marL="285750" indent="-285750">
              <a:buFont typeface="Wingdings" panose="05000000000000000000" pitchFamily="2" charset="2"/>
              <a:buChar char="Ø"/>
            </a:pPr>
            <a:r>
              <a:rPr lang="en-US" b="0" i="0" dirty="0">
                <a:solidFill>
                  <a:srgbClr val="D1D5DB"/>
                </a:solidFill>
                <a:effectLst/>
                <a:latin typeface="Söhne"/>
              </a:rPr>
              <a:t>The median is positioned in the box, suggesting that the central tendency of the data is higher/lower.</a:t>
            </a:r>
            <a:endParaRPr lang="en-IN" dirty="0"/>
          </a:p>
        </p:txBody>
      </p:sp>
    </p:spTree>
    <p:extLst>
      <p:ext uri="{BB962C8B-B14F-4D97-AF65-F5344CB8AC3E}">
        <p14:creationId xmlns:p14="http://schemas.microsoft.com/office/powerpoint/2010/main" val="2561648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61E53A-3474-CCE4-B832-AAF26E2B3B89}"/>
              </a:ext>
            </a:extLst>
          </p:cNvPr>
          <p:cNvSpPr txBox="1"/>
          <p:nvPr/>
        </p:nvSpPr>
        <p:spPr>
          <a:xfrm>
            <a:off x="914399" y="879895"/>
            <a:ext cx="6176513" cy="646331"/>
          </a:xfrm>
          <a:prstGeom prst="rect">
            <a:avLst/>
          </a:prstGeom>
          <a:noFill/>
        </p:spPr>
        <p:txBody>
          <a:bodyPr wrap="square" rtlCol="0">
            <a:spAutoFit/>
          </a:bodyPr>
          <a:lstStyle/>
          <a:p>
            <a:r>
              <a:rPr lang="en-US" dirty="0">
                <a:solidFill>
                  <a:schemeClr val="bg1"/>
                </a:solidFill>
              </a:rPr>
              <a:t>Can we visualize the average order processing time or shipping duration using a bar chart?</a:t>
            </a:r>
            <a:endParaRPr lang="en-IN" dirty="0">
              <a:solidFill>
                <a:schemeClr val="bg1"/>
              </a:solidFill>
            </a:endParaRPr>
          </a:p>
        </p:txBody>
      </p:sp>
      <p:pic>
        <p:nvPicPr>
          <p:cNvPr id="7" name="Picture 6">
            <a:extLst>
              <a:ext uri="{FF2B5EF4-FFF2-40B4-BE49-F238E27FC236}">
                <a16:creationId xmlns:a16="http://schemas.microsoft.com/office/drawing/2014/main" id="{61C3807C-1638-38FF-4E73-26B08012DDCE}"/>
              </a:ext>
            </a:extLst>
          </p:cNvPr>
          <p:cNvPicPr>
            <a:picLocks noChangeAspect="1"/>
          </p:cNvPicPr>
          <p:nvPr/>
        </p:nvPicPr>
        <p:blipFill>
          <a:blip r:embed="rId2"/>
          <a:stretch>
            <a:fillRect/>
          </a:stretch>
        </p:blipFill>
        <p:spPr>
          <a:xfrm>
            <a:off x="5331124" y="1825115"/>
            <a:ext cx="6328999" cy="3460822"/>
          </a:xfrm>
          <a:prstGeom prst="rect">
            <a:avLst/>
          </a:prstGeom>
        </p:spPr>
      </p:pic>
      <p:sp>
        <p:nvSpPr>
          <p:cNvPr id="2" name="TextBox 1">
            <a:extLst>
              <a:ext uri="{FF2B5EF4-FFF2-40B4-BE49-F238E27FC236}">
                <a16:creationId xmlns:a16="http://schemas.microsoft.com/office/drawing/2014/main" id="{B3FBFE53-D9D5-76B8-4134-F82C000DAE47}"/>
              </a:ext>
            </a:extLst>
          </p:cNvPr>
          <p:cNvSpPr txBox="1"/>
          <p:nvPr/>
        </p:nvSpPr>
        <p:spPr>
          <a:xfrm>
            <a:off x="992038" y="2570672"/>
            <a:ext cx="3441939" cy="2031325"/>
          </a:xfrm>
          <a:prstGeom prst="rect">
            <a:avLst/>
          </a:prstGeom>
          <a:noFill/>
        </p:spPr>
        <p:txBody>
          <a:bodyPr wrap="square" rtlCol="0">
            <a:spAutoFit/>
          </a:bodyPr>
          <a:lstStyle/>
          <a:p>
            <a:r>
              <a:rPr lang="en-IN" dirty="0"/>
              <a:t>By Including number of orders measure with shipping duration dimension in </a:t>
            </a:r>
            <a:r>
              <a:rPr lang="en-IN" dirty="0" err="1"/>
              <a:t>Barchart</a:t>
            </a:r>
            <a:r>
              <a:rPr lang="en-IN" dirty="0"/>
              <a:t> we can point the specific duration at which the maximum number of orders were delivered.</a:t>
            </a:r>
          </a:p>
        </p:txBody>
      </p:sp>
    </p:spTree>
    <p:extLst>
      <p:ext uri="{BB962C8B-B14F-4D97-AF65-F5344CB8AC3E}">
        <p14:creationId xmlns:p14="http://schemas.microsoft.com/office/powerpoint/2010/main" val="8036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3E779-E734-BE54-2987-171F8E4A22B1}"/>
              </a:ext>
            </a:extLst>
          </p:cNvPr>
          <p:cNvSpPr>
            <a:spLocks noGrp="1"/>
          </p:cNvSpPr>
          <p:nvPr>
            <p:ph idx="1"/>
          </p:nvPr>
        </p:nvSpPr>
        <p:spPr>
          <a:xfrm>
            <a:off x="684212" y="685800"/>
            <a:ext cx="8019841" cy="2040147"/>
          </a:xfrm>
        </p:spPr>
        <p:txBody>
          <a:bodyPr/>
          <a:lstStyle/>
          <a:p>
            <a:r>
              <a:rPr lang="en-US" dirty="0"/>
              <a:t>How does employee productivity vary across different departments or job roles? Can we create a stacked bar chart or grouped column chart to visualize it?</a:t>
            </a:r>
            <a:endParaRPr lang="en-IN" dirty="0"/>
          </a:p>
        </p:txBody>
      </p:sp>
      <p:pic>
        <p:nvPicPr>
          <p:cNvPr id="6" name="Picture 5">
            <a:extLst>
              <a:ext uri="{FF2B5EF4-FFF2-40B4-BE49-F238E27FC236}">
                <a16:creationId xmlns:a16="http://schemas.microsoft.com/office/drawing/2014/main" id="{1581DFFC-56E0-F37D-429A-09A85710524E}"/>
              </a:ext>
            </a:extLst>
          </p:cNvPr>
          <p:cNvPicPr>
            <a:picLocks noChangeAspect="1"/>
          </p:cNvPicPr>
          <p:nvPr/>
        </p:nvPicPr>
        <p:blipFill>
          <a:blip r:embed="rId2"/>
          <a:stretch>
            <a:fillRect/>
          </a:stretch>
        </p:blipFill>
        <p:spPr>
          <a:xfrm>
            <a:off x="7218068" y="2404613"/>
            <a:ext cx="3604572" cy="3254022"/>
          </a:xfrm>
          <a:prstGeom prst="rect">
            <a:avLst/>
          </a:prstGeom>
        </p:spPr>
      </p:pic>
      <p:sp>
        <p:nvSpPr>
          <p:cNvPr id="8" name="TextBox 7">
            <a:extLst>
              <a:ext uri="{FF2B5EF4-FFF2-40B4-BE49-F238E27FC236}">
                <a16:creationId xmlns:a16="http://schemas.microsoft.com/office/drawing/2014/main" id="{A4DBAD56-6C03-99DB-372D-EB827E7AD97E}"/>
              </a:ext>
            </a:extLst>
          </p:cNvPr>
          <p:cNvSpPr txBox="1"/>
          <p:nvPr/>
        </p:nvSpPr>
        <p:spPr>
          <a:xfrm>
            <a:off x="974785" y="3332884"/>
            <a:ext cx="6107502" cy="923330"/>
          </a:xfrm>
          <a:prstGeom prst="rect">
            <a:avLst/>
          </a:prstGeom>
          <a:noFill/>
        </p:spPr>
        <p:txBody>
          <a:bodyPr wrap="square">
            <a:spAutoFit/>
          </a:bodyPr>
          <a:lstStyle/>
          <a:p>
            <a:r>
              <a:rPr lang="en-US" dirty="0">
                <a:solidFill>
                  <a:srgbClr val="D1D5DB"/>
                </a:solidFill>
                <a:latin typeface="Söhne"/>
              </a:rPr>
              <a:t>A</a:t>
            </a:r>
            <a:r>
              <a:rPr lang="en-US" b="0" i="0" dirty="0">
                <a:solidFill>
                  <a:srgbClr val="D1D5DB"/>
                </a:solidFill>
                <a:effectLst/>
                <a:latin typeface="Söhne"/>
              </a:rPr>
              <a:t>nalyzing to acknowledge and reward high-performing departments or roles. Recognizing achievements can boost morale and motivation.</a:t>
            </a:r>
            <a:endParaRPr lang="en-IN" dirty="0"/>
          </a:p>
        </p:txBody>
      </p:sp>
    </p:spTree>
    <p:extLst>
      <p:ext uri="{BB962C8B-B14F-4D97-AF65-F5344CB8AC3E}">
        <p14:creationId xmlns:p14="http://schemas.microsoft.com/office/powerpoint/2010/main" val="763723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43B09-A524-F96F-991A-CA23AFBE0C7E}"/>
              </a:ext>
            </a:extLst>
          </p:cNvPr>
          <p:cNvSpPr>
            <a:spLocks noGrp="1"/>
          </p:cNvSpPr>
          <p:nvPr>
            <p:ph idx="1"/>
          </p:nvPr>
        </p:nvSpPr>
        <p:spPr>
          <a:xfrm>
            <a:off x="684212" y="685801"/>
            <a:ext cx="6674120" cy="2005642"/>
          </a:xfrm>
        </p:spPr>
        <p:txBody>
          <a:bodyPr/>
          <a:lstStyle/>
          <a:p>
            <a:r>
              <a:rPr lang="en-US" dirty="0"/>
              <a:t>What is the distribution of employee tenure? Can we create a histogram or box plot to display it?</a:t>
            </a:r>
            <a:endParaRPr lang="en-IN" dirty="0"/>
          </a:p>
        </p:txBody>
      </p:sp>
      <p:pic>
        <p:nvPicPr>
          <p:cNvPr id="5" name="Picture 4">
            <a:extLst>
              <a:ext uri="{FF2B5EF4-FFF2-40B4-BE49-F238E27FC236}">
                <a16:creationId xmlns:a16="http://schemas.microsoft.com/office/drawing/2014/main" id="{D8D2E947-1602-9A20-F841-55909E328193}"/>
              </a:ext>
            </a:extLst>
          </p:cNvPr>
          <p:cNvPicPr>
            <a:picLocks noChangeAspect="1"/>
          </p:cNvPicPr>
          <p:nvPr/>
        </p:nvPicPr>
        <p:blipFill>
          <a:blip r:embed="rId2"/>
          <a:stretch>
            <a:fillRect/>
          </a:stretch>
        </p:blipFill>
        <p:spPr>
          <a:xfrm>
            <a:off x="5566728" y="2311160"/>
            <a:ext cx="4267570" cy="3322608"/>
          </a:xfrm>
          <a:prstGeom prst="rect">
            <a:avLst/>
          </a:prstGeom>
        </p:spPr>
      </p:pic>
      <p:sp>
        <p:nvSpPr>
          <p:cNvPr id="2" name="TextBox 1">
            <a:extLst>
              <a:ext uri="{FF2B5EF4-FFF2-40B4-BE49-F238E27FC236}">
                <a16:creationId xmlns:a16="http://schemas.microsoft.com/office/drawing/2014/main" id="{B4B38A76-75FF-0C47-5F04-5D63B0757C34}"/>
              </a:ext>
            </a:extLst>
          </p:cNvPr>
          <p:cNvSpPr txBox="1"/>
          <p:nvPr/>
        </p:nvSpPr>
        <p:spPr>
          <a:xfrm>
            <a:off x="931653" y="2907101"/>
            <a:ext cx="3416060" cy="1200329"/>
          </a:xfrm>
          <a:prstGeom prst="rect">
            <a:avLst/>
          </a:prstGeom>
          <a:noFill/>
        </p:spPr>
        <p:txBody>
          <a:bodyPr wrap="square" rtlCol="0">
            <a:spAutoFit/>
          </a:bodyPr>
          <a:lstStyle/>
          <a:p>
            <a:r>
              <a:rPr lang="en-IN" sz="1800">
                <a:effectLst/>
                <a:latin typeface="Times New Roman" panose="02020603050405020304" pitchFamily="18" charset="0"/>
                <a:ea typeface="Calibri" panose="020F0502020204030204" pitchFamily="34" charset="0"/>
              </a:rPr>
              <a:t>Employee tenure is a crucial metric in understanding the stability and longevity of the workforce within an organization</a:t>
            </a:r>
            <a:endParaRPr lang="en-IN" dirty="0"/>
          </a:p>
        </p:txBody>
      </p:sp>
    </p:spTree>
    <p:extLst>
      <p:ext uri="{BB962C8B-B14F-4D97-AF65-F5344CB8AC3E}">
        <p14:creationId xmlns:p14="http://schemas.microsoft.com/office/powerpoint/2010/main" val="2926386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A8E1EB-D23A-796C-FAF3-15EE489CDAF1}"/>
              </a:ext>
            </a:extLst>
          </p:cNvPr>
          <p:cNvSpPr>
            <a:spLocks noGrp="1"/>
          </p:cNvSpPr>
          <p:nvPr>
            <p:ph idx="1"/>
          </p:nvPr>
        </p:nvSpPr>
        <p:spPr>
          <a:xfrm>
            <a:off x="684212" y="685801"/>
            <a:ext cx="8534400" cy="1229264"/>
          </a:xfrm>
        </p:spPr>
        <p:txBody>
          <a:bodyPr/>
          <a:lstStyle/>
          <a:p>
            <a:r>
              <a:rPr lang="en-US" dirty="0"/>
              <a:t>Can we visualize employee performance ratings or KPIs using a radar chart or bullet graph?</a:t>
            </a:r>
            <a:endParaRPr lang="en-IN" dirty="0"/>
          </a:p>
        </p:txBody>
      </p:sp>
      <p:pic>
        <p:nvPicPr>
          <p:cNvPr id="5" name="Picture 4">
            <a:extLst>
              <a:ext uri="{FF2B5EF4-FFF2-40B4-BE49-F238E27FC236}">
                <a16:creationId xmlns:a16="http://schemas.microsoft.com/office/drawing/2014/main" id="{37A1A68F-9FBE-9C77-7A8D-9A6761B54872}"/>
              </a:ext>
            </a:extLst>
          </p:cNvPr>
          <p:cNvPicPr>
            <a:picLocks noChangeAspect="1"/>
          </p:cNvPicPr>
          <p:nvPr/>
        </p:nvPicPr>
        <p:blipFill>
          <a:blip r:embed="rId2"/>
          <a:stretch>
            <a:fillRect/>
          </a:stretch>
        </p:blipFill>
        <p:spPr>
          <a:xfrm>
            <a:off x="4951412" y="1915065"/>
            <a:ext cx="4115157" cy="3345470"/>
          </a:xfrm>
          <a:prstGeom prst="rect">
            <a:avLst/>
          </a:prstGeom>
        </p:spPr>
      </p:pic>
      <p:sp>
        <p:nvSpPr>
          <p:cNvPr id="2" name="TextBox 1">
            <a:extLst>
              <a:ext uri="{FF2B5EF4-FFF2-40B4-BE49-F238E27FC236}">
                <a16:creationId xmlns:a16="http://schemas.microsoft.com/office/drawing/2014/main" id="{9163FCDF-BEDF-732D-D7F1-53A207E88BFD}"/>
              </a:ext>
            </a:extLst>
          </p:cNvPr>
          <p:cNvSpPr txBox="1"/>
          <p:nvPr/>
        </p:nvSpPr>
        <p:spPr>
          <a:xfrm>
            <a:off x="862642" y="2380891"/>
            <a:ext cx="3278037" cy="1754326"/>
          </a:xfrm>
          <a:prstGeom prst="rect">
            <a:avLst/>
          </a:prstGeom>
          <a:noFill/>
        </p:spPr>
        <p:txBody>
          <a:bodyPr wrap="square" rtlCol="0">
            <a:spAutoFit/>
          </a:bodyPr>
          <a:lstStyle/>
          <a:p>
            <a:r>
              <a:rPr lang="en-IN" sz="1800">
                <a:effectLst/>
                <a:latin typeface="Times New Roman" panose="02020603050405020304" pitchFamily="18" charset="0"/>
                <a:ea typeface="Calibri" panose="020F0502020204030204" pitchFamily="34" charset="0"/>
              </a:rPr>
              <a:t>The distance from the center to each point on the chart represents the performance score for a specific KPI. A larger area enclosed by the shape indicates better overall performance</a:t>
            </a:r>
            <a:endParaRPr lang="en-IN" dirty="0"/>
          </a:p>
        </p:txBody>
      </p:sp>
    </p:spTree>
    <p:extLst>
      <p:ext uri="{BB962C8B-B14F-4D97-AF65-F5344CB8AC3E}">
        <p14:creationId xmlns:p14="http://schemas.microsoft.com/office/powerpoint/2010/main" val="2481298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709DC9-5175-919B-200A-2BD2ACE7BB40}"/>
              </a:ext>
            </a:extLst>
          </p:cNvPr>
          <p:cNvSpPr>
            <a:spLocks noGrp="1"/>
          </p:cNvSpPr>
          <p:nvPr>
            <p:ph idx="1"/>
          </p:nvPr>
        </p:nvSpPr>
        <p:spPr>
          <a:xfrm>
            <a:off x="684212" y="685801"/>
            <a:ext cx="8534400" cy="1220638"/>
          </a:xfrm>
        </p:spPr>
        <p:txBody>
          <a:bodyPr/>
          <a:lstStyle/>
          <a:p>
            <a:r>
              <a:rPr lang="en-US" dirty="0"/>
              <a:t>What is the distribution of product ratings or reviews? Can we create a histogram or stacked bar chart to visualize it?</a:t>
            </a:r>
            <a:endParaRPr lang="en-IN" dirty="0"/>
          </a:p>
        </p:txBody>
      </p:sp>
      <p:pic>
        <p:nvPicPr>
          <p:cNvPr id="5" name="Picture 4">
            <a:extLst>
              <a:ext uri="{FF2B5EF4-FFF2-40B4-BE49-F238E27FC236}">
                <a16:creationId xmlns:a16="http://schemas.microsoft.com/office/drawing/2014/main" id="{1F66F372-8B3F-5324-7927-11847EE3DAC0}"/>
              </a:ext>
            </a:extLst>
          </p:cNvPr>
          <p:cNvPicPr>
            <a:picLocks noChangeAspect="1"/>
          </p:cNvPicPr>
          <p:nvPr/>
        </p:nvPicPr>
        <p:blipFill>
          <a:blip r:embed="rId2"/>
          <a:stretch>
            <a:fillRect/>
          </a:stretch>
        </p:blipFill>
        <p:spPr>
          <a:xfrm>
            <a:off x="5315344" y="1949022"/>
            <a:ext cx="4183743" cy="3002540"/>
          </a:xfrm>
          <a:prstGeom prst="rect">
            <a:avLst/>
          </a:prstGeom>
        </p:spPr>
      </p:pic>
      <p:sp>
        <p:nvSpPr>
          <p:cNvPr id="2" name="TextBox 1">
            <a:extLst>
              <a:ext uri="{FF2B5EF4-FFF2-40B4-BE49-F238E27FC236}">
                <a16:creationId xmlns:a16="http://schemas.microsoft.com/office/drawing/2014/main" id="{37301F49-6547-9942-4716-51D94D885A1D}"/>
              </a:ext>
            </a:extLst>
          </p:cNvPr>
          <p:cNvSpPr txBox="1"/>
          <p:nvPr/>
        </p:nvSpPr>
        <p:spPr>
          <a:xfrm>
            <a:off x="1009291" y="2458527"/>
            <a:ext cx="3312543" cy="923330"/>
          </a:xfrm>
          <a:prstGeom prst="rect">
            <a:avLst/>
          </a:prstGeom>
          <a:noFill/>
        </p:spPr>
        <p:txBody>
          <a:bodyPr wrap="square" rtlCol="0">
            <a:spAutoFit/>
          </a:bodyPr>
          <a:lstStyle/>
          <a:p>
            <a:r>
              <a:rPr lang="en-IN" sz="1800" dirty="0">
                <a:effectLst/>
                <a:latin typeface="Times New Roman" panose="02020603050405020304" pitchFamily="18" charset="0"/>
                <a:ea typeface="Calibri" panose="020F0502020204030204" pitchFamily="34" charset="0"/>
              </a:rPr>
              <a:t>We </a:t>
            </a:r>
            <a:r>
              <a:rPr lang="en-IN" dirty="0">
                <a:latin typeface="Times New Roman" panose="02020603050405020304" pitchFamily="18" charset="0"/>
                <a:ea typeface="Calibri" panose="020F0502020204030204" pitchFamily="34" charset="0"/>
              </a:rPr>
              <a:t>can Analyse</a:t>
            </a:r>
            <a:r>
              <a:rPr lang="en-IN" sz="1800" dirty="0">
                <a:effectLst/>
                <a:latin typeface="Times New Roman" panose="02020603050405020304" pitchFamily="18" charset="0"/>
                <a:ea typeface="Calibri" panose="020F0502020204030204" pitchFamily="34" charset="0"/>
              </a:rPr>
              <a:t> how Customers </a:t>
            </a:r>
            <a:r>
              <a:rPr lang="en-IN" sz="1800" dirty="0" err="1">
                <a:effectLst/>
                <a:latin typeface="Times New Roman" panose="02020603050405020304" pitchFamily="18" charset="0"/>
                <a:ea typeface="Calibri" panose="020F0502020204030204" pitchFamily="34" charset="0"/>
              </a:rPr>
              <a:t>preceive</a:t>
            </a:r>
            <a:r>
              <a:rPr lang="en-IN" sz="1800" dirty="0">
                <a:effectLst/>
                <a:latin typeface="Times New Roman" panose="02020603050405020304" pitchFamily="18" charset="0"/>
                <a:ea typeface="Calibri" panose="020F0502020204030204" pitchFamily="34" charset="0"/>
              </a:rPr>
              <a:t> a product across different rating categories</a:t>
            </a:r>
            <a:endParaRPr lang="en-IN" dirty="0"/>
          </a:p>
        </p:txBody>
      </p:sp>
    </p:spTree>
    <p:extLst>
      <p:ext uri="{BB962C8B-B14F-4D97-AF65-F5344CB8AC3E}">
        <p14:creationId xmlns:p14="http://schemas.microsoft.com/office/powerpoint/2010/main" val="120311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E412D1-6498-7388-A1E9-600D225C7D54}"/>
              </a:ext>
            </a:extLst>
          </p:cNvPr>
          <p:cNvSpPr>
            <a:spLocks noGrp="1"/>
          </p:cNvSpPr>
          <p:nvPr>
            <p:ph idx="1"/>
          </p:nvPr>
        </p:nvSpPr>
        <p:spPr>
          <a:xfrm>
            <a:off x="718716" y="349371"/>
            <a:ext cx="8623692" cy="1651958"/>
          </a:xfrm>
        </p:spPr>
        <p:txBody>
          <a:bodyPr/>
          <a:lstStyle/>
          <a:p>
            <a:r>
              <a:rPr lang="en-US" dirty="0"/>
              <a:t>How does the sales volume vary across different product categories? Can we create a bar chart or tree map to display it?</a:t>
            </a:r>
            <a:endParaRPr lang="en-IN" dirty="0"/>
          </a:p>
        </p:txBody>
      </p:sp>
      <p:pic>
        <p:nvPicPr>
          <p:cNvPr id="5" name="Picture 4">
            <a:extLst>
              <a:ext uri="{FF2B5EF4-FFF2-40B4-BE49-F238E27FC236}">
                <a16:creationId xmlns:a16="http://schemas.microsoft.com/office/drawing/2014/main" id="{E7F2B6AF-A0F0-87F3-E639-C7A882F83F1E}"/>
              </a:ext>
            </a:extLst>
          </p:cNvPr>
          <p:cNvPicPr>
            <a:picLocks noChangeAspect="1"/>
          </p:cNvPicPr>
          <p:nvPr/>
        </p:nvPicPr>
        <p:blipFill>
          <a:blip r:embed="rId2"/>
          <a:stretch>
            <a:fillRect/>
          </a:stretch>
        </p:blipFill>
        <p:spPr>
          <a:xfrm>
            <a:off x="6216771" y="2486626"/>
            <a:ext cx="3640408" cy="3685574"/>
          </a:xfrm>
          <a:prstGeom prst="rect">
            <a:avLst/>
          </a:prstGeom>
        </p:spPr>
      </p:pic>
      <p:sp>
        <p:nvSpPr>
          <p:cNvPr id="7" name="TextBox 6">
            <a:extLst>
              <a:ext uri="{FF2B5EF4-FFF2-40B4-BE49-F238E27FC236}">
                <a16:creationId xmlns:a16="http://schemas.microsoft.com/office/drawing/2014/main" id="{141C4BF7-9881-FDDA-4BF9-2B3D44A791D9}"/>
              </a:ext>
            </a:extLst>
          </p:cNvPr>
          <p:cNvSpPr txBox="1"/>
          <p:nvPr/>
        </p:nvSpPr>
        <p:spPr>
          <a:xfrm>
            <a:off x="569342" y="2699916"/>
            <a:ext cx="5405888" cy="1200329"/>
          </a:xfrm>
          <a:prstGeom prst="rect">
            <a:avLst/>
          </a:prstGeom>
          <a:noFill/>
        </p:spPr>
        <p:txBody>
          <a:bodyPr wrap="square">
            <a:spAutoFit/>
          </a:bodyPr>
          <a:lstStyle/>
          <a:p>
            <a:r>
              <a:rPr lang="en-US" b="0" i="0" dirty="0">
                <a:solidFill>
                  <a:srgbClr val="D1D5DB"/>
                </a:solidFill>
                <a:effectLst/>
                <a:latin typeface="Söhne"/>
              </a:rPr>
              <a:t>Analyzing the spread of sales across different categories. A diverse product portfolio with balanced sales across various categories may indicate a healthy and resilient business.</a:t>
            </a:r>
            <a:endParaRPr lang="en-IN" dirty="0"/>
          </a:p>
        </p:txBody>
      </p:sp>
    </p:spTree>
    <p:extLst>
      <p:ext uri="{BB962C8B-B14F-4D97-AF65-F5344CB8AC3E}">
        <p14:creationId xmlns:p14="http://schemas.microsoft.com/office/powerpoint/2010/main" val="2172214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A69F53-CEAB-BB35-BB14-D3E02B5E0EE5}"/>
              </a:ext>
            </a:extLst>
          </p:cNvPr>
          <p:cNvSpPr>
            <a:spLocks noGrp="1"/>
          </p:cNvSpPr>
          <p:nvPr>
            <p:ph idx="1"/>
          </p:nvPr>
        </p:nvSpPr>
        <p:spPr>
          <a:xfrm>
            <a:off x="684212" y="685801"/>
            <a:ext cx="8534400" cy="1091242"/>
          </a:xfrm>
        </p:spPr>
        <p:txBody>
          <a:bodyPr/>
          <a:lstStyle/>
          <a:p>
            <a:r>
              <a:rPr lang="en-US" dirty="0"/>
              <a:t>Can we visualize the pricing distribution of products using a box plot or violin plot?</a:t>
            </a:r>
            <a:endParaRPr lang="en-IN" dirty="0"/>
          </a:p>
        </p:txBody>
      </p:sp>
      <p:pic>
        <p:nvPicPr>
          <p:cNvPr id="5" name="Picture 4">
            <a:extLst>
              <a:ext uri="{FF2B5EF4-FFF2-40B4-BE49-F238E27FC236}">
                <a16:creationId xmlns:a16="http://schemas.microsoft.com/office/drawing/2014/main" id="{0A6267D7-609C-E870-727A-6106DF6468FD}"/>
              </a:ext>
            </a:extLst>
          </p:cNvPr>
          <p:cNvPicPr>
            <a:picLocks noChangeAspect="1"/>
          </p:cNvPicPr>
          <p:nvPr/>
        </p:nvPicPr>
        <p:blipFill>
          <a:blip r:embed="rId2"/>
          <a:stretch>
            <a:fillRect/>
          </a:stretch>
        </p:blipFill>
        <p:spPr>
          <a:xfrm>
            <a:off x="5736621" y="2176195"/>
            <a:ext cx="4475577" cy="2505609"/>
          </a:xfrm>
          <a:prstGeom prst="rect">
            <a:avLst/>
          </a:prstGeom>
        </p:spPr>
      </p:pic>
      <p:sp>
        <p:nvSpPr>
          <p:cNvPr id="2" name="TextBox 1">
            <a:extLst>
              <a:ext uri="{FF2B5EF4-FFF2-40B4-BE49-F238E27FC236}">
                <a16:creationId xmlns:a16="http://schemas.microsoft.com/office/drawing/2014/main" id="{430F69FA-E2AD-00A9-B385-E638D8F272BD}"/>
              </a:ext>
            </a:extLst>
          </p:cNvPr>
          <p:cNvSpPr txBox="1"/>
          <p:nvPr/>
        </p:nvSpPr>
        <p:spPr>
          <a:xfrm>
            <a:off x="1095555" y="2484408"/>
            <a:ext cx="3441939" cy="1477328"/>
          </a:xfrm>
          <a:prstGeom prst="rect">
            <a:avLst/>
          </a:prstGeom>
          <a:noFill/>
        </p:spPr>
        <p:txBody>
          <a:bodyPr wrap="square" rtlCol="0">
            <a:spAutoFit/>
          </a:bodyPr>
          <a:lstStyle/>
          <a:p>
            <a:r>
              <a:rPr lang="en-IN" sz="1800">
                <a:effectLst/>
                <a:latin typeface="Times New Roman" panose="02020603050405020304" pitchFamily="18" charset="0"/>
                <a:ea typeface="Calibri" panose="020F0502020204030204" pitchFamily="34" charset="0"/>
              </a:rPr>
              <a:t>Visualizing the pricing distribution of products using a box plot is an effective way to understand the central tendency, spread, and potential outliers in the data</a:t>
            </a:r>
            <a:endParaRPr lang="en-IN" dirty="0"/>
          </a:p>
        </p:txBody>
      </p:sp>
    </p:spTree>
    <p:extLst>
      <p:ext uri="{BB962C8B-B14F-4D97-AF65-F5344CB8AC3E}">
        <p14:creationId xmlns:p14="http://schemas.microsoft.com/office/powerpoint/2010/main" val="1786550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2C5EEB-E132-18BB-BF32-EA80210634D4}"/>
              </a:ext>
            </a:extLst>
          </p:cNvPr>
          <p:cNvSpPr>
            <a:spLocks noGrp="1"/>
          </p:cNvSpPr>
          <p:nvPr>
            <p:ph idx="1"/>
          </p:nvPr>
        </p:nvSpPr>
        <p:spPr>
          <a:xfrm>
            <a:off x="684212" y="685800"/>
            <a:ext cx="8534400" cy="1507067"/>
          </a:xfrm>
        </p:spPr>
        <p:txBody>
          <a:bodyPr/>
          <a:lstStyle/>
          <a:p>
            <a:r>
              <a:rPr lang="en-US" dirty="0"/>
              <a:t>What is the distribution of supplier ratings or performance metrics? Can we create a bar chart or radar chart to visualize it?</a:t>
            </a:r>
            <a:endParaRPr lang="en-IN" dirty="0"/>
          </a:p>
        </p:txBody>
      </p:sp>
      <p:pic>
        <p:nvPicPr>
          <p:cNvPr id="5" name="Picture 4">
            <a:extLst>
              <a:ext uri="{FF2B5EF4-FFF2-40B4-BE49-F238E27FC236}">
                <a16:creationId xmlns:a16="http://schemas.microsoft.com/office/drawing/2014/main" id="{E2BE6247-F939-051D-DEB8-796CE852CFF3}"/>
              </a:ext>
            </a:extLst>
          </p:cNvPr>
          <p:cNvPicPr>
            <a:picLocks noChangeAspect="1"/>
          </p:cNvPicPr>
          <p:nvPr/>
        </p:nvPicPr>
        <p:blipFill>
          <a:blip r:embed="rId2"/>
          <a:stretch>
            <a:fillRect/>
          </a:stretch>
        </p:blipFill>
        <p:spPr>
          <a:xfrm>
            <a:off x="4366812" y="2054494"/>
            <a:ext cx="6710969" cy="3707951"/>
          </a:xfrm>
          <a:prstGeom prst="rect">
            <a:avLst/>
          </a:prstGeom>
        </p:spPr>
      </p:pic>
      <p:sp>
        <p:nvSpPr>
          <p:cNvPr id="6" name="TextBox 5">
            <a:extLst>
              <a:ext uri="{FF2B5EF4-FFF2-40B4-BE49-F238E27FC236}">
                <a16:creationId xmlns:a16="http://schemas.microsoft.com/office/drawing/2014/main" id="{A5B3A2EA-B0E0-C391-E438-A31BF5B91B02}"/>
              </a:ext>
            </a:extLst>
          </p:cNvPr>
          <p:cNvSpPr txBox="1"/>
          <p:nvPr/>
        </p:nvSpPr>
        <p:spPr>
          <a:xfrm>
            <a:off x="897148" y="2520670"/>
            <a:ext cx="3148641" cy="923330"/>
          </a:xfrm>
          <a:prstGeom prst="rect">
            <a:avLst/>
          </a:prstGeom>
          <a:noFill/>
        </p:spPr>
        <p:txBody>
          <a:bodyPr wrap="square" rtlCol="0">
            <a:spAutoFit/>
          </a:bodyPr>
          <a:lstStyle/>
          <a:p>
            <a:r>
              <a:rPr lang="en-IN" dirty="0"/>
              <a:t>We can analyse the count of Products distributed by each supplier.</a:t>
            </a:r>
          </a:p>
        </p:txBody>
      </p:sp>
    </p:spTree>
    <p:extLst>
      <p:ext uri="{BB962C8B-B14F-4D97-AF65-F5344CB8AC3E}">
        <p14:creationId xmlns:p14="http://schemas.microsoft.com/office/powerpoint/2010/main" val="2029319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C0EFBC-F7A7-AA52-F43D-1D3DF8E71DCF}"/>
              </a:ext>
            </a:extLst>
          </p:cNvPr>
          <p:cNvSpPr>
            <a:spLocks noGrp="1"/>
          </p:cNvSpPr>
          <p:nvPr>
            <p:ph idx="1"/>
          </p:nvPr>
        </p:nvSpPr>
        <p:spPr>
          <a:xfrm>
            <a:off x="684212" y="685801"/>
            <a:ext cx="8534400" cy="1272396"/>
          </a:xfrm>
        </p:spPr>
        <p:txBody>
          <a:bodyPr/>
          <a:lstStyle/>
          <a:p>
            <a:r>
              <a:rPr lang="en-US" dirty="0"/>
              <a:t>How does the cost or pricing structure vary across different suppliers? Can we create a box plot or stacked bar chart to display it?</a:t>
            </a:r>
            <a:endParaRPr lang="en-IN" dirty="0"/>
          </a:p>
        </p:txBody>
      </p:sp>
      <p:pic>
        <p:nvPicPr>
          <p:cNvPr id="5" name="Picture 4">
            <a:extLst>
              <a:ext uri="{FF2B5EF4-FFF2-40B4-BE49-F238E27FC236}">
                <a16:creationId xmlns:a16="http://schemas.microsoft.com/office/drawing/2014/main" id="{427857D6-3D9A-5F8C-5F3C-3ECD1673114D}"/>
              </a:ext>
            </a:extLst>
          </p:cNvPr>
          <p:cNvPicPr>
            <a:picLocks noChangeAspect="1"/>
          </p:cNvPicPr>
          <p:nvPr/>
        </p:nvPicPr>
        <p:blipFill>
          <a:blip r:embed="rId2"/>
          <a:stretch>
            <a:fillRect/>
          </a:stretch>
        </p:blipFill>
        <p:spPr>
          <a:xfrm>
            <a:off x="2579297" y="1958197"/>
            <a:ext cx="7230499" cy="2691235"/>
          </a:xfrm>
          <a:prstGeom prst="rect">
            <a:avLst/>
          </a:prstGeom>
        </p:spPr>
      </p:pic>
      <p:sp>
        <p:nvSpPr>
          <p:cNvPr id="7" name="TextBox 6">
            <a:extLst>
              <a:ext uri="{FF2B5EF4-FFF2-40B4-BE49-F238E27FC236}">
                <a16:creationId xmlns:a16="http://schemas.microsoft.com/office/drawing/2014/main" id="{3177F6DB-CE3D-C442-8E00-96E63A37B660}"/>
              </a:ext>
            </a:extLst>
          </p:cNvPr>
          <p:cNvSpPr txBox="1"/>
          <p:nvPr/>
        </p:nvSpPr>
        <p:spPr>
          <a:xfrm>
            <a:off x="1155940" y="4899804"/>
            <a:ext cx="6107502" cy="1200329"/>
          </a:xfrm>
          <a:prstGeom prst="rect">
            <a:avLst/>
          </a:prstGeom>
          <a:noFill/>
        </p:spPr>
        <p:txBody>
          <a:bodyPr wrap="square">
            <a:spAutoFit/>
          </a:bodyPr>
          <a:lstStyle/>
          <a:p>
            <a:pPr marL="285750" indent="-285750">
              <a:buFont typeface="Wingdings" panose="05000000000000000000" pitchFamily="2" charset="2"/>
              <a:buChar char="Ø"/>
            </a:pPr>
            <a:r>
              <a:rPr lang="en-US" b="0" i="0" dirty="0">
                <a:solidFill>
                  <a:srgbClr val="D1D5DB"/>
                </a:solidFill>
                <a:effectLst/>
                <a:latin typeface="Söhne"/>
              </a:rPr>
              <a:t>Identify and acknowledge the variations in pricing or costs among different suppliers</a:t>
            </a:r>
          </a:p>
          <a:p>
            <a:pPr marL="285750" indent="-285750">
              <a:buFont typeface="Wingdings" panose="05000000000000000000" pitchFamily="2" charset="2"/>
              <a:buChar char="Ø"/>
            </a:pPr>
            <a:r>
              <a:rPr lang="en-US" dirty="0">
                <a:solidFill>
                  <a:srgbClr val="D1D5DB"/>
                </a:solidFill>
                <a:latin typeface="Söhne"/>
              </a:rPr>
              <a:t>We can d</a:t>
            </a:r>
            <a:r>
              <a:rPr lang="en-US" b="0" i="0" dirty="0">
                <a:solidFill>
                  <a:srgbClr val="D1D5DB"/>
                </a:solidFill>
                <a:effectLst/>
                <a:latin typeface="Söhne"/>
              </a:rPr>
              <a:t>etermine which suppliers are cost leaders and which are laggards.</a:t>
            </a:r>
            <a:endParaRPr lang="en-IN" dirty="0"/>
          </a:p>
        </p:txBody>
      </p:sp>
    </p:spTree>
    <p:extLst>
      <p:ext uri="{BB962C8B-B14F-4D97-AF65-F5344CB8AC3E}">
        <p14:creationId xmlns:p14="http://schemas.microsoft.com/office/powerpoint/2010/main" val="240314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8AC469-EBF0-AFB1-5BB1-769E7D293F71}"/>
              </a:ext>
            </a:extLst>
          </p:cNvPr>
          <p:cNvSpPr>
            <a:spLocks noGrp="1"/>
          </p:cNvSpPr>
          <p:nvPr>
            <p:ph idx="1"/>
          </p:nvPr>
        </p:nvSpPr>
        <p:spPr/>
        <p:txBody>
          <a:bodyPr/>
          <a:lstStyle/>
          <a:p>
            <a:pPr marL="0" indent="0">
              <a:buNone/>
            </a:pPr>
            <a:r>
              <a:rPr lang="en-US" sz="2400" b="1" i="0" dirty="0">
                <a:effectLst/>
                <a:latin typeface="Söhne"/>
              </a:rPr>
              <a:t>Objective:</a:t>
            </a:r>
          </a:p>
          <a:p>
            <a:pPr marL="0" indent="0">
              <a:buNone/>
            </a:pPr>
            <a:r>
              <a:rPr lang="en-US" b="0" i="0" dirty="0">
                <a:solidFill>
                  <a:srgbClr val="D1D5DB"/>
                </a:solidFill>
                <a:effectLst/>
                <a:latin typeface="Söhne"/>
              </a:rPr>
              <a:t>The primary goal of this Power BI project is to design an insightful and user-friendly dashboard for Northwind Traders. By consolidating and visualizing key performance metrics, the report aims to empower stakeholders with valuable insights into customer behavior, sales patterns, inventory trends, and employee performance. The ultimate impact is to enable Northwind Traders to make informed, data-driven decisions and maintain a competitive edge in the wholesale market landscape.</a:t>
            </a:r>
            <a:endParaRPr lang="en-IN" dirty="0"/>
          </a:p>
        </p:txBody>
      </p:sp>
    </p:spTree>
    <p:extLst>
      <p:ext uri="{BB962C8B-B14F-4D97-AF65-F5344CB8AC3E}">
        <p14:creationId xmlns:p14="http://schemas.microsoft.com/office/powerpoint/2010/main" val="2566272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01DAEC-F0B7-85BB-BEEC-F965C3CB14FE}"/>
              </a:ext>
            </a:extLst>
          </p:cNvPr>
          <p:cNvSpPr>
            <a:spLocks noGrp="1"/>
          </p:cNvSpPr>
          <p:nvPr>
            <p:ph idx="1"/>
          </p:nvPr>
        </p:nvSpPr>
        <p:spPr>
          <a:xfrm>
            <a:off x="684212" y="685800"/>
            <a:ext cx="8534400" cy="1030857"/>
          </a:xfrm>
        </p:spPr>
        <p:txBody>
          <a:bodyPr/>
          <a:lstStyle/>
          <a:p>
            <a:r>
              <a:rPr lang="en-US" dirty="0"/>
              <a:t>Can we visualize the geographical distribution of suppliers using a map or bubble chart?</a:t>
            </a:r>
            <a:endParaRPr lang="en-IN" dirty="0"/>
          </a:p>
        </p:txBody>
      </p:sp>
      <p:pic>
        <p:nvPicPr>
          <p:cNvPr id="5" name="Picture 4">
            <a:extLst>
              <a:ext uri="{FF2B5EF4-FFF2-40B4-BE49-F238E27FC236}">
                <a16:creationId xmlns:a16="http://schemas.microsoft.com/office/drawing/2014/main" id="{E50350D1-076C-3646-A76C-95748168690E}"/>
              </a:ext>
            </a:extLst>
          </p:cNvPr>
          <p:cNvPicPr>
            <a:picLocks noChangeAspect="1"/>
          </p:cNvPicPr>
          <p:nvPr/>
        </p:nvPicPr>
        <p:blipFill>
          <a:blip r:embed="rId2"/>
          <a:stretch>
            <a:fillRect/>
          </a:stretch>
        </p:blipFill>
        <p:spPr>
          <a:xfrm>
            <a:off x="5255285" y="1811548"/>
            <a:ext cx="5497381" cy="3036498"/>
          </a:xfrm>
          <a:prstGeom prst="rect">
            <a:avLst/>
          </a:prstGeom>
        </p:spPr>
      </p:pic>
      <p:sp>
        <p:nvSpPr>
          <p:cNvPr id="6" name="TextBox 5">
            <a:extLst>
              <a:ext uri="{FF2B5EF4-FFF2-40B4-BE49-F238E27FC236}">
                <a16:creationId xmlns:a16="http://schemas.microsoft.com/office/drawing/2014/main" id="{923EAA5E-E04B-7BF8-50B8-8F0FFF9A848B}"/>
              </a:ext>
            </a:extLst>
          </p:cNvPr>
          <p:cNvSpPr txBox="1"/>
          <p:nvPr/>
        </p:nvSpPr>
        <p:spPr>
          <a:xfrm>
            <a:off x="1216325" y="2932981"/>
            <a:ext cx="2708694" cy="923330"/>
          </a:xfrm>
          <a:prstGeom prst="rect">
            <a:avLst/>
          </a:prstGeom>
          <a:noFill/>
        </p:spPr>
        <p:txBody>
          <a:bodyPr wrap="square" rtlCol="0">
            <a:spAutoFit/>
          </a:bodyPr>
          <a:lstStyle/>
          <a:p>
            <a:r>
              <a:rPr lang="en-US" b="0" i="0" dirty="0">
                <a:solidFill>
                  <a:srgbClr val="D1D5DB"/>
                </a:solidFill>
                <a:effectLst/>
                <a:latin typeface="Söhne"/>
              </a:rPr>
              <a:t>We can Identify regions or countries with a high concentration of suppliers.</a:t>
            </a:r>
            <a:endParaRPr lang="en-IN" dirty="0"/>
          </a:p>
        </p:txBody>
      </p:sp>
    </p:spTree>
    <p:extLst>
      <p:ext uri="{BB962C8B-B14F-4D97-AF65-F5344CB8AC3E}">
        <p14:creationId xmlns:p14="http://schemas.microsoft.com/office/powerpoint/2010/main" val="4240029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34349-D8D7-3487-7B4D-DC2D0C7694E7}"/>
              </a:ext>
            </a:extLst>
          </p:cNvPr>
          <p:cNvSpPr>
            <a:spLocks noGrp="1"/>
          </p:cNvSpPr>
          <p:nvPr>
            <p:ph type="title"/>
          </p:nvPr>
        </p:nvSpPr>
        <p:spPr>
          <a:xfrm>
            <a:off x="666959" y="2002924"/>
            <a:ext cx="8534400" cy="1507067"/>
          </a:xfrm>
        </p:spPr>
        <p:txBody>
          <a:bodyPr>
            <a:normAutofit/>
          </a:bodyPr>
          <a:lstStyle/>
          <a:p>
            <a:pPr algn="r"/>
            <a:r>
              <a:rPr lang="en-IN" sz="6000" dirty="0"/>
              <a:t>EDA Analysis</a:t>
            </a:r>
          </a:p>
        </p:txBody>
      </p:sp>
    </p:spTree>
    <p:extLst>
      <p:ext uri="{BB962C8B-B14F-4D97-AF65-F5344CB8AC3E}">
        <p14:creationId xmlns:p14="http://schemas.microsoft.com/office/powerpoint/2010/main" val="1497743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F07DA-5F70-AA4C-1268-7E7E372225FD}"/>
              </a:ext>
            </a:extLst>
          </p:cNvPr>
          <p:cNvSpPr>
            <a:spLocks noGrp="1"/>
          </p:cNvSpPr>
          <p:nvPr>
            <p:ph idx="1"/>
          </p:nvPr>
        </p:nvSpPr>
        <p:spPr>
          <a:xfrm>
            <a:off x="684212" y="685800"/>
            <a:ext cx="8534400" cy="1298275"/>
          </a:xfrm>
        </p:spPr>
        <p:txBody>
          <a:bodyPr/>
          <a:lstStyle/>
          <a:p>
            <a:r>
              <a:rPr lang="en-US" dirty="0"/>
              <a:t>What are the key factors influencing customer retention or loyalty based on the dataset?</a:t>
            </a:r>
            <a:endParaRPr lang="en-IN" dirty="0"/>
          </a:p>
        </p:txBody>
      </p:sp>
      <p:graphicFrame>
        <p:nvGraphicFramePr>
          <p:cNvPr id="4" name="Chart 3">
            <a:extLst>
              <a:ext uri="{FF2B5EF4-FFF2-40B4-BE49-F238E27FC236}">
                <a16:creationId xmlns:a16="http://schemas.microsoft.com/office/drawing/2014/main" id="{00000000-0008-0000-0200-000003000000}"/>
              </a:ext>
            </a:extLst>
          </p:cNvPr>
          <p:cNvGraphicFramePr>
            <a:graphicFrameLocks/>
          </p:cNvGraphicFramePr>
          <p:nvPr>
            <p:extLst>
              <p:ext uri="{D42A27DB-BD31-4B8C-83A1-F6EECF244321}">
                <p14:modId xmlns:p14="http://schemas.microsoft.com/office/powerpoint/2010/main" val="583638044"/>
              </p:ext>
            </p:extLst>
          </p:nvPr>
        </p:nvGraphicFramePr>
        <p:xfrm>
          <a:off x="5764961" y="1984075"/>
          <a:ext cx="4811023" cy="2889849"/>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8050CD25-0060-B16A-4BFE-F93F16BF746E}"/>
              </a:ext>
            </a:extLst>
          </p:cNvPr>
          <p:cNvSpPr txBox="1"/>
          <p:nvPr/>
        </p:nvSpPr>
        <p:spPr>
          <a:xfrm>
            <a:off x="524055" y="2586343"/>
            <a:ext cx="4574156"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We can measure the loyalty of Customers by Observing Maximum Number of Orders.</a:t>
            </a:r>
          </a:p>
          <a:p>
            <a:pPr marL="285750" indent="-285750">
              <a:buFont typeface="Wingdings" panose="05000000000000000000" pitchFamily="2" charset="2"/>
              <a:buChar char="Ø"/>
            </a:pPr>
            <a:r>
              <a:rPr lang="en-US" dirty="0"/>
              <a:t>Most Of the Orders done from Sava-a-lot Markets and Ernst Handel.</a:t>
            </a:r>
          </a:p>
        </p:txBody>
      </p:sp>
    </p:spTree>
    <p:extLst>
      <p:ext uri="{BB962C8B-B14F-4D97-AF65-F5344CB8AC3E}">
        <p14:creationId xmlns:p14="http://schemas.microsoft.com/office/powerpoint/2010/main" val="32901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7933A0-F647-127B-9CF8-E1DAE99FAF1B}"/>
              </a:ext>
            </a:extLst>
          </p:cNvPr>
          <p:cNvSpPr>
            <a:spLocks noGrp="1"/>
          </p:cNvSpPr>
          <p:nvPr>
            <p:ph idx="1"/>
          </p:nvPr>
        </p:nvSpPr>
        <p:spPr>
          <a:xfrm>
            <a:off x="684212" y="685800"/>
            <a:ext cx="8534400" cy="1298275"/>
          </a:xfrm>
        </p:spPr>
        <p:txBody>
          <a:bodyPr/>
          <a:lstStyle/>
          <a:p>
            <a:r>
              <a:rPr lang="en-US" dirty="0"/>
              <a:t>How do customer preferences vary based on their location or demographics? Can we explore this through interactive visualizations?</a:t>
            </a:r>
            <a:endParaRPr lang="en-IN" dirty="0"/>
          </a:p>
        </p:txBody>
      </p:sp>
      <p:pic>
        <p:nvPicPr>
          <p:cNvPr id="5" name="Picture 4">
            <a:extLst>
              <a:ext uri="{FF2B5EF4-FFF2-40B4-BE49-F238E27FC236}">
                <a16:creationId xmlns:a16="http://schemas.microsoft.com/office/drawing/2014/main" id="{C287252A-04B7-C923-F267-B1194160DB72}"/>
              </a:ext>
            </a:extLst>
          </p:cNvPr>
          <p:cNvPicPr>
            <a:picLocks noChangeAspect="1"/>
          </p:cNvPicPr>
          <p:nvPr/>
        </p:nvPicPr>
        <p:blipFill>
          <a:blip r:embed="rId2"/>
          <a:stretch>
            <a:fillRect/>
          </a:stretch>
        </p:blipFill>
        <p:spPr>
          <a:xfrm>
            <a:off x="5731326" y="2146447"/>
            <a:ext cx="4801016" cy="2451432"/>
          </a:xfrm>
          <a:prstGeom prst="rect">
            <a:avLst/>
          </a:prstGeom>
        </p:spPr>
      </p:pic>
      <p:sp>
        <p:nvSpPr>
          <p:cNvPr id="6" name="TextBox 5">
            <a:extLst>
              <a:ext uri="{FF2B5EF4-FFF2-40B4-BE49-F238E27FC236}">
                <a16:creationId xmlns:a16="http://schemas.microsoft.com/office/drawing/2014/main" id="{786D55A9-39F9-1DA7-744C-ADE030551E86}"/>
              </a:ext>
            </a:extLst>
          </p:cNvPr>
          <p:cNvSpPr txBox="1"/>
          <p:nvPr/>
        </p:nvSpPr>
        <p:spPr>
          <a:xfrm>
            <a:off x="1250829" y="3010619"/>
            <a:ext cx="3459193" cy="1200329"/>
          </a:xfrm>
          <a:prstGeom prst="rect">
            <a:avLst/>
          </a:prstGeom>
          <a:noFill/>
        </p:spPr>
        <p:txBody>
          <a:bodyPr wrap="square" rtlCol="0">
            <a:spAutoFit/>
          </a:bodyPr>
          <a:lstStyle/>
          <a:p>
            <a:r>
              <a:rPr lang="en-US" dirty="0"/>
              <a:t>Through the Analyses we can conclude the customer Preferences region wise Product and categories.</a:t>
            </a:r>
            <a:endParaRPr lang="en-IN" dirty="0"/>
          </a:p>
        </p:txBody>
      </p:sp>
    </p:spTree>
    <p:extLst>
      <p:ext uri="{BB962C8B-B14F-4D97-AF65-F5344CB8AC3E}">
        <p14:creationId xmlns:p14="http://schemas.microsoft.com/office/powerpoint/2010/main" val="1581164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704582-F484-940B-B3A2-C24136105965}"/>
              </a:ext>
            </a:extLst>
          </p:cNvPr>
          <p:cNvSpPr>
            <a:spLocks noGrp="1"/>
          </p:cNvSpPr>
          <p:nvPr>
            <p:ph idx="1"/>
          </p:nvPr>
        </p:nvSpPr>
        <p:spPr>
          <a:xfrm>
            <a:off x="684212" y="685801"/>
            <a:ext cx="8534400" cy="1522562"/>
          </a:xfrm>
        </p:spPr>
        <p:txBody>
          <a:bodyPr/>
          <a:lstStyle/>
          <a:p>
            <a:r>
              <a:rPr lang="en-US" dirty="0"/>
              <a:t>Are there any interesting patterns or clusters in customer behavior that can be visualized to identify potential market segments</a:t>
            </a:r>
            <a:endParaRPr lang="en-IN" dirty="0"/>
          </a:p>
        </p:txBody>
      </p:sp>
      <p:pic>
        <p:nvPicPr>
          <p:cNvPr id="5" name="Picture 4">
            <a:extLst>
              <a:ext uri="{FF2B5EF4-FFF2-40B4-BE49-F238E27FC236}">
                <a16:creationId xmlns:a16="http://schemas.microsoft.com/office/drawing/2014/main" id="{D867D066-724D-4F73-E0AA-B8800879F775}"/>
              </a:ext>
            </a:extLst>
          </p:cNvPr>
          <p:cNvPicPr>
            <a:picLocks noChangeAspect="1"/>
          </p:cNvPicPr>
          <p:nvPr/>
        </p:nvPicPr>
        <p:blipFill>
          <a:blip r:embed="rId2"/>
          <a:stretch>
            <a:fillRect/>
          </a:stretch>
        </p:blipFill>
        <p:spPr>
          <a:xfrm>
            <a:off x="5440464" y="2105498"/>
            <a:ext cx="4968671" cy="2423370"/>
          </a:xfrm>
          <a:prstGeom prst="rect">
            <a:avLst/>
          </a:prstGeom>
        </p:spPr>
      </p:pic>
      <p:sp>
        <p:nvSpPr>
          <p:cNvPr id="6" name="TextBox 5">
            <a:extLst>
              <a:ext uri="{FF2B5EF4-FFF2-40B4-BE49-F238E27FC236}">
                <a16:creationId xmlns:a16="http://schemas.microsoft.com/office/drawing/2014/main" id="{57EC0167-1AF1-825D-BF21-C76616D55032}"/>
              </a:ext>
            </a:extLst>
          </p:cNvPr>
          <p:cNvSpPr txBox="1"/>
          <p:nvPr/>
        </p:nvSpPr>
        <p:spPr>
          <a:xfrm>
            <a:off x="1078302" y="2894161"/>
            <a:ext cx="2467155" cy="1200329"/>
          </a:xfrm>
          <a:prstGeom prst="rect">
            <a:avLst/>
          </a:prstGeom>
          <a:noFill/>
        </p:spPr>
        <p:txBody>
          <a:bodyPr wrap="square" rtlCol="0">
            <a:spAutoFit/>
          </a:bodyPr>
          <a:lstStyle/>
          <a:p>
            <a:r>
              <a:rPr lang="en-US"/>
              <a:t>We can analyze the customer behaviour through potential markets i.e,suppliers.</a:t>
            </a:r>
            <a:endParaRPr lang="en-IN" dirty="0"/>
          </a:p>
        </p:txBody>
      </p:sp>
    </p:spTree>
    <p:extLst>
      <p:ext uri="{BB962C8B-B14F-4D97-AF65-F5344CB8AC3E}">
        <p14:creationId xmlns:p14="http://schemas.microsoft.com/office/powerpoint/2010/main" val="2614221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6CC41F-8325-71A3-492B-BE2727174AEC}"/>
              </a:ext>
            </a:extLst>
          </p:cNvPr>
          <p:cNvSpPr>
            <a:spLocks noGrp="1"/>
          </p:cNvSpPr>
          <p:nvPr>
            <p:ph idx="1"/>
          </p:nvPr>
        </p:nvSpPr>
        <p:spPr>
          <a:xfrm>
            <a:off x="684212" y="685801"/>
            <a:ext cx="8534400" cy="1507068"/>
          </a:xfrm>
        </p:spPr>
        <p:txBody>
          <a:bodyPr/>
          <a:lstStyle/>
          <a:p>
            <a:r>
              <a:rPr lang="en-US" dirty="0"/>
              <a:t>Are there any specific product categories or SKUs that contribute significantly to order revenue? Can we identify them through visualizations</a:t>
            </a:r>
            <a:endParaRPr lang="en-IN" dirty="0"/>
          </a:p>
        </p:txBody>
      </p:sp>
      <p:pic>
        <p:nvPicPr>
          <p:cNvPr id="5" name="Picture 4">
            <a:extLst>
              <a:ext uri="{FF2B5EF4-FFF2-40B4-BE49-F238E27FC236}">
                <a16:creationId xmlns:a16="http://schemas.microsoft.com/office/drawing/2014/main" id="{10FD3A26-C425-E60F-905D-C1F873ED2631}"/>
              </a:ext>
            </a:extLst>
          </p:cNvPr>
          <p:cNvPicPr>
            <a:picLocks noChangeAspect="1"/>
          </p:cNvPicPr>
          <p:nvPr/>
        </p:nvPicPr>
        <p:blipFill>
          <a:blip r:embed="rId2"/>
          <a:stretch>
            <a:fillRect/>
          </a:stretch>
        </p:blipFill>
        <p:spPr>
          <a:xfrm>
            <a:off x="6685472" y="2022040"/>
            <a:ext cx="4761638" cy="2980567"/>
          </a:xfrm>
          <a:prstGeom prst="rect">
            <a:avLst/>
          </a:prstGeom>
        </p:spPr>
      </p:pic>
      <p:sp>
        <p:nvSpPr>
          <p:cNvPr id="6" name="TextBox 5">
            <a:extLst>
              <a:ext uri="{FF2B5EF4-FFF2-40B4-BE49-F238E27FC236}">
                <a16:creationId xmlns:a16="http://schemas.microsoft.com/office/drawing/2014/main" id="{29F7559B-8B2C-3592-38A1-0EE979DAEE2C}"/>
              </a:ext>
            </a:extLst>
          </p:cNvPr>
          <p:cNvSpPr txBox="1"/>
          <p:nvPr/>
        </p:nvSpPr>
        <p:spPr>
          <a:xfrm>
            <a:off x="836762" y="2458527"/>
            <a:ext cx="4761638"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t>We can conclude which Product name has highest revenue.</a:t>
            </a:r>
          </a:p>
          <a:p>
            <a:pPr marL="285750" indent="-285750">
              <a:buFont typeface="Wingdings" panose="05000000000000000000" pitchFamily="2" charset="2"/>
              <a:buChar char="Ø"/>
            </a:pPr>
            <a:r>
              <a:rPr lang="en-US" dirty="0"/>
              <a:t>In which category product is giving max and min Revenue </a:t>
            </a:r>
          </a:p>
          <a:p>
            <a:pPr marL="285750" indent="-285750">
              <a:buFont typeface="Wingdings" panose="05000000000000000000" pitchFamily="2" charset="2"/>
              <a:buChar char="Ø"/>
            </a:pPr>
            <a:r>
              <a:rPr lang="en-US" dirty="0"/>
              <a:t>In which category we are having maximum revenue</a:t>
            </a:r>
          </a:p>
          <a:p>
            <a:pPr marL="285750" indent="-285750">
              <a:buFont typeface="Wingdings" panose="05000000000000000000" pitchFamily="2" charset="2"/>
              <a:buChar char="Ø"/>
            </a:pPr>
            <a:r>
              <a:rPr lang="en-US" dirty="0"/>
              <a:t>In which category we can enhance or exchange the product quality.</a:t>
            </a:r>
          </a:p>
          <a:p>
            <a:pPr marL="285750" indent="-285750">
              <a:buFont typeface="Wingdings" panose="05000000000000000000" pitchFamily="2" charset="2"/>
              <a:buChar char="Ø"/>
            </a:pPr>
            <a:r>
              <a:rPr lang="en-US" dirty="0"/>
              <a:t>We can also conclude which product is having better revenue as compare to other products of same Category.</a:t>
            </a:r>
            <a:endParaRPr lang="en-IN" dirty="0"/>
          </a:p>
        </p:txBody>
      </p:sp>
    </p:spTree>
    <p:extLst>
      <p:ext uri="{BB962C8B-B14F-4D97-AF65-F5344CB8AC3E}">
        <p14:creationId xmlns:p14="http://schemas.microsoft.com/office/powerpoint/2010/main" val="780196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E30BB5-AE2B-74CA-A892-F13F59C308B9}"/>
              </a:ext>
            </a:extLst>
          </p:cNvPr>
          <p:cNvSpPr>
            <a:spLocks noGrp="1"/>
          </p:cNvSpPr>
          <p:nvPr>
            <p:ph idx="1"/>
          </p:nvPr>
        </p:nvSpPr>
        <p:spPr>
          <a:xfrm>
            <a:off x="684212" y="685801"/>
            <a:ext cx="8534400" cy="1684868"/>
          </a:xfrm>
        </p:spPr>
        <p:txBody>
          <a:bodyPr/>
          <a:lstStyle/>
          <a:p>
            <a:r>
              <a:rPr lang="en-US" dirty="0"/>
              <a:t>Are there any correlations between order size and customer demographics or product categories? Can we explore this visually using scatter plots or heatmaps</a:t>
            </a:r>
            <a:endParaRPr lang="en-IN" dirty="0"/>
          </a:p>
        </p:txBody>
      </p:sp>
      <p:pic>
        <p:nvPicPr>
          <p:cNvPr id="5" name="Picture 4">
            <a:extLst>
              <a:ext uri="{FF2B5EF4-FFF2-40B4-BE49-F238E27FC236}">
                <a16:creationId xmlns:a16="http://schemas.microsoft.com/office/drawing/2014/main" id="{B4E6033F-43B6-5622-D3E3-69A21B713625}"/>
              </a:ext>
            </a:extLst>
          </p:cNvPr>
          <p:cNvPicPr>
            <a:picLocks noChangeAspect="1"/>
          </p:cNvPicPr>
          <p:nvPr/>
        </p:nvPicPr>
        <p:blipFill>
          <a:blip r:embed="rId2"/>
          <a:stretch>
            <a:fillRect/>
          </a:stretch>
        </p:blipFill>
        <p:spPr>
          <a:xfrm>
            <a:off x="6221078" y="2284585"/>
            <a:ext cx="5098222" cy="2789162"/>
          </a:xfrm>
          <a:prstGeom prst="rect">
            <a:avLst/>
          </a:prstGeom>
        </p:spPr>
      </p:pic>
      <p:sp>
        <p:nvSpPr>
          <p:cNvPr id="6" name="TextBox 5">
            <a:extLst>
              <a:ext uri="{FF2B5EF4-FFF2-40B4-BE49-F238E27FC236}">
                <a16:creationId xmlns:a16="http://schemas.microsoft.com/office/drawing/2014/main" id="{550E9D3A-C1C3-BD4A-877B-2192CAED283C}"/>
              </a:ext>
            </a:extLst>
          </p:cNvPr>
          <p:cNvSpPr txBox="1"/>
          <p:nvPr/>
        </p:nvSpPr>
        <p:spPr>
          <a:xfrm>
            <a:off x="1424791" y="3001990"/>
            <a:ext cx="3821502" cy="1200329"/>
          </a:xfrm>
          <a:prstGeom prst="rect">
            <a:avLst/>
          </a:prstGeom>
          <a:noFill/>
        </p:spPr>
        <p:txBody>
          <a:bodyPr wrap="square" rtlCol="0">
            <a:spAutoFit/>
          </a:bodyPr>
          <a:lstStyle/>
          <a:p>
            <a:r>
              <a:rPr lang="en-US" dirty="0"/>
              <a:t>The Graph represents the correlation between Customer Region and Product categories </a:t>
            </a:r>
            <a:r>
              <a:rPr lang="en-US" dirty="0" err="1"/>
              <a:t>i.e,size</a:t>
            </a:r>
            <a:r>
              <a:rPr lang="en-US" dirty="0"/>
              <a:t> and total Orders.</a:t>
            </a:r>
            <a:endParaRPr lang="en-IN" dirty="0"/>
          </a:p>
        </p:txBody>
      </p:sp>
    </p:spTree>
    <p:extLst>
      <p:ext uri="{BB962C8B-B14F-4D97-AF65-F5344CB8AC3E}">
        <p14:creationId xmlns:p14="http://schemas.microsoft.com/office/powerpoint/2010/main" val="2948159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5A1C93-F4F7-5984-EE38-E50AEA57150E}"/>
              </a:ext>
            </a:extLst>
          </p:cNvPr>
          <p:cNvSpPr>
            <a:spLocks noGrp="1"/>
          </p:cNvSpPr>
          <p:nvPr>
            <p:ph idx="1"/>
          </p:nvPr>
        </p:nvSpPr>
        <p:spPr>
          <a:xfrm>
            <a:off x="684212" y="685801"/>
            <a:ext cx="8534400" cy="1507068"/>
          </a:xfrm>
        </p:spPr>
        <p:txBody>
          <a:bodyPr/>
          <a:lstStyle/>
          <a:p>
            <a:r>
              <a:rPr lang="en-US" dirty="0"/>
              <a:t>How does order frequency vary across different customer segments? Can we visualize this using bar charts or </a:t>
            </a:r>
            <a:r>
              <a:rPr lang="en-US" dirty="0" err="1"/>
              <a:t>treemaps</a:t>
            </a:r>
            <a:endParaRPr lang="en-IN" dirty="0"/>
          </a:p>
        </p:txBody>
      </p:sp>
      <p:pic>
        <p:nvPicPr>
          <p:cNvPr id="5" name="Picture 4">
            <a:extLst>
              <a:ext uri="{FF2B5EF4-FFF2-40B4-BE49-F238E27FC236}">
                <a16:creationId xmlns:a16="http://schemas.microsoft.com/office/drawing/2014/main" id="{3433818C-E753-AF36-A028-45CCFD2C9462}"/>
              </a:ext>
            </a:extLst>
          </p:cNvPr>
          <p:cNvPicPr>
            <a:picLocks noChangeAspect="1"/>
          </p:cNvPicPr>
          <p:nvPr/>
        </p:nvPicPr>
        <p:blipFill>
          <a:blip r:embed="rId2"/>
          <a:stretch>
            <a:fillRect/>
          </a:stretch>
        </p:blipFill>
        <p:spPr>
          <a:xfrm>
            <a:off x="5745774" y="2192869"/>
            <a:ext cx="4823878" cy="2819644"/>
          </a:xfrm>
          <a:prstGeom prst="rect">
            <a:avLst/>
          </a:prstGeom>
        </p:spPr>
      </p:pic>
      <p:sp>
        <p:nvSpPr>
          <p:cNvPr id="6" name="TextBox 5">
            <a:extLst>
              <a:ext uri="{FF2B5EF4-FFF2-40B4-BE49-F238E27FC236}">
                <a16:creationId xmlns:a16="http://schemas.microsoft.com/office/drawing/2014/main" id="{374A2F1F-0EF1-73E9-32D1-10A0BA081E2C}"/>
              </a:ext>
            </a:extLst>
          </p:cNvPr>
          <p:cNvSpPr txBox="1"/>
          <p:nvPr/>
        </p:nvSpPr>
        <p:spPr>
          <a:xfrm>
            <a:off x="1078302" y="2665562"/>
            <a:ext cx="3441940"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t>We can observe the pattern of number of orders across different countries.</a:t>
            </a:r>
          </a:p>
          <a:p>
            <a:pPr marL="285750" indent="-285750">
              <a:buFont typeface="Wingdings" panose="05000000000000000000" pitchFamily="2" charset="2"/>
              <a:buChar char="Ø"/>
            </a:pPr>
            <a:r>
              <a:rPr lang="en-US" dirty="0"/>
              <a:t>We get to know which country is having highest and lowest number of orders.</a:t>
            </a:r>
            <a:endParaRPr lang="en-IN" dirty="0"/>
          </a:p>
        </p:txBody>
      </p:sp>
    </p:spTree>
    <p:extLst>
      <p:ext uri="{BB962C8B-B14F-4D97-AF65-F5344CB8AC3E}">
        <p14:creationId xmlns:p14="http://schemas.microsoft.com/office/powerpoint/2010/main" val="2726008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B3C497-8EC1-536B-C065-834548FFB320}"/>
              </a:ext>
            </a:extLst>
          </p:cNvPr>
          <p:cNvSpPr>
            <a:spLocks noGrp="1"/>
          </p:cNvSpPr>
          <p:nvPr>
            <p:ph idx="1"/>
          </p:nvPr>
        </p:nvSpPr>
        <p:spPr>
          <a:xfrm>
            <a:off x="684212" y="685801"/>
            <a:ext cx="8534400" cy="1684868"/>
          </a:xfrm>
        </p:spPr>
        <p:txBody>
          <a:bodyPr/>
          <a:lstStyle/>
          <a:p>
            <a:r>
              <a:rPr lang="en-US" dirty="0"/>
              <a:t>Are there any correlations between employee satisfaction levels and key performance indicators? Can we explore this visually through scatter plots or line charts</a:t>
            </a:r>
            <a:endParaRPr lang="en-IN" dirty="0"/>
          </a:p>
        </p:txBody>
      </p:sp>
      <p:pic>
        <p:nvPicPr>
          <p:cNvPr id="5" name="Picture 4">
            <a:extLst>
              <a:ext uri="{FF2B5EF4-FFF2-40B4-BE49-F238E27FC236}">
                <a16:creationId xmlns:a16="http://schemas.microsoft.com/office/drawing/2014/main" id="{543275FA-2D54-6A56-B57E-ABDF382B56D8}"/>
              </a:ext>
            </a:extLst>
          </p:cNvPr>
          <p:cNvPicPr>
            <a:picLocks noChangeAspect="1"/>
          </p:cNvPicPr>
          <p:nvPr/>
        </p:nvPicPr>
        <p:blipFill>
          <a:blip r:embed="rId2"/>
          <a:stretch>
            <a:fillRect/>
          </a:stretch>
        </p:blipFill>
        <p:spPr>
          <a:xfrm>
            <a:off x="5476188" y="2129129"/>
            <a:ext cx="5052498" cy="3109229"/>
          </a:xfrm>
          <a:prstGeom prst="rect">
            <a:avLst/>
          </a:prstGeom>
        </p:spPr>
      </p:pic>
      <p:sp>
        <p:nvSpPr>
          <p:cNvPr id="6" name="TextBox 5">
            <a:extLst>
              <a:ext uri="{FF2B5EF4-FFF2-40B4-BE49-F238E27FC236}">
                <a16:creationId xmlns:a16="http://schemas.microsoft.com/office/drawing/2014/main" id="{FC2C854D-1999-C4F7-69B0-22714CBC4565}"/>
              </a:ext>
            </a:extLst>
          </p:cNvPr>
          <p:cNvSpPr txBox="1"/>
          <p:nvPr/>
        </p:nvSpPr>
        <p:spPr>
          <a:xfrm>
            <a:off x="802257" y="3303917"/>
            <a:ext cx="4218317" cy="923330"/>
          </a:xfrm>
          <a:prstGeom prst="rect">
            <a:avLst/>
          </a:prstGeom>
          <a:noFill/>
        </p:spPr>
        <p:txBody>
          <a:bodyPr wrap="square" rtlCol="0">
            <a:spAutoFit/>
          </a:bodyPr>
          <a:lstStyle/>
          <a:p>
            <a:r>
              <a:rPr lang="en-US" dirty="0"/>
              <a:t>The Graph shows the correlation between Employee working days and Sales of Employees.</a:t>
            </a:r>
            <a:endParaRPr lang="en-IN" dirty="0"/>
          </a:p>
        </p:txBody>
      </p:sp>
    </p:spTree>
    <p:extLst>
      <p:ext uri="{BB962C8B-B14F-4D97-AF65-F5344CB8AC3E}">
        <p14:creationId xmlns:p14="http://schemas.microsoft.com/office/powerpoint/2010/main" val="175712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0CBDBB-59F6-BE5F-068D-67C13937096C}"/>
              </a:ext>
            </a:extLst>
          </p:cNvPr>
          <p:cNvSpPr>
            <a:spLocks noGrp="1"/>
          </p:cNvSpPr>
          <p:nvPr>
            <p:ph idx="1"/>
          </p:nvPr>
        </p:nvSpPr>
        <p:spPr>
          <a:xfrm>
            <a:off x="684212" y="685801"/>
            <a:ext cx="8534400" cy="1684868"/>
          </a:xfrm>
        </p:spPr>
        <p:txBody>
          <a:bodyPr/>
          <a:lstStyle/>
          <a:p>
            <a:r>
              <a:rPr lang="en-US" dirty="0"/>
              <a:t>How does employee turnover vary across different departments or job roles? Can we visualize this using bar charts or heatmaps</a:t>
            </a:r>
            <a:endParaRPr lang="en-IN" dirty="0"/>
          </a:p>
        </p:txBody>
      </p:sp>
      <p:pic>
        <p:nvPicPr>
          <p:cNvPr id="5" name="Picture 4">
            <a:extLst>
              <a:ext uri="{FF2B5EF4-FFF2-40B4-BE49-F238E27FC236}">
                <a16:creationId xmlns:a16="http://schemas.microsoft.com/office/drawing/2014/main" id="{F7873795-6691-2887-F2E3-E3B0924F8566}"/>
              </a:ext>
            </a:extLst>
          </p:cNvPr>
          <p:cNvPicPr>
            <a:picLocks noChangeAspect="1"/>
          </p:cNvPicPr>
          <p:nvPr/>
        </p:nvPicPr>
        <p:blipFill>
          <a:blip r:embed="rId2"/>
          <a:stretch>
            <a:fillRect/>
          </a:stretch>
        </p:blipFill>
        <p:spPr>
          <a:xfrm>
            <a:off x="5345458" y="2307823"/>
            <a:ext cx="4313294" cy="2179509"/>
          </a:xfrm>
          <a:prstGeom prst="rect">
            <a:avLst/>
          </a:prstGeom>
        </p:spPr>
      </p:pic>
      <p:sp>
        <p:nvSpPr>
          <p:cNvPr id="6" name="TextBox 5">
            <a:extLst>
              <a:ext uri="{FF2B5EF4-FFF2-40B4-BE49-F238E27FC236}">
                <a16:creationId xmlns:a16="http://schemas.microsoft.com/office/drawing/2014/main" id="{39B4571C-F47D-4B9F-480E-6BAAC0784CDA}"/>
              </a:ext>
            </a:extLst>
          </p:cNvPr>
          <p:cNvSpPr txBox="1"/>
          <p:nvPr/>
        </p:nvSpPr>
        <p:spPr>
          <a:xfrm>
            <a:off x="1127142" y="3019246"/>
            <a:ext cx="2812212" cy="1200329"/>
          </a:xfrm>
          <a:prstGeom prst="rect">
            <a:avLst/>
          </a:prstGeom>
          <a:noFill/>
        </p:spPr>
        <p:txBody>
          <a:bodyPr wrap="square" rtlCol="0">
            <a:spAutoFit/>
          </a:bodyPr>
          <a:lstStyle/>
          <a:p>
            <a:r>
              <a:rPr lang="en-US"/>
              <a:t>We can Analyze the Employee details regarding each department year wise.</a:t>
            </a:r>
            <a:endParaRPr lang="en-US" dirty="0"/>
          </a:p>
        </p:txBody>
      </p:sp>
    </p:spTree>
    <p:extLst>
      <p:ext uri="{BB962C8B-B14F-4D97-AF65-F5344CB8AC3E}">
        <p14:creationId xmlns:p14="http://schemas.microsoft.com/office/powerpoint/2010/main" val="4233390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BA5A8A-8629-2EE1-9DA7-ED71AE7CFCA2}"/>
              </a:ext>
            </a:extLst>
          </p:cNvPr>
          <p:cNvSpPr>
            <a:spLocks noGrp="1"/>
          </p:cNvSpPr>
          <p:nvPr>
            <p:ph idx="1"/>
          </p:nvPr>
        </p:nvSpPr>
        <p:spPr/>
        <p:txBody>
          <a:bodyPr/>
          <a:lstStyle/>
          <a:p>
            <a:pPr marL="0" indent="0">
              <a:buNone/>
            </a:pPr>
            <a:r>
              <a:rPr lang="en-US" b="1" i="0" dirty="0">
                <a:effectLst/>
                <a:latin typeface="Söhne"/>
              </a:rPr>
              <a:t>Dataset Description:</a:t>
            </a:r>
            <a:r>
              <a:rPr lang="en-US" b="0" i="0" dirty="0">
                <a:solidFill>
                  <a:srgbClr val="D1D5DB"/>
                </a:solidFill>
                <a:effectLst/>
                <a:latin typeface="Söhne"/>
              </a:rPr>
              <a:t> </a:t>
            </a:r>
          </a:p>
          <a:p>
            <a:pPr marL="0" indent="0">
              <a:buNone/>
            </a:pPr>
            <a:r>
              <a:rPr lang="en-US" b="0" i="0" dirty="0">
                <a:solidFill>
                  <a:srgbClr val="D1D5DB"/>
                </a:solidFill>
                <a:effectLst/>
                <a:latin typeface="Söhne"/>
              </a:rPr>
              <a:t>The dataset used for this project is the Northwind database, containing comprehensive sales data for Northwind Traders. The dataset includes tables such as Customers, Employees, Orders, Order Details, Products, Suppliers, Shippers, and Categories, each providing crucial information about different aspects of the company's operations.</a:t>
            </a:r>
            <a:endParaRPr lang="en-IN" dirty="0"/>
          </a:p>
        </p:txBody>
      </p:sp>
    </p:spTree>
    <p:extLst>
      <p:ext uri="{BB962C8B-B14F-4D97-AF65-F5344CB8AC3E}">
        <p14:creationId xmlns:p14="http://schemas.microsoft.com/office/powerpoint/2010/main" val="804169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1A652E-D903-3F74-FFD9-E9E8C329AC51}"/>
              </a:ext>
            </a:extLst>
          </p:cNvPr>
          <p:cNvSpPr>
            <a:spLocks noGrp="1"/>
          </p:cNvSpPr>
          <p:nvPr>
            <p:ph idx="1"/>
          </p:nvPr>
        </p:nvSpPr>
        <p:spPr>
          <a:xfrm>
            <a:off x="684212" y="685801"/>
            <a:ext cx="8534400" cy="1507068"/>
          </a:xfrm>
        </p:spPr>
        <p:txBody>
          <a:bodyPr/>
          <a:lstStyle/>
          <a:p>
            <a:r>
              <a:rPr lang="en-US" dirty="0"/>
              <a:t>Can we identify any patterns or clusters in employee skill sets or qualifications through visualizations? How can this information be used for talent management</a:t>
            </a:r>
            <a:endParaRPr lang="en-IN" dirty="0"/>
          </a:p>
        </p:txBody>
      </p:sp>
      <p:pic>
        <p:nvPicPr>
          <p:cNvPr id="5" name="Picture 4">
            <a:extLst>
              <a:ext uri="{FF2B5EF4-FFF2-40B4-BE49-F238E27FC236}">
                <a16:creationId xmlns:a16="http://schemas.microsoft.com/office/drawing/2014/main" id="{1A817DD9-4A21-1233-BF7A-41A8DF67FBF1}"/>
              </a:ext>
            </a:extLst>
          </p:cNvPr>
          <p:cNvPicPr>
            <a:picLocks noChangeAspect="1"/>
          </p:cNvPicPr>
          <p:nvPr/>
        </p:nvPicPr>
        <p:blipFill>
          <a:blip r:embed="rId2"/>
          <a:stretch>
            <a:fillRect/>
          </a:stretch>
        </p:blipFill>
        <p:spPr>
          <a:xfrm>
            <a:off x="6004568" y="2037649"/>
            <a:ext cx="4884843" cy="2903472"/>
          </a:xfrm>
          <a:prstGeom prst="rect">
            <a:avLst/>
          </a:prstGeom>
        </p:spPr>
      </p:pic>
      <p:sp>
        <p:nvSpPr>
          <p:cNvPr id="7" name="TextBox 6">
            <a:extLst>
              <a:ext uri="{FF2B5EF4-FFF2-40B4-BE49-F238E27FC236}">
                <a16:creationId xmlns:a16="http://schemas.microsoft.com/office/drawing/2014/main" id="{8A4602C9-6FF3-8591-586D-0F88A69B4693}"/>
              </a:ext>
            </a:extLst>
          </p:cNvPr>
          <p:cNvSpPr txBox="1"/>
          <p:nvPr/>
        </p:nvSpPr>
        <p:spPr>
          <a:xfrm>
            <a:off x="1302589" y="4850392"/>
            <a:ext cx="3338422" cy="923330"/>
          </a:xfrm>
          <a:prstGeom prst="rect">
            <a:avLst/>
          </a:prstGeom>
          <a:noFill/>
        </p:spPr>
        <p:txBody>
          <a:bodyPr wrap="square">
            <a:spAutoFit/>
          </a:bodyPr>
          <a:lstStyle/>
          <a:p>
            <a:r>
              <a:rPr lang="en-IN" dirty="0"/>
              <a:t>Graph Shows the total Sales of each employee regarding the Qualification.</a:t>
            </a:r>
          </a:p>
        </p:txBody>
      </p:sp>
      <p:pic>
        <p:nvPicPr>
          <p:cNvPr id="9" name="Picture 8">
            <a:extLst>
              <a:ext uri="{FF2B5EF4-FFF2-40B4-BE49-F238E27FC236}">
                <a16:creationId xmlns:a16="http://schemas.microsoft.com/office/drawing/2014/main" id="{9F117990-09C2-5790-0CE0-C1212BC37862}"/>
              </a:ext>
            </a:extLst>
          </p:cNvPr>
          <p:cNvPicPr>
            <a:picLocks noChangeAspect="1"/>
          </p:cNvPicPr>
          <p:nvPr/>
        </p:nvPicPr>
        <p:blipFill>
          <a:blip r:embed="rId3"/>
          <a:stretch>
            <a:fillRect/>
          </a:stretch>
        </p:blipFill>
        <p:spPr>
          <a:xfrm>
            <a:off x="2176356" y="2037649"/>
            <a:ext cx="2042337" cy="2146411"/>
          </a:xfrm>
          <a:prstGeom prst="rect">
            <a:avLst/>
          </a:prstGeom>
        </p:spPr>
      </p:pic>
    </p:spTree>
    <p:extLst>
      <p:ext uri="{BB962C8B-B14F-4D97-AF65-F5344CB8AC3E}">
        <p14:creationId xmlns:p14="http://schemas.microsoft.com/office/powerpoint/2010/main" val="1233293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1E6C6C-F508-1F23-F3BE-7F921626C118}"/>
              </a:ext>
            </a:extLst>
          </p:cNvPr>
          <p:cNvSpPr>
            <a:spLocks noGrp="1"/>
          </p:cNvSpPr>
          <p:nvPr>
            <p:ph idx="1"/>
          </p:nvPr>
        </p:nvSpPr>
        <p:spPr>
          <a:xfrm>
            <a:off x="684212" y="685801"/>
            <a:ext cx="8534400" cy="1684868"/>
          </a:xfrm>
        </p:spPr>
        <p:txBody>
          <a:bodyPr/>
          <a:lstStyle/>
          <a:p>
            <a:r>
              <a:rPr lang="en-US" dirty="0"/>
              <a:t>Are there any correlations between product attributes (e.g., size, color, features) and sales performance? Can we explore this visually using scatter plots or heatmaps</a:t>
            </a:r>
            <a:endParaRPr lang="en-IN" dirty="0"/>
          </a:p>
        </p:txBody>
      </p:sp>
      <p:pic>
        <p:nvPicPr>
          <p:cNvPr id="7" name="Picture 6">
            <a:extLst>
              <a:ext uri="{FF2B5EF4-FFF2-40B4-BE49-F238E27FC236}">
                <a16:creationId xmlns:a16="http://schemas.microsoft.com/office/drawing/2014/main" id="{D1317450-28D4-3A75-06A2-72C4ABE32DAA}"/>
              </a:ext>
            </a:extLst>
          </p:cNvPr>
          <p:cNvPicPr>
            <a:picLocks noChangeAspect="1"/>
          </p:cNvPicPr>
          <p:nvPr/>
        </p:nvPicPr>
        <p:blipFill>
          <a:blip r:embed="rId2"/>
          <a:stretch>
            <a:fillRect/>
          </a:stretch>
        </p:blipFill>
        <p:spPr>
          <a:xfrm>
            <a:off x="6685920" y="2126466"/>
            <a:ext cx="2926334" cy="3726503"/>
          </a:xfrm>
          <a:prstGeom prst="rect">
            <a:avLst/>
          </a:prstGeom>
        </p:spPr>
      </p:pic>
      <p:sp>
        <p:nvSpPr>
          <p:cNvPr id="9" name="TextBox 8">
            <a:extLst>
              <a:ext uri="{FF2B5EF4-FFF2-40B4-BE49-F238E27FC236}">
                <a16:creationId xmlns:a16="http://schemas.microsoft.com/office/drawing/2014/main" id="{807E7923-ABF5-C3D8-549F-B064435FA5D6}"/>
              </a:ext>
            </a:extLst>
          </p:cNvPr>
          <p:cNvSpPr txBox="1"/>
          <p:nvPr/>
        </p:nvSpPr>
        <p:spPr>
          <a:xfrm>
            <a:off x="1155939" y="2967335"/>
            <a:ext cx="3648973" cy="1200329"/>
          </a:xfrm>
          <a:prstGeom prst="rect">
            <a:avLst/>
          </a:prstGeom>
          <a:noFill/>
        </p:spPr>
        <p:txBody>
          <a:bodyPr wrap="square">
            <a:spAutoFit/>
          </a:bodyPr>
          <a:lstStyle/>
          <a:p>
            <a:r>
              <a:rPr lang="en-IN" dirty="0"/>
              <a:t>We can see the correlation of product category and sales and in Grains category we are having more number of Sales.</a:t>
            </a:r>
          </a:p>
        </p:txBody>
      </p:sp>
    </p:spTree>
    <p:extLst>
      <p:ext uri="{BB962C8B-B14F-4D97-AF65-F5344CB8AC3E}">
        <p14:creationId xmlns:p14="http://schemas.microsoft.com/office/powerpoint/2010/main" val="2091742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7D3387-550E-A6EA-B466-23FC17A78A81}"/>
              </a:ext>
            </a:extLst>
          </p:cNvPr>
          <p:cNvSpPr>
            <a:spLocks noGrp="1"/>
          </p:cNvSpPr>
          <p:nvPr>
            <p:ph idx="1"/>
          </p:nvPr>
        </p:nvSpPr>
        <p:spPr>
          <a:xfrm>
            <a:off x="684212" y="685800"/>
            <a:ext cx="8534400" cy="1507067"/>
          </a:xfrm>
        </p:spPr>
        <p:txBody>
          <a:bodyPr/>
          <a:lstStyle/>
          <a:p>
            <a:r>
              <a:rPr lang="en-US" dirty="0"/>
              <a:t>How does product demand fluctuate over different seasons or months? Can we visualize this through line charts or area charts</a:t>
            </a:r>
            <a:endParaRPr lang="en-IN" dirty="0"/>
          </a:p>
        </p:txBody>
      </p:sp>
      <p:pic>
        <p:nvPicPr>
          <p:cNvPr id="5" name="Picture 4">
            <a:extLst>
              <a:ext uri="{FF2B5EF4-FFF2-40B4-BE49-F238E27FC236}">
                <a16:creationId xmlns:a16="http://schemas.microsoft.com/office/drawing/2014/main" id="{A8483F44-5498-A39C-A07D-3ECDF5E63C9B}"/>
              </a:ext>
            </a:extLst>
          </p:cNvPr>
          <p:cNvPicPr>
            <a:picLocks noChangeAspect="1"/>
          </p:cNvPicPr>
          <p:nvPr/>
        </p:nvPicPr>
        <p:blipFill>
          <a:blip r:embed="rId2"/>
          <a:stretch>
            <a:fillRect/>
          </a:stretch>
        </p:blipFill>
        <p:spPr>
          <a:xfrm>
            <a:off x="6096000" y="2056141"/>
            <a:ext cx="4671465" cy="2583404"/>
          </a:xfrm>
          <a:prstGeom prst="rect">
            <a:avLst/>
          </a:prstGeom>
        </p:spPr>
      </p:pic>
      <p:pic>
        <p:nvPicPr>
          <p:cNvPr id="4" name="Picture 3">
            <a:extLst>
              <a:ext uri="{FF2B5EF4-FFF2-40B4-BE49-F238E27FC236}">
                <a16:creationId xmlns:a16="http://schemas.microsoft.com/office/drawing/2014/main" id="{AD29EDFE-C0A3-B051-DB05-3FB9DFAEE4BB}"/>
              </a:ext>
            </a:extLst>
          </p:cNvPr>
          <p:cNvPicPr>
            <a:picLocks noChangeAspect="1"/>
          </p:cNvPicPr>
          <p:nvPr/>
        </p:nvPicPr>
        <p:blipFill>
          <a:blip r:embed="rId3"/>
          <a:stretch>
            <a:fillRect/>
          </a:stretch>
        </p:blipFill>
        <p:spPr>
          <a:xfrm>
            <a:off x="921596" y="2002797"/>
            <a:ext cx="4793395" cy="2636748"/>
          </a:xfrm>
          <a:prstGeom prst="rect">
            <a:avLst/>
          </a:prstGeom>
        </p:spPr>
      </p:pic>
      <p:sp>
        <p:nvSpPr>
          <p:cNvPr id="6" name="TextBox 5">
            <a:extLst>
              <a:ext uri="{FF2B5EF4-FFF2-40B4-BE49-F238E27FC236}">
                <a16:creationId xmlns:a16="http://schemas.microsoft.com/office/drawing/2014/main" id="{1CFA24DE-E3B6-9E66-1DC1-62D1456E41F5}"/>
              </a:ext>
            </a:extLst>
          </p:cNvPr>
          <p:cNvSpPr txBox="1"/>
          <p:nvPr/>
        </p:nvSpPr>
        <p:spPr>
          <a:xfrm>
            <a:off x="1518249" y="5158596"/>
            <a:ext cx="4917057" cy="923330"/>
          </a:xfrm>
          <a:prstGeom prst="rect">
            <a:avLst/>
          </a:prstGeom>
          <a:noFill/>
        </p:spPr>
        <p:txBody>
          <a:bodyPr wrap="square" rtlCol="0">
            <a:spAutoFit/>
          </a:bodyPr>
          <a:lstStyle/>
          <a:p>
            <a:r>
              <a:rPr lang="en-IN" dirty="0"/>
              <a:t>By taking monthly product sales we can analyse which product is in more demand and in which season.</a:t>
            </a:r>
          </a:p>
        </p:txBody>
      </p:sp>
    </p:spTree>
    <p:extLst>
      <p:ext uri="{BB962C8B-B14F-4D97-AF65-F5344CB8AC3E}">
        <p14:creationId xmlns:p14="http://schemas.microsoft.com/office/powerpoint/2010/main" val="283068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561CD5-1B3F-2F80-8E74-647C2AB9BF78}"/>
              </a:ext>
            </a:extLst>
          </p:cNvPr>
          <p:cNvSpPr>
            <a:spLocks noGrp="1"/>
          </p:cNvSpPr>
          <p:nvPr>
            <p:ph idx="1"/>
          </p:nvPr>
        </p:nvSpPr>
        <p:spPr>
          <a:xfrm>
            <a:off x="684212" y="685800"/>
            <a:ext cx="8534400" cy="1902125"/>
          </a:xfrm>
        </p:spPr>
        <p:txBody>
          <a:bodyPr/>
          <a:lstStyle/>
          <a:p>
            <a:r>
              <a:rPr lang="en-US" dirty="0"/>
              <a:t>Can we identify any outliers or anomalies in product performance or sales using visualizations? How can this information be used for product optimization</a:t>
            </a:r>
            <a:endParaRPr lang="en-IN" dirty="0"/>
          </a:p>
        </p:txBody>
      </p:sp>
      <p:pic>
        <p:nvPicPr>
          <p:cNvPr id="5" name="Picture 4">
            <a:extLst>
              <a:ext uri="{FF2B5EF4-FFF2-40B4-BE49-F238E27FC236}">
                <a16:creationId xmlns:a16="http://schemas.microsoft.com/office/drawing/2014/main" id="{98B5EF93-9EF4-19AB-5335-1AE62E1865C6}"/>
              </a:ext>
            </a:extLst>
          </p:cNvPr>
          <p:cNvPicPr>
            <a:picLocks noChangeAspect="1"/>
          </p:cNvPicPr>
          <p:nvPr/>
        </p:nvPicPr>
        <p:blipFill>
          <a:blip r:embed="rId2"/>
          <a:stretch>
            <a:fillRect/>
          </a:stretch>
        </p:blipFill>
        <p:spPr>
          <a:xfrm>
            <a:off x="5915499" y="2325551"/>
            <a:ext cx="4846740" cy="3017782"/>
          </a:xfrm>
          <a:prstGeom prst="rect">
            <a:avLst/>
          </a:prstGeom>
        </p:spPr>
      </p:pic>
      <p:sp>
        <p:nvSpPr>
          <p:cNvPr id="7" name="TextBox 6">
            <a:extLst>
              <a:ext uri="{FF2B5EF4-FFF2-40B4-BE49-F238E27FC236}">
                <a16:creationId xmlns:a16="http://schemas.microsoft.com/office/drawing/2014/main" id="{C36A3F2C-EE17-94E2-4B07-5CBF3F7C7A9A}"/>
              </a:ext>
            </a:extLst>
          </p:cNvPr>
          <p:cNvSpPr txBox="1"/>
          <p:nvPr/>
        </p:nvSpPr>
        <p:spPr>
          <a:xfrm>
            <a:off x="1095555" y="3157268"/>
            <a:ext cx="3140015" cy="923330"/>
          </a:xfrm>
          <a:prstGeom prst="rect">
            <a:avLst/>
          </a:prstGeom>
          <a:noFill/>
        </p:spPr>
        <p:txBody>
          <a:bodyPr wrap="square">
            <a:spAutoFit/>
          </a:bodyPr>
          <a:lstStyle/>
          <a:p>
            <a:r>
              <a:rPr lang="en-IN" dirty="0"/>
              <a:t>Product Id with 64 is an outlier with having highest sales 2660</a:t>
            </a:r>
          </a:p>
        </p:txBody>
      </p:sp>
    </p:spTree>
    <p:extLst>
      <p:ext uri="{BB962C8B-B14F-4D97-AF65-F5344CB8AC3E}">
        <p14:creationId xmlns:p14="http://schemas.microsoft.com/office/powerpoint/2010/main" val="1778894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51567E-78ED-3DBE-DE9D-038DA9272008}"/>
              </a:ext>
            </a:extLst>
          </p:cNvPr>
          <p:cNvSpPr>
            <a:spLocks noGrp="1"/>
          </p:cNvSpPr>
          <p:nvPr>
            <p:ph idx="1"/>
          </p:nvPr>
        </p:nvSpPr>
        <p:spPr>
          <a:xfrm>
            <a:off x="684212" y="685801"/>
            <a:ext cx="8534400" cy="1684868"/>
          </a:xfrm>
        </p:spPr>
        <p:txBody>
          <a:bodyPr/>
          <a:lstStyle/>
          <a:p>
            <a:r>
              <a:rPr lang="en-US" dirty="0"/>
              <a:t>Are there any correlations between supplier attributes (e.g., location, size, industry) and performance metrics (e.g., on-time delivery, product quality)? Can we explore this visually through scatter plots or heatmaps</a:t>
            </a:r>
            <a:endParaRPr lang="en-IN" dirty="0"/>
          </a:p>
        </p:txBody>
      </p:sp>
      <p:pic>
        <p:nvPicPr>
          <p:cNvPr id="5" name="Picture 4">
            <a:extLst>
              <a:ext uri="{FF2B5EF4-FFF2-40B4-BE49-F238E27FC236}">
                <a16:creationId xmlns:a16="http://schemas.microsoft.com/office/drawing/2014/main" id="{56735D4A-1CE1-BD6F-A133-8CEEA9746FE9}"/>
              </a:ext>
            </a:extLst>
          </p:cNvPr>
          <p:cNvPicPr>
            <a:picLocks noChangeAspect="1"/>
          </p:cNvPicPr>
          <p:nvPr/>
        </p:nvPicPr>
        <p:blipFill>
          <a:blip r:embed="rId2"/>
          <a:stretch>
            <a:fillRect/>
          </a:stretch>
        </p:blipFill>
        <p:spPr>
          <a:xfrm>
            <a:off x="6096000" y="2370669"/>
            <a:ext cx="2690219" cy="2916499"/>
          </a:xfrm>
          <a:prstGeom prst="rect">
            <a:avLst/>
          </a:prstGeom>
        </p:spPr>
      </p:pic>
      <p:sp>
        <p:nvSpPr>
          <p:cNvPr id="7" name="TextBox 6">
            <a:extLst>
              <a:ext uri="{FF2B5EF4-FFF2-40B4-BE49-F238E27FC236}">
                <a16:creationId xmlns:a16="http://schemas.microsoft.com/office/drawing/2014/main" id="{881F7742-D1EB-46D5-9A64-F1522F7C3737}"/>
              </a:ext>
            </a:extLst>
          </p:cNvPr>
          <p:cNvSpPr txBox="1"/>
          <p:nvPr/>
        </p:nvSpPr>
        <p:spPr>
          <a:xfrm>
            <a:off x="940279" y="2941934"/>
            <a:ext cx="4546121" cy="1200329"/>
          </a:xfrm>
          <a:prstGeom prst="rect">
            <a:avLst/>
          </a:prstGeom>
          <a:noFill/>
        </p:spPr>
        <p:txBody>
          <a:bodyPr wrap="square">
            <a:spAutoFit/>
          </a:bodyPr>
          <a:lstStyle/>
          <a:p>
            <a:r>
              <a:rPr lang="en-IN" dirty="0"/>
              <a:t>Analysing total Orders with respect to Region we can get to know correlation between them and the Region Victoria is having more number of Orders.</a:t>
            </a:r>
          </a:p>
        </p:txBody>
      </p:sp>
    </p:spTree>
    <p:extLst>
      <p:ext uri="{BB962C8B-B14F-4D97-AF65-F5344CB8AC3E}">
        <p14:creationId xmlns:p14="http://schemas.microsoft.com/office/powerpoint/2010/main" val="701164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73D258-6BE3-39C9-7738-185188BABBE0}"/>
              </a:ext>
            </a:extLst>
          </p:cNvPr>
          <p:cNvSpPr>
            <a:spLocks noGrp="1"/>
          </p:cNvSpPr>
          <p:nvPr>
            <p:ph idx="1"/>
          </p:nvPr>
        </p:nvSpPr>
        <p:spPr>
          <a:xfrm>
            <a:off x="684212" y="685801"/>
            <a:ext cx="9883146" cy="1684868"/>
          </a:xfrm>
        </p:spPr>
        <p:txBody>
          <a:bodyPr/>
          <a:lstStyle/>
          <a:p>
            <a:r>
              <a:rPr lang="en-US" dirty="0"/>
              <a:t>How does supplier performance vary across different product categories or departments? Can we visualize this using stacked bar charts </a:t>
            </a:r>
            <a:endParaRPr lang="en-IN" dirty="0"/>
          </a:p>
        </p:txBody>
      </p:sp>
      <p:pic>
        <p:nvPicPr>
          <p:cNvPr id="5" name="Picture 4">
            <a:extLst>
              <a:ext uri="{FF2B5EF4-FFF2-40B4-BE49-F238E27FC236}">
                <a16:creationId xmlns:a16="http://schemas.microsoft.com/office/drawing/2014/main" id="{2B97A0B8-6528-FB0C-B490-4341DE8AE520}"/>
              </a:ext>
            </a:extLst>
          </p:cNvPr>
          <p:cNvPicPr>
            <a:picLocks noChangeAspect="1"/>
          </p:cNvPicPr>
          <p:nvPr/>
        </p:nvPicPr>
        <p:blipFill>
          <a:blip r:embed="rId2"/>
          <a:stretch>
            <a:fillRect/>
          </a:stretch>
        </p:blipFill>
        <p:spPr>
          <a:xfrm>
            <a:off x="6446410" y="2301657"/>
            <a:ext cx="4198984" cy="3071126"/>
          </a:xfrm>
          <a:prstGeom prst="rect">
            <a:avLst/>
          </a:prstGeom>
        </p:spPr>
      </p:pic>
      <p:pic>
        <p:nvPicPr>
          <p:cNvPr id="6" name="Picture 5">
            <a:extLst>
              <a:ext uri="{FF2B5EF4-FFF2-40B4-BE49-F238E27FC236}">
                <a16:creationId xmlns:a16="http://schemas.microsoft.com/office/drawing/2014/main" id="{4FDF9110-D42F-3DA9-7211-07B6BE0DFCC5}"/>
              </a:ext>
            </a:extLst>
          </p:cNvPr>
          <p:cNvPicPr>
            <a:picLocks noChangeAspect="1"/>
          </p:cNvPicPr>
          <p:nvPr/>
        </p:nvPicPr>
        <p:blipFill>
          <a:blip r:embed="rId3"/>
          <a:stretch>
            <a:fillRect/>
          </a:stretch>
        </p:blipFill>
        <p:spPr>
          <a:xfrm>
            <a:off x="4057005" y="2072522"/>
            <a:ext cx="1981372" cy="2712955"/>
          </a:xfrm>
          <a:prstGeom prst="rect">
            <a:avLst/>
          </a:prstGeom>
        </p:spPr>
      </p:pic>
      <p:sp>
        <p:nvSpPr>
          <p:cNvPr id="7" name="TextBox 6">
            <a:extLst>
              <a:ext uri="{FF2B5EF4-FFF2-40B4-BE49-F238E27FC236}">
                <a16:creationId xmlns:a16="http://schemas.microsoft.com/office/drawing/2014/main" id="{A0C64F14-E91F-C0CE-5F55-84459656C8C1}"/>
              </a:ext>
            </a:extLst>
          </p:cNvPr>
          <p:cNvSpPr txBox="1"/>
          <p:nvPr/>
        </p:nvSpPr>
        <p:spPr>
          <a:xfrm>
            <a:off x="612473" y="3133062"/>
            <a:ext cx="2838091" cy="2031325"/>
          </a:xfrm>
          <a:prstGeom prst="rect">
            <a:avLst/>
          </a:prstGeom>
          <a:noFill/>
        </p:spPr>
        <p:txBody>
          <a:bodyPr wrap="square" rtlCol="0">
            <a:spAutoFit/>
          </a:bodyPr>
          <a:lstStyle/>
          <a:p>
            <a:r>
              <a:rPr lang="en-IN" dirty="0"/>
              <a:t>Analysing total sales with respect to product Categories along with its supplier details will help us in identifying performance of supplier.</a:t>
            </a:r>
          </a:p>
        </p:txBody>
      </p:sp>
    </p:spTree>
    <p:extLst>
      <p:ext uri="{BB962C8B-B14F-4D97-AF65-F5344CB8AC3E}">
        <p14:creationId xmlns:p14="http://schemas.microsoft.com/office/powerpoint/2010/main" val="3570509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ED3036-372C-E27B-8848-FAEC61F9C17C}"/>
              </a:ext>
            </a:extLst>
          </p:cNvPr>
          <p:cNvSpPr>
            <a:spLocks noGrp="1"/>
          </p:cNvSpPr>
          <p:nvPr>
            <p:ph idx="1"/>
          </p:nvPr>
        </p:nvSpPr>
        <p:spPr>
          <a:xfrm>
            <a:off x="684212" y="685800"/>
            <a:ext cx="8534400" cy="1755475"/>
          </a:xfrm>
        </p:spPr>
        <p:txBody>
          <a:bodyPr/>
          <a:lstStyle/>
          <a:p>
            <a:r>
              <a:rPr lang="en-US" dirty="0"/>
              <a:t>Can we identify any trends or patterns in supplier costs or pricing structures through visualizations? How can this information be used for procurement optimization</a:t>
            </a:r>
            <a:endParaRPr lang="en-IN" dirty="0"/>
          </a:p>
        </p:txBody>
      </p:sp>
      <p:pic>
        <p:nvPicPr>
          <p:cNvPr id="5" name="Picture 4">
            <a:extLst>
              <a:ext uri="{FF2B5EF4-FFF2-40B4-BE49-F238E27FC236}">
                <a16:creationId xmlns:a16="http://schemas.microsoft.com/office/drawing/2014/main" id="{F7CCAB9F-23F4-E18A-576B-7EADE0EB1F8A}"/>
              </a:ext>
            </a:extLst>
          </p:cNvPr>
          <p:cNvPicPr>
            <a:picLocks noChangeAspect="1"/>
          </p:cNvPicPr>
          <p:nvPr/>
        </p:nvPicPr>
        <p:blipFill>
          <a:blip r:embed="rId2"/>
          <a:stretch>
            <a:fillRect/>
          </a:stretch>
        </p:blipFill>
        <p:spPr>
          <a:xfrm>
            <a:off x="5449090" y="2441275"/>
            <a:ext cx="4968671" cy="2911092"/>
          </a:xfrm>
          <a:prstGeom prst="rect">
            <a:avLst/>
          </a:prstGeom>
        </p:spPr>
      </p:pic>
      <p:sp>
        <p:nvSpPr>
          <p:cNvPr id="4" name="TextBox 3">
            <a:extLst>
              <a:ext uri="{FF2B5EF4-FFF2-40B4-BE49-F238E27FC236}">
                <a16:creationId xmlns:a16="http://schemas.microsoft.com/office/drawing/2014/main" id="{BEB5C578-FEC3-B844-A081-322213711433}"/>
              </a:ext>
            </a:extLst>
          </p:cNvPr>
          <p:cNvSpPr txBox="1"/>
          <p:nvPr/>
        </p:nvSpPr>
        <p:spPr>
          <a:xfrm>
            <a:off x="1009290" y="3059668"/>
            <a:ext cx="3959525" cy="2031325"/>
          </a:xfrm>
          <a:prstGeom prst="rect">
            <a:avLst/>
          </a:prstGeom>
          <a:noFill/>
        </p:spPr>
        <p:txBody>
          <a:bodyPr wrap="square" rtlCol="0">
            <a:spAutoFit/>
          </a:bodyPr>
          <a:lstStyle/>
          <a:p>
            <a:pPr marL="285750" indent="-285750">
              <a:buFont typeface="Wingdings" panose="05000000000000000000" pitchFamily="2" charset="2"/>
              <a:buChar char="Ø"/>
            </a:pPr>
            <a:r>
              <a:rPr lang="en-IN" dirty="0"/>
              <a:t>We can see the different trends occurred in the pricing Structure of Suppliers.</a:t>
            </a:r>
          </a:p>
          <a:p>
            <a:pPr marL="285750" indent="-285750">
              <a:buFont typeface="Wingdings" panose="05000000000000000000" pitchFamily="2" charset="2"/>
              <a:buChar char="Ø"/>
            </a:pPr>
            <a:r>
              <a:rPr lang="en-IN" dirty="0"/>
              <a:t>Analysing these helps in order to obtain increase in order value which is used for procurement optimization.</a:t>
            </a:r>
          </a:p>
        </p:txBody>
      </p:sp>
    </p:spTree>
    <p:extLst>
      <p:ext uri="{BB962C8B-B14F-4D97-AF65-F5344CB8AC3E}">
        <p14:creationId xmlns:p14="http://schemas.microsoft.com/office/powerpoint/2010/main" val="12928442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0992E-BAEC-BCFA-DBFA-EE789D7E3E6F}"/>
              </a:ext>
            </a:extLst>
          </p:cNvPr>
          <p:cNvSpPr>
            <a:spLocks noGrp="1"/>
          </p:cNvSpPr>
          <p:nvPr>
            <p:ph type="title"/>
          </p:nvPr>
        </p:nvSpPr>
        <p:spPr>
          <a:xfrm>
            <a:off x="744597" y="2442871"/>
            <a:ext cx="8534400" cy="1507067"/>
          </a:xfrm>
        </p:spPr>
        <p:txBody>
          <a:bodyPr>
            <a:normAutofit/>
          </a:bodyPr>
          <a:lstStyle/>
          <a:p>
            <a:pPr algn="ctr"/>
            <a:r>
              <a:rPr lang="en-US" sz="4800" dirty="0"/>
              <a:t>Thankyou</a:t>
            </a:r>
            <a:endParaRPr lang="en-IN" sz="4800" dirty="0"/>
          </a:p>
        </p:txBody>
      </p:sp>
    </p:spTree>
    <p:extLst>
      <p:ext uri="{BB962C8B-B14F-4D97-AF65-F5344CB8AC3E}">
        <p14:creationId xmlns:p14="http://schemas.microsoft.com/office/powerpoint/2010/main" val="482083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276E-C4DC-937C-46F4-4B9DD439E5D1}"/>
              </a:ext>
            </a:extLst>
          </p:cNvPr>
          <p:cNvSpPr>
            <a:spLocks noGrp="1"/>
          </p:cNvSpPr>
          <p:nvPr>
            <p:ph type="title"/>
          </p:nvPr>
        </p:nvSpPr>
        <p:spPr>
          <a:xfrm>
            <a:off x="677334" y="609600"/>
            <a:ext cx="8596668" cy="770626"/>
          </a:xfrm>
        </p:spPr>
        <p:txBody>
          <a:bodyPr/>
          <a:lstStyle/>
          <a:p>
            <a:r>
              <a:rPr lang="en-US" dirty="0"/>
              <a:t>ER Diagram:</a:t>
            </a:r>
            <a:endParaRPr lang="en-IN" dirty="0"/>
          </a:p>
        </p:txBody>
      </p:sp>
      <p:pic>
        <p:nvPicPr>
          <p:cNvPr id="5" name="Content Placeholder 4">
            <a:extLst>
              <a:ext uri="{FF2B5EF4-FFF2-40B4-BE49-F238E27FC236}">
                <a16:creationId xmlns:a16="http://schemas.microsoft.com/office/drawing/2014/main" id="{B3F52574-38A7-D518-BAAA-67A93ECCBAAE}"/>
              </a:ext>
            </a:extLst>
          </p:cNvPr>
          <p:cNvPicPr>
            <a:picLocks noGrp="1" noChangeAspect="1"/>
          </p:cNvPicPr>
          <p:nvPr>
            <p:ph idx="1"/>
          </p:nvPr>
        </p:nvPicPr>
        <p:blipFill>
          <a:blip r:embed="rId2"/>
          <a:stretch>
            <a:fillRect/>
          </a:stretch>
        </p:blipFill>
        <p:spPr>
          <a:xfrm>
            <a:off x="1505999" y="1678057"/>
            <a:ext cx="8596312" cy="4437164"/>
          </a:xfrm>
        </p:spPr>
      </p:pic>
    </p:spTree>
    <p:extLst>
      <p:ext uri="{BB962C8B-B14F-4D97-AF65-F5344CB8AC3E}">
        <p14:creationId xmlns:p14="http://schemas.microsoft.com/office/powerpoint/2010/main" val="2220245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5B855-C6FE-7F8A-DAA8-2EBE531F9B8A}"/>
              </a:ext>
            </a:extLst>
          </p:cNvPr>
          <p:cNvSpPr>
            <a:spLocks noGrp="1"/>
          </p:cNvSpPr>
          <p:nvPr>
            <p:ph type="title"/>
          </p:nvPr>
        </p:nvSpPr>
        <p:spPr>
          <a:xfrm>
            <a:off x="2428496" y="1662023"/>
            <a:ext cx="8596668" cy="2306128"/>
          </a:xfrm>
        </p:spPr>
        <p:txBody>
          <a:bodyPr>
            <a:normAutofit/>
          </a:bodyPr>
          <a:lstStyle/>
          <a:p>
            <a:r>
              <a:rPr lang="en-US" sz="5400" dirty="0"/>
              <a:t>Power bi Visuals</a:t>
            </a:r>
            <a:endParaRPr lang="en-IN" sz="5400" dirty="0"/>
          </a:p>
        </p:txBody>
      </p:sp>
    </p:spTree>
    <p:extLst>
      <p:ext uri="{BB962C8B-B14F-4D97-AF65-F5344CB8AC3E}">
        <p14:creationId xmlns:p14="http://schemas.microsoft.com/office/powerpoint/2010/main" val="4184825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D6B9F67C-D250-D2C4-C0DC-D3A86FBB305C}"/>
              </a:ext>
            </a:extLst>
          </p:cNvPr>
          <p:cNvPicPr>
            <a:picLocks noGrp="1" noChangeAspect="1"/>
          </p:cNvPicPr>
          <p:nvPr>
            <p:ph idx="1"/>
          </p:nvPr>
        </p:nvPicPr>
        <p:blipFill>
          <a:blip r:embed="rId2"/>
          <a:stretch>
            <a:fillRect/>
          </a:stretch>
        </p:blipFill>
        <p:spPr>
          <a:xfrm>
            <a:off x="5894396" y="1698104"/>
            <a:ext cx="3962743" cy="3246401"/>
          </a:xfrm>
        </p:spPr>
      </p:pic>
      <p:sp>
        <p:nvSpPr>
          <p:cNvPr id="12" name="TextBox 11">
            <a:extLst>
              <a:ext uri="{FF2B5EF4-FFF2-40B4-BE49-F238E27FC236}">
                <a16:creationId xmlns:a16="http://schemas.microsoft.com/office/drawing/2014/main" id="{6E80F434-5218-F7F3-3B83-E9CBDDD80D4D}"/>
              </a:ext>
            </a:extLst>
          </p:cNvPr>
          <p:cNvSpPr txBox="1"/>
          <p:nvPr/>
        </p:nvSpPr>
        <p:spPr>
          <a:xfrm>
            <a:off x="750497" y="2769881"/>
            <a:ext cx="4097548" cy="1477328"/>
          </a:xfrm>
          <a:prstGeom prst="rect">
            <a:avLst/>
          </a:prstGeom>
          <a:noFill/>
        </p:spPr>
        <p:txBody>
          <a:bodyPr wrap="square" rtlCol="0">
            <a:spAutoFit/>
          </a:bodyPr>
          <a:lstStyle/>
          <a:p>
            <a:r>
              <a:rPr lang="en-US" b="0" i="0" dirty="0">
                <a:solidFill>
                  <a:srgbClr val="D1D5DB"/>
                </a:solidFill>
                <a:effectLst/>
                <a:latin typeface="Söhne"/>
              </a:rPr>
              <a:t>Customer distribution by regions, visually representing the concentration of customers in each area. Identifying regions with the highest and lowest customer engagement.</a:t>
            </a:r>
            <a:endParaRPr lang="en-IN" dirty="0"/>
          </a:p>
        </p:txBody>
      </p:sp>
      <p:sp>
        <p:nvSpPr>
          <p:cNvPr id="20" name="TextBox 19">
            <a:extLst>
              <a:ext uri="{FF2B5EF4-FFF2-40B4-BE49-F238E27FC236}">
                <a16:creationId xmlns:a16="http://schemas.microsoft.com/office/drawing/2014/main" id="{DD761A28-060F-09A7-8645-D41F627000E0}"/>
              </a:ext>
            </a:extLst>
          </p:cNvPr>
          <p:cNvSpPr txBox="1"/>
          <p:nvPr/>
        </p:nvSpPr>
        <p:spPr>
          <a:xfrm>
            <a:off x="828136" y="774774"/>
            <a:ext cx="6107502" cy="923330"/>
          </a:xfrm>
          <a:prstGeom prst="rect">
            <a:avLst/>
          </a:prstGeom>
          <a:noFill/>
        </p:spPr>
        <p:txBody>
          <a:bodyPr wrap="square">
            <a:spAutoFit/>
          </a:bodyPr>
          <a:lstStyle/>
          <a:p>
            <a:r>
              <a:rPr lang="en-IN" dirty="0">
                <a:solidFill>
                  <a:schemeClr val="bg1"/>
                </a:solidFill>
              </a:rPr>
              <a:t>How does customer distribution vary across different regions or customer segments? Can we visualize it on a map or bar chart</a:t>
            </a:r>
          </a:p>
        </p:txBody>
      </p:sp>
    </p:spTree>
    <p:extLst>
      <p:ext uri="{BB962C8B-B14F-4D97-AF65-F5344CB8AC3E}">
        <p14:creationId xmlns:p14="http://schemas.microsoft.com/office/powerpoint/2010/main" val="633711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495F679-C460-46D3-12AA-38904894623D}"/>
              </a:ext>
            </a:extLst>
          </p:cNvPr>
          <p:cNvPicPr>
            <a:picLocks noGrp="1" noChangeAspect="1"/>
          </p:cNvPicPr>
          <p:nvPr>
            <p:ph idx="1"/>
          </p:nvPr>
        </p:nvPicPr>
        <p:blipFill>
          <a:blip r:embed="rId2"/>
          <a:stretch>
            <a:fillRect/>
          </a:stretch>
        </p:blipFill>
        <p:spPr>
          <a:xfrm>
            <a:off x="5477773" y="2004844"/>
            <a:ext cx="4373498" cy="3195475"/>
          </a:xfrm>
        </p:spPr>
      </p:pic>
      <p:sp>
        <p:nvSpPr>
          <p:cNvPr id="5" name="TextBox 4">
            <a:extLst>
              <a:ext uri="{FF2B5EF4-FFF2-40B4-BE49-F238E27FC236}">
                <a16:creationId xmlns:a16="http://schemas.microsoft.com/office/drawing/2014/main" id="{67B2A1DA-D9AD-B176-129D-A235EAE49487}"/>
              </a:ext>
            </a:extLst>
          </p:cNvPr>
          <p:cNvSpPr txBox="1"/>
          <p:nvPr/>
        </p:nvSpPr>
        <p:spPr>
          <a:xfrm>
            <a:off x="948907" y="1017918"/>
            <a:ext cx="6418052" cy="646331"/>
          </a:xfrm>
          <a:prstGeom prst="rect">
            <a:avLst/>
          </a:prstGeom>
          <a:noFill/>
        </p:spPr>
        <p:txBody>
          <a:bodyPr wrap="square" rtlCol="0">
            <a:spAutoFit/>
          </a:bodyPr>
          <a:lstStyle/>
          <a:p>
            <a:r>
              <a:rPr lang="en-US" dirty="0">
                <a:solidFill>
                  <a:schemeClr val="bg1"/>
                </a:solidFill>
              </a:rPr>
              <a:t>What is the trend in customer acquisition over time? Can we create a line chart or area chart to display it?</a:t>
            </a:r>
            <a:endParaRPr lang="en-IN" dirty="0">
              <a:solidFill>
                <a:schemeClr val="bg1"/>
              </a:solidFill>
            </a:endParaRPr>
          </a:p>
        </p:txBody>
      </p:sp>
      <p:sp>
        <p:nvSpPr>
          <p:cNvPr id="2" name="TextBox 1">
            <a:extLst>
              <a:ext uri="{FF2B5EF4-FFF2-40B4-BE49-F238E27FC236}">
                <a16:creationId xmlns:a16="http://schemas.microsoft.com/office/drawing/2014/main" id="{21950FD2-0F44-D0BF-78F0-7463E84D5610}"/>
              </a:ext>
            </a:extLst>
          </p:cNvPr>
          <p:cNvSpPr txBox="1"/>
          <p:nvPr/>
        </p:nvSpPr>
        <p:spPr>
          <a:xfrm>
            <a:off x="948907" y="2855342"/>
            <a:ext cx="3821502" cy="923330"/>
          </a:xfrm>
          <a:prstGeom prst="rect">
            <a:avLst/>
          </a:prstGeom>
          <a:noFill/>
        </p:spPr>
        <p:txBody>
          <a:bodyPr wrap="square" rtlCol="0">
            <a:spAutoFit/>
          </a:bodyPr>
          <a:lstStyle/>
          <a:p>
            <a:r>
              <a:rPr lang="en-US" dirty="0"/>
              <a:t>From the Graph we can see that there is increase in orders of customers over time.</a:t>
            </a:r>
            <a:endParaRPr lang="en-IN" dirty="0"/>
          </a:p>
        </p:txBody>
      </p:sp>
    </p:spTree>
    <p:extLst>
      <p:ext uri="{BB962C8B-B14F-4D97-AF65-F5344CB8AC3E}">
        <p14:creationId xmlns:p14="http://schemas.microsoft.com/office/powerpoint/2010/main" val="3184285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A036CF-39C2-43B3-BDE8-0D12E77A2EFF}"/>
              </a:ext>
            </a:extLst>
          </p:cNvPr>
          <p:cNvSpPr txBox="1"/>
          <p:nvPr/>
        </p:nvSpPr>
        <p:spPr>
          <a:xfrm>
            <a:off x="905773" y="966159"/>
            <a:ext cx="8773065" cy="646331"/>
          </a:xfrm>
          <a:prstGeom prst="rect">
            <a:avLst/>
          </a:prstGeom>
          <a:noFill/>
        </p:spPr>
        <p:txBody>
          <a:bodyPr wrap="square" rtlCol="0">
            <a:spAutoFit/>
          </a:bodyPr>
          <a:lstStyle/>
          <a:p>
            <a:r>
              <a:rPr lang="en-US" dirty="0">
                <a:solidFill>
                  <a:schemeClr val="bg1"/>
                </a:solidFill>
              </a:rPr>
              <a:t>Can we visualize the distribution of customer demographics using histograms or pie charts?</a:t>
            </a:r>
            <a:endParaRPr lang="en-IN" dirty="0">
              <a:solidFill>
                <a:schemeClr val="bg1"/>
              </a:solidFill>
            </a:endParaRPr>
          </a:p>
        </p:txBody>
      </p:sp>
      <p:pic>
        <p:nvPicPr>
          <p:cNvPr id="7" name="Picture 6">
            <a:extLst>
              <a:ext uri="{FF2B5EF4-FFF2-40B4-BE49-F238E27FC236}">
                <a16:creationId xmlns:a16="http://schemas.microsoft.com/office/drawing/2014/main" id="{8036B30A-38F3-BDF7-449F-AC924C6F036B}"/>
              </a:ext>
            </a:extLst>
          </p:cNvPr>
          <p:cNvPicPr>
            <a:picLocks noChangeAspect="1"/>
          </p:cNvPicPr>
          <p:nvPr/>
        </p:nvPicPr>
        <p:blipFill>
          <a:blip r:embed="rId2"/>
          <a:stretch>
            <a:fillRect/>
          </a:stretch>
        </p:blipFill>
        <p:spPr>
          <a:xfrm>
            <a:off x="6616459" y="1928971"/>
            <a:ext cx="3612193" cy="3353091"/>
          </a:xfrm>
          <a:prstGeom prst="rect">
            <a:avLst/>
          </a:prstGeom>
        </p:spPr>
      </p:pic>
      <p:sp>
        <p:nvSpPr>
          <p:cNvPr id="9" name="TextBox 8">
            <a:extLst>
              <a:ext uri="{FF2B5EF4-FFF2-40B4-BE49-F238E27FC236}">
                <a16:creationId xmlns:a16="http://schemas.microsoft.com/office/drawing/2014/main" id="{E5ECCE6D-A8C8-44FF-47AD-6B33F038E6CA}"/>
              </a:ext>
            </a:extLst>
          </p:cNvPr>
          <p:cNvSpPr txBox="1"/>
          <p:nvPr/>
        </p:nvSpPr>
        <p:spPr>
          <a:xfrm>
            <a:off x="793629" y="2699439"/>
            <a:ext cx="6107502" cy="923330"/>
          </a:xfrm>
          <a:prstGeom prst="rect">
            <a:avLst/>
          </a:prstGeom>
          <a:noFill/>
        </p:spPr>
        <p:txBody>
          <a:bodyPr wrap="square">
            <a:spAutoFit/>
          </a:bodyPr>
          <a:lstStyle/>
          <a:p>
            <a:r>
              <a:rPr lang="en-US" b="0" i="0" dirty="0">
                <a:solidFill>
                  <a:srgbClr val="D1D5DB"/>
                </a:solidFill>
                <a:effectLst/>
                <a:latin typeface="Söhne"/>
              </a:rPr>
              <a:t>Identifying which regions have the highest percentage of customers. This can help in focusing marketing efforts or tailoring products</a:t>
            </a:r>
            <a:r>
              <a:rPr lang="en-US" dirty="0">
                <a:solidFill>
                  <a:srgbClr val="D1D5DB"/>
                </a:solidFill>
                <a:latin typeface="Söhne"/>
              </a:rPr>
              <a:t> </a:t>
            </a:r>
            <a:r>
              <a:rPr lang="en-US" b="0" i="0" dirty="0">
                <a:solidFill>
                  <a:srgbClr val="D1D5DB"/>
                </a:solidFill>
                <a:effectLst/>
                <a:latin typeface="Söhne"/>
              </a:rPr>
              <a:t>to the needs of the dominant regions.</a:t>
            </a:r>
            <a:endParaRPr lang="en-IN" dirty="0"/>
          </a:p>
        </p:txBody>
      </p:sp>
    </p:spTree>
    <p:extLst>
      <p:ext uri="{BB962C8B-B14F-4D97-AF65-F5344CB8AC3E}">
        <p14:creationId xmlns:p14="http://schemas.microsoft.com/office/powerpoint/2010/main" val="1523038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DF0FA7-CC5C-7FA3-73C4-A8D3DAD5AE2A}"/>
              </a:ext>
            </a:extLst>
          </p:cNvPr>
          <p:cNvSpPr txBox="1"/>
          <p:nvPr/>
        </p:nvSpPr>
        <p:spPr>
          <a:xfrm>
            <a:off x="836760" y="901459"/>
            <a:ext cx="8850704" cy="646331"/>
          </a:xfrm>
          <a:prstGeom prst="rect">
            <a:avLst/>
          </a:prstGeom>
          <a:noFill/>
        </p:spPr>
        <p:txBody>
          <a:bodyPr wrap="square" rtlCol="0">
            <a:spAutoFit/>
          </a:bodyPr>
          <a:lstStyle/>
          <a:p>
            <a:r>
              <a:rPr lang="en-US" dirty="0">
                <a:solidFill>
                  <a:schemeClr val="bg1"/>
                </a:solidFill>
              </a:rPr>
              <a:t>How does order volume change over time? Can we create a time series chart to visualize it</a:t>
            </a:r>
            <a:endParaRPr lang="en-IN" dirty="0">
              <a:solidFill>
                <a:schemeClr val="bg1"/>
              </a:solidFill>
            </a:endParaRPr>
          </a:p>
        </p:txBody>
      </p:sp>
      <p:pic>
        <p:nvPicPr>
          <p:cNvPr id="8" name="Picture 7">
            <a:extLst>
              <a:ext uri="{FF2B5EF4-FFF2-40B4-BE49-F238E27FC236}">
                <a16:creationId xmlns:a16="http://schemas.microsoft.com/office/drawing/2014/main" id="{4115B01C-1902-EB5C-7A02-AD991CDBB981}"/>
              </a:ext>
            </a:extLst>
          </p:cNvPr>
          <p:cNvPicPr>
            <a:picLocks noChangeAspect="1"/>
          </p:cNvPicPr>
          <p:nvPr/>
        </p:nvPicPr>
        <p:blipFill>
          <a:blip r:embed="rId2"/>
          <a:stretch>
            <a:fillRect/>
          </a:stretch>
        </p:blipFill>
        <p:spPr>
          <a:xfrm>
            <a:off x="6096000" y="2014571"/>
            <a:ext cx="4496190" cy="3360711"/>
          </a:xfrm>
          <a:prstGeom prst="rect">
            <a:avLst/>
          </a:prstGeom>
        </p:spPr>
      </p:pic>
      <p:sp>
        <p:nvSpPr>
          <p:cNvPr id="10" name="TextBox 9">
            <a:extLst>
              <a:ext uri="{FF2B5EF4-FFF2-40B4-BE49-F238E27FC236}">
                <a16:creationId xmlns:a16="http://schemas.microsoft.com/office/drawing/2014/main" id="{F0F38AB5-16A2-7438-6F87-0BD8274E5622}"/>
              </a:ext>
            </a:extLst>
          </p:cNvPr>
          <p:cNvSpPr txBox="1"/>
          <p:nvPr/>
        </p:nvSpPr>
        <p:spPr>
          <a:xfrm>
            <a:off x="715992" y="2967335"/>
            <a:ext cx="4934310" cy="1477328"/>
          </a:xfrm>
          <a:prstGeom prst="rect">
            <a:avLst/>
          </a:prstGeom>
          <a:noFill/>
        </p:spPr>
        <p:txBody>
          <a:bodyPr wrap="square">
            <a:spAutoFit/>
          </a:bodyPr>
          <a:lstStyle/>
          <a:p>
            <a:pPr marL="285750" indent="-285750">
              <a:buFont typeface="Wingdings" panose="05000000000000000000" pitchFamily="2" charset="2"/>
              <a:buChar char="Ø"/>
            </a:pPr>
            <a:r>
              <a:rPr lang="en-US" b="0" i="0" dirty="0">
                <a:solidFill>
                  <a:srgbClr val="D1D5DB"/>
                </a:solidFill>
                <a:effectLst/>
                <a:latin typeface="Söhne"/>
              </a:rPr>
              <a:t>Specific points in time exhibit exceptionally high or low order volumes</a:t>
            </a:r>
            <a:r>
              <a:rPr lang="en-US" dirty="0">
                <a:solidFill>
                  <a:srgbClr val="D1D5DB"/>
                </a:solidFill>
                <a:latin typeface="Söhne"/>
              </a:rPr>
              <a:t>.</a:t>
            </a:r>
          </a:p>
          <a:p>
            <a:pPr marL="285750" indent="-285750">
              <a:buFont typeface="Wingdings" panose="05000000000000000000" pitchFamily="2" charset="2"/>
              <a:buChar char="Ø"/>
            </a:pPr>
            <a:r>
              <a:rPr lang="en-US" b="0" i="0" dirty="0">
                <a:solidFill>
                  <a:srgbClr val="D1D5DB"/>
                </a:solidFill>
                <a:effectLst/>
                <a:latin typeface="Söhne"/>
              </a:rPr>
              <a:t>The time series chart reveals a increasing/decreasing trend in order volume over the observed time period.</a:t>
            </a:r>
            <a:endParaRPr lang="en-IN" dirty="0"/>
          </a:p>
        </p:txBody>
      </p:sp>
    </p:spTree>
    <p:extLst>
      <p:ext uri="{BB962C8B-B14F-4D97-AF65-F5344CB8AC3E}">
        <p14:creationId xmlns:p14="http://schemas.microsoft.com/office/powerpoint/2010/main" val="284245454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1262</TotalTime>
  <Words>1516</Words>
  <Application>Microsoft Office PowerPoint</Application>
  <PresentationFormat>Widescreen</PresentationFormat>
  <Paragraphs>81</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Century Gothic</vt:lpstr>
      <vt:lpstr>Söhne</vt:lpstr>
      <vt:lpstr>Times New Roman</vt:lpstr>
      <vt:lpstr>Wingdings</vt:lpstr>
      <vt:lpstr>Wingdings 3</vt:lpstr>
      <vt:lpstr>Slice</vt:lpstr>
      <vt:lpstr>Capstone Project- Sales Analysis</vt:lpstr>
      <vt:lpstr>PowerPoint Presentation</vt:lpstr>
      <vt:lpstr>PowerPoint Presentation</vt:lpstr>
      <vt:lpstr>ER Diagram:</vt:lpstr>
      <vt:lpstr>Power bi Visuals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EDA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Sales Analysis</dc:title>
  <dc:creator>Harsha Vardhan M</dc:creator>
  <cp:lastModifiedBy>Harsha Vardhan M</cp:lastModifiedBy>
  <cp:revision>2</cp:revision>
  <dcterms:created xsi:type="dcterms:W3CDTF">2024-01-03T07:59:36Z</dcterms:created>
  <dcterms:modified xsi:type="dcterms:W3CDTF">2024-01-06T14:59:07Z</dcterms:modified>
</cp:coreProperties>
</file>