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74" r:id="rId2"/>
    <p:sldId id="275" r:id="rId3"/>
    <p:sldId id="261" r:id="rId4"/>
    <p:sldId id="257" r:id="rId5"/>
    <p:sldId id="258" r:id="rId6"/>
    <p:sldId id="259" r:id="rId7"/>
    <p:sldId id="260" r:id="rId8"/>
    <p:sldId id="265" r:id="rId9"/>
    <p:sldId id="267" r:id="rId10"/>
    <p:sldId id="262" r:id="rId11"/>
    <p:sldId id="263" r:id="rId12"/>
    <p:sldId id="264" r:id="rId13"/>
    <p:sldId id="268" r:id="rId14"/>
    <p:sldId id="269" r:id="rId15"/>
    <p:sldId id="270" r:id="rId16"/>
    <p:sldId id="277" r:id="rId17"/>
    <p:sldId id="276" r:id="rId18"/>
    <p:sldId id="278" r:id="rId19"/>
    <p:sldId id="279" r:id="rId20"/>
    <p:sldId id="28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97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FDEF7C0-48BA-4071-B8D1-A9AF9BC38449}" type="datetimeFigureOut">
              <a:rPr lang="en-US" smtClean="0"/>
              <a:pPr/>
              <a:t>12/4/2018</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56816728-35F9-4CB6-BB28-5D39488267D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DEF7C0-48BA-4071-B8D1-A9AF9BC38449}"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16728-35F9-4CB6-BB28-5D39488267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DEF7C0-48BA-4071-B8D1-A9AF9BC38449}"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16728-35F9-4CB6-BB28-5D39488267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FDEF7C0-48BA-4071-B8D1-A9AF9BC38449}" type="datetimeFigureOut">
              <a:rPr lang="en-US" smtClean="0"/>
              <a:pPr/>
              <a:t>12/4/2018</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56816728-35F9-4CB6-BB28-5D39488267D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FDEF7C0-48BA-4071-B8D1-A9AF9BC38449}" type="datetimeFigureOut">
              <a:rPr lang="en-US" smtClean="0"/>
              <a:pPr/>
              <a:t>12/4/2018</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56816728-35F9-4CB6-BB28-5D39488267D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FDEF7C0-48BA-4071-B8D1-A9AF9BC38449}" type="datetimeFigureOut">
              <a:rPr lang="en-US" smtClean="0"/>
              <a:pPr/>
              <a:t>12/4/2018</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56816728-35F9-4CB6-BB28-5D39488267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FDEF7C0-48BA-4071-B8D1-A9AF9BC38449}" type="datetimeFigureOut">
              <a:rPr lang="en-US" smtClean="0"/>
              <a:pPr/>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56816728-35F9-4CB6-BB28-5D39488267D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FDEF7C0-48BA-4071-B8D1-A9AF9BC38449}" type="datetimeFigureOut">
              <a:rPr lang="en-US" smtClean="0"/>
              <a:pPr/>
              <a:t>12/4/2018</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16728-35F9-4CB6-BB28-5D39488267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DEF7C0-48BA-4071-B8D1-A9AF9BC38449}" type="datetimeFigureOut">
              <a:rPr lang="en-US" smtClean="0"/>
              <a:pPr/>
              <a:t>12/4/2018</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16728-35F9-4CB6-BB28-5D39488267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FDEF7C0-48BA-4071-B8D1-A9AF9BC38449}" type="datetimeFigureOut">
              <a:rPr lang="en-US" smtClean="0"/>
              <a:pPr/>
              <a:t>12/4/2018</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16728-35F9-4CB6-BB28-5D39488267D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FDEF7C0-48BA-4071-B8D1-A9AF9BC38449}"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56816728-35F9-4CB6-BB28-5D39488267D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FDEF7C0-48BA-4071-B8D1-A9AF9BC38449}" type="datetimeFigureOut">
              <a:rPr lang="en-US" smtClean="0"/>
              <a:pPr/>
              <a:t>12/4/2018</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56816728-35F9-4CB6-BB28-5D39488267D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214686"/>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pPr algn="ctr"/>
            <a:r>
              <a:rPr lang="en-GB" b="1" dirty="0" smtClean="0">
                <a:solidFill>
                  <a:srgbClr val="7030A0"/>
                </a:solidFill>
              </a:rPr>
              <a:t>Hackcav’18 organised by </a:t>
            </a:r>
            <a:r>
              <a:rPr lang="en-GB" b="1" dirty="0" err="1" smtClean="0">
                <a:solidFill>
                  <a:srgbClr val="7030A0"/>
                </a:solidFill>
              </a:rPr>
              <a:t>iiit</a:t>
            </a:r>
            <a:r>
              <a:rPr lang="en-GB" b="1" dirty="0" smtClean="0">
                <a:solidFill>
                  <a:srgbClr val="7030A0"/>
                </a:solidFill>
              </a:rPr>
              <a:t> </a:t>
            </a:r>
            <a:r>
              <a:rPr lang="en-GB" b="1" dirty="0" err="1" smtClean="0">
                <a:solidFill>
                  <a:srgbClr val="7030A0"/>
                </a:solidFill>
              </a:rPr>
              <a:t>kottayam</a:t>
            </a:r>
            <a:r>
              <a:rPr lang="en-GB" b="1" dirty="0" smtClean="0">
                <a:solidFill>
                  <a:srgbClr val="7030A0"/>
                </a:solidFill>
              </a:rPr>
              <a:t> and </a:t>
            </a:r>
            <a:r>
              <a:rPr lang="en-GB" b="1" dirty="0" err="1" smtClean="0">
                <a:solidFill>
                  <a:srgbClr val="7030A0"/>
                </a:solidFill>
              </a:rPr>
              <a:t>rolta</a:t>
            </a:r>
            <a:r>
              <a:rPr lang="en-GB" b="1" dirty="0" smtClean="0">
                <a:solidFill>
                  <a:srgbClr val="7030A0"/>
                </a:solidFill>
              </a:rPr>
              <a:t> foundation</a:t>
            </a:r>
            <a:br>
              <a:rPr lang="en-GB" b="1" dirty="0" smtClean="0">
                <a:solidFill>
                  <a:srgbClr val="7030A0"/>
                </a:solidFill>
              </a:rPr>
            </a:br>
            <a:r>
              <a:rPr lang="en-GB" dirty="0" smtClean="0">
                <a:solidFill>
                  <a:schemeClr val="tx1">
                    <a:lumMod val="95000"/>
                    <a:lumOff val="5000"/>
                  </a:schemeClr>
                </a:solidFill>
              </a:rPr>
              <a:t/>
            </a:r>
            <a:br>
              <a:rPr lang="en-GB" dirty="0" smtClean="0">
                <a:solidFill>
                  <a:schemeClr val="tx1">
                    <a:lumMod val="95000"/>
                    <a:lumOff val="5000"/>
                  </a:schemeClr>
                </a:solidFill>
              </a:rPr>
            </a:br>
            <a:r>
              <a:rPr lang="en-GB" b="1" dirty="0" smtClean="0">
                <a:solidFill>
                  <a:srgbClr val="C00000"/>
                </a:solidFill>
              </a:rPr>
              <a:t>kit-</a:t>
            </a:r>
            <a:r>
              <a:rPr lang="en-GB" b="1" dirty="0" err="1" smtClean="0">
                <a:solidFill>
                  <a:srgbClr val="C00000"/>
                </a:solidFill>
              </a:rPr>
              <a:t>kalaignarkarunanidhi</a:t>
            </a:r>
            <a:r>
              <a:rPr lang="en-GB" b="1" dirty="0" smtClean="0">
                <a:solidFill>
                  <a:srgbClr val="C00000"/>
                </a:solidFill>
              </a:rPr>
              <a:t> institute of technology    </a:t>
            </a:r>
            <a:r>
              <a:rPr lang="en-GB" dirty="0" smtClean="0">
                <a:solidFill>
                  <a:schemeClr val="tx1">
                    <a:lumMod val="95000"/>
                    <a:lumOff val="5000"/>
                  </a:schemeClr>
                </a:solidFill>
              </a:rPr>
              <a:t/>
            </a:r>
            <a:br>
              <a:rPr lang="en-GB" dirty="0" smtClean="0">
                <a:solidFill>
                  <a:schemeClr val="tx1">
                    <a:lumMod val="95000"/>
                    <a:lumOff val="5000"/>
                  </a:schemeClr>
                </a:solidFill>
              </a:rPr>
            </a:br>
            <a:r>
              <a:rPr lang="en-GB" dirty="0" smtClean="0">
                <a:solidFill>
                  <a:schemeClr val="tx1">
                    <a:lumMod val="95000"/>
                    <a:lumOff val="5000"/>
                  </a:schemeClr>
                </a:solidFill>
              </a:rPr>
              <a:t/>
            </a:r>
            <a:br>
              <a:rPr lang="en-GB" dirty="0" smtClean="0">
                <a:solidFill>
                  <a:schemeClr val="tx1">
                    <a:lumMod val="95000"/>
                    <a:lumOff val="5000"/>
                  </a:schemeClr>
                </a:solidFill>
              </a:rPr>
            </a:br>
            <a:endParaRPr lang="en-US" dirty="0">
              <a:solidFill>
                <a:schemeClr val="tx1">
                  <a:lumMod val="95000"/>
                  <a:lumOff val="5000"/>
                </a:schemeClr>
              </a:solidFill>
            </a:endParaRPr>
          </a:p>
        </p:txBody>
      </p:sp>
      <p:sp>
        <p:nvSpPr>
          <p:cNvPr id="3" name="Content Placeholder 2"/>
          <p:cNvSpPr>
            <a:spLocks noGrp="1"/>
          </p:cNvSpPr>
          <p:nvPr>
            <p:ph idx="1"/>
          </p:nvPr>
        </p:nvSpPr>
        <p:spPr>
          <a:xfrm>
            <a:off x="500034" y="2285992"/>
            <a:ext cx="8229600" cy="3840171"/>
          </a:xfrm>
        </p:spPr>
        <p:txBody>
          <a:bodyPr>
            <a:normAutofit/>
          </a:bodyPr>
          <a:lstStyle/>
          <a:p>
            <a:pPr algn="ctr">
              <a:buNone/>
            </a:pPr>
            <a:endParaRPr lang="en-US" sz="3600" b="1" dirty="0" smtClean="0"/>
          </a:p>
          <a:p>
            <a:pPr algn="ctr"/>
            <a:endParaRPr lang="en-GB" sz="3600" b="1" dirty="0" smtClean="0"/>
          </a:p>
          <a:p>
            <a:pPr algn="ctr"/>
            <a:endParaRPr lang="en-GB" sz="3600" b="1" dirty="0" smtClean="0"/>
          </a:p>
        </p:txBody>
      </p:sp>
      <p:sp>
        <p:nvSpPr>
          <p:cNvPr id="5" name="Rectangle 4"/>
          <p:cNvSpPr/>
          <p:nvPr/>
        </p:nvSpPr>
        <p:spPr>
          <a:xfrm>
            <a:off x="714348" y="4071942"/>
            <a:ext cx="2643206" cy="2071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GB" sz="2400" b="1" dirty="0" smtClean="0">
                <a:solidFill>
                  <a:schemeClr val="bg2">
                    <a:lumMod val="10000"/>
                  </a:schemeClr>
                </a:solidFill>
              </a:rPr>
              <a:t>Guide Name:</a:t>
            </a:r>
          </a:p>
          <a:p>
            <a:pPr algn="ctr">
              <a:buNone/>
            </a:pPr>
            <a:endParaRPr lang="en-GB" b="1" dirty="0" smtClean="0"/>
          </a:p>
          <a:p>
            <a:pPr algn="ctr"/>
            <a:r>
              <a:rPr lang="en-IN" sz="2000" b="1" dirty="0" err="1" smtClean="0">
                <a:solidFill>
                  <a:schemeClr val="tx1">
                    <a:lumMod val="95000"/>
                    <a:lumOff val="5000"/>
                  </a:schemeClr>
                </a:solidFill>
              </a:rPr>
              <a:t>Mr.R.GOWRISHANKAR</a:t>
            </a:r>
            <a:endParaRPr lang="en-US" b="1" dirty="0" smtClean="0">
              <a:solidFill>
                <a:schemeClr val="tx1">
                  <a:lumMod val="95000"/>
                  <a:lumOff val="5000"/>
                </a:schemeClr>
              </a:solidFill>
            </a:endParaRPr>
          </a:p>
          <a:p>
            <a:pPr algn="ctr">
              <a:buNone/>
            </a:pPr>
            <a:endParaRPr lang="en-GB" b="1" dirty="0" smtClean="0"/>
          </a:p>
        </p:txBody>
      </p:sp>
      <p:sp>
        <p:nvSpPr>
          <p:cNvPr id="7" name="Rounded Rectangle 6"/>
          <p:cNvSpPr/>
          <p:nvPr/>
        </p:nvSpPr>
        <p:spPr>
          <a:xfrm>
            <a:off x="4429124" y="3786190"/>
            <a:ext cx="4714876" cy="2428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800" b="1" dirty="0" smtClean="0"/>
              <a:t>TEAM MEMBERS</a:t>
            </a:r>
            <a:endParaRPr lang="en-US" sz="2800" dirty="0" smtClean="0"/>
          </a:p>
          <a:p>
            <a:r>
              <a:rPr lang="en-IN" dirty="0" smtClean="0"/>
              <a:t>GOWTHAMI R (711515106026)</a:t>
            </a:r>
            <a:endParaRPr lang="en-US" dirty="0" smtClean="0"/>
          </a:p>
          <a:p>
            <a:r>
              <a:rPr lang="en-IN" dirty="0" smtClean="0"/>
              <a:t>AARTHI K (711515106301)</a:t>
            </a:r>
            <a:endParaRPr lang="en-US" dirty="0" smtClean="0"/>
          </a:p>
          <a:p>
            <a:r>
              <a:rPr lang="en-IN" dirty="0" smtClean="0"/>
              <a:t>MICHAEL SELVA AJITH A (711515106053)</a:t>
            </a:r>
            <a:endParaRPr lang="en-US" dirty="0" smtClean="0"/>
          </a:p>
          <a:p>
            <a:r>
              <a:rPr lang="en-IN" dirty="0" smtClean="0"/>
              <a:t>DEEPAK M (711515106015)</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b="1" dirty="0" smtClean="0">
                <a:solidFill>
                  <a:srgbClr val="7030A0"/>
                </a:solidFill>
              </a:rPr>
              <a:t>MODULES</a:t>
            </a:r>
            <a:endParaRPr lang="en-US" sz="4400" b="1" dirty="0">
              <a:solidFill>
                <a:srgbClr val="7030A0"/>
              </a:solidFill>
            </a:endParaRPr>
          </a:p>
        </p:txBody>
      </p:sp>
      <p:graphicFrame>
        <p:nvGraphicFramePr>
          <p:cNvPr id="7" name="Content Placeholder 6"/>
          <p:cNvGraphicFramePr>
            <a:graphicFrameLocks noGrp="1"/>
          </p:cNvGraphicFramePr>
          <p:nvPr>
            <p:ph idx="1"/>
          </p:nvPr>
        </p:nvGraphicFramePr>
        <p:xfrm>
          <a:off x="428596" y="1643050"/>
          <a:ext cx="8258205" cy="3186120"/>
        </p:xfrm>
        <a:graphic>
          <a:graphicData uri="http://schemas.openxmlformats.org/drawingml/2006/table">
            <a:tbl>
              <a:tblPr firstRow="1" bandRow="1">
                <a:tableStyleId>{775DCB02-9BB8-47FD-8907-85C794F793BA}</a:tableStyleId>
              </a:tblPr>
              <a:tblGrid>
                <a:gridCol w="2752735"/>
                <a:gridCol w="2752735"/>
                <a:gridCol w="2752735"/>
              </a:tblGrid>
              <a:tr h="531020">
                <a:tc>
                  <a:txBody>
                    <a:bodyPr/>
                    <a:lstStyle/>
                    <a:p>
                      <a:r>
                        <a:rPr lang="en-GB" dirty="0" smtClean="0"/>
                        <a:t>S.NO</a:t>
                      </a:r>
                      <a:endParaRPr lang="en-US" dirty="0"/>
                    </a:p>
                  </a:txBody>
                  <a:tcPr/>
                </a:tc>
                <a:tc>
                  <a:txBody>
                    <a:bodyPr/>
                    <a:lstStyle/>
                    <a:p>
                      <a:r>
                        <a:rPr lang="en-GB" dirty="0" smtClean="0"/>
                        <a:t>MODULES</a:t>
                      </a:r>
                      <a:endParaRPr lang="en-US" dirty="0"/>
                    </a:p>
                  </a:txBody>
                  <a:tcPr/>
                </a:tc>
                <a:tc>
                  <a:txBody>
                    <a:bodyPr/>
                    <a:lstStyle/>
                    <a:p>
                      <a:r>
                        <a:rPr lang="en-GB" dirty="0" smtClean="0"/>
                        <a:t>DURATION</a:t>
                      </a:r>
                      <a:endParaRPr lang="en-US" dirty="0"/>
                    </a:p>
                  </a:txBody>
                  <a:tcPr/>
                </a:tc>
              </a:tr>
              <a:tr h="531020">
                <a:tc>
                  <a:txBody>
                    <a:bodyPr/>
                    <a:lstStyle/>
                    <a:p>
                      <a:r>
                        <a:rPr lang="en-GB" dirty="0" smtClean="0"/>
                        <a:t>1</a:t>
                      </a:r>
                      <a:endParaRPr lang="en-US" dirty="0"/>
                    </a:p>
                  </a:txBody>
                  <a:tcPr/>
                </a:tc>
                <a:tc>
                  <a:txBody>
                    <a:bodyPr/>
                    <a:lstStyle/>
                    <a:p>
                      <a:r>
                        <a:rPr lang="en-GB" dirty="0" smtClean="0"/>
                        <a:t>Controller unit for Cleaner</a:t>
                      </a:r>
                      <a:endParaRPr lang="en-US" dirty="0"/>
                    </a:p>
                  </a:txBody>
                  <a:tcPr/>
                </a:tc>
                <a:tc>
                  <a:txBody>
                    <a:bodyPr/>
                    <a:lstStyle/>
                    <a:p>
                      <a:r>
                        <a:rPr lang="en-GB" dirty="0" smtClean="0"/>
                        <a:t>2 Months</a:t>
                      </a:r>
                      <a:endParaRPr lang="en-US" dirty="0"/>
                    </a:p>
                  </a:txBody>
                  <a:tcPr/>
                </a:tc>
              </a:tr>
              <a:tr h="531020">
                <a:tc>
                  <a:txBody>
                    <a:bodyPr/>
                    <a:lstStyle/>
                    <a:p>
                      <a:r>
                        <a:rPr lang="en-GB" dirty="0" smtClean="0"/>
                        <a:t>2</a:t>
                      </a:r>
                      <a:endParaRPr lang="en-US" dirty="0"/>
                    </a:p>
                  </a:txBody>
                  <a:tcPr/>
                </a:tc>
                <a:tc>
                  <a:txBody>
                    <a:bodyPr/>
                    <a:lstStyle/>
                    <a:p>
                      <a:r>
                        <a:rPr lang="en-GB" dirty="0" smtClean="0"/>
                        <a:t>Controller unit for Charger</a:t>
                      </a:r>
                      <a:endParaRPr lang="en-US" dirty="0"/>
                    </a:p>
                  </a:txBody>
                  <a:tcPr/>
                </a:tc>
                <a:tc>
                  <a:txBody>
                    <a:bodyPr/>
                    <a:lstStyle/>
                    <a:p>
                      <a:r>
                        <a:rPr lang="en-GB" dirty="0" smtClean="0"/>
                        <a:t>3 Months</a:t>
                      </a:r>
                      <a:endParaRPr lang="en-US" dirty="0"/>
                    </a:p>
                  </a:txBody>
                  <a:tcPr/>
                </a:tc>
              </a:tr>
              <a:tr h="531020">
                <a:tc>
                  <a:txBody>
                    <a:bodyPr/>
                    <a:lstStyle/>
                    <a:p>
                      <a:r>
                        <a:rPr lang="en-GB" dirty="0" smtClean="0"/>
                        <a:t>3</a:t>
                      </a:r>
                      <a:endParaRPr lang="en-US" dirty="0"/>
                    </a:p>
                  </a:txBody>
                  <a:tcPr/>
                </a:tc>
                <a:tc>
                  <a:txBody>
                    <a:bodyPr/>
                    <a:lstStyle/>
                    <a:p>
                      <a:r>
                        <a:rPr lang="en-GB" dirty="0" smtClean="0"/>
                        <a:t>Assembling of Cleaner</a:t>
                      </a:r>
                      <a:endParaRPr lang="en-US" dirty="0"/>
                    </a:p>
                  </a:txBody>
                  <a:tcPr/>
                </a:tc>
                <a:tc>
                  <a:txBody>
                    <a:bodyPr/>
                    <a:lstStyle/>
                    <a:p>
                      <a:r>
                        <a:rPr lang="en-GB" dirty="0" smtClean="0"/>
                        <a:t>2 Months</a:t>
                      </a:r>
                      <a:endParaRPr lang="en-US" dirty="0"/>
                    </a:p>
                  </a:txBody>
                  <a:tcPr/>
                </a:tc>
              </a:tr>
              <a:tr h="531020">
                <a:tc>
                  <a:txBody>
                    <a:bodyPr/>
                    <a:lstStyle/>
                    <a:p>
                      <a:r>
                        <a:rPr lang="en-GB" dirty="0" smtClean="0"/>
                        <a:t>4</a:t>
                      </a:r>
                      <a:endParaRPr lang="en-US" dirty="0"/>
                    </a:p>
                  </a:txBody>
                  <a:tcPr/>
                </a:tc>
                <a:tc>
                  <a:txBody>
                    <a:bodyPr/>
                    <a:lstStyle/>
                    <a:p>
                      <a:r>
                        <a:rPr lang="en-GB" dirty="0" smtClean="0"/>
                        <a:t>Assembling of Charger</a:t>
                      </a:r>
                      <a:endParaRPr lang="en-US" dirty="0"/>
                    </a:p>
                  </a:txBody>
                  <a:tcPr/>
                </a:tc>
                <a:tc>
                  <a:txBody>
                    <a:bodyPr/>
                    <a:lstStyle/>
                    <a:p>
                      <a:r>
                        <a:rPr lang="en-GB" dirty="0" smtClean="0"/>
                        <a:t>1 Month</a:t>
                      </a:r>
                      <a:endParaRPr lang="en-US" dirty="0"/>
                    </a:p>
                  </a:txBody>
                  <a:tcPr/>
                </a:tc>
              </a:tr>
              <a:tr h="531020">
                <a:tc>
                  <a:txBody>
                    <a:bodyPr/>
                    <a:lstStyle/>
                    <a:p>
                      <a:r>
                        <a:rPr lang="en-GB" dirty="0" smtClean="0"/>
                        <a:t>5</a:t>
                      </a:r>
                      <a:endParaRPr lang="en-US" dirty="0"/>
                    </a:p>
                  </a:txBody>
                  <a:tcPr/>
                </a:tc>
                <a:tc>
                  <a:txBody>
                    <a:bodyPr/>
                    <a:lstStyle/>
                    <a:p>
                      <a:r>
                        <a:rPr lang="en-GB" dirty="0" smtClean="0"/>
                        <a:t>Finishing</a:t>
                      </a:r>
                      <a:r>
                        <a:rPr lang="en-GB" baseline="0" dirty="0" smtClean="0"/>
                        <a:t> &amp; Checking</a:t>
                      </a:r>
                      <a:endParaRPr lang="en-US" dirty="0"/>
                    </a:p>
                  </a:txBody>
                  <a:tcPr/>
                </a:tc>
                <a:tc>
                  <a:txBody>
                    <a:bodyPr/>
                    <a:lstStyle/>
                    <a:p>
                      <a:r>
                        <a:rPr lang="en-GB" dirty="0" smtClean="0"/>
                        <a:t>1 Week</a:t>
                      </a:r>
                      <a:endParaRPr lang="en-US"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7030A0"/>
                </a:solidFill>
              </a:rPr>
              <a:t>MODULE DESCRIPTION</a:t>
            </a:r>
            <a:endParaRPr lang="en-US" dirty="0">
              <a:solidFill>
                <a:srgbClr val="7030A0"/>
              </a:solidFill>
            </a:endParaRPr>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v"/>
            </a:pPr>
            <a:r>
              <a:rPr lang="en-IN" b="1" dirty="0">
                <a:solidFill>
                  <a:srgbClr val="7030A0"/>
                </a:solidFill>
              </a:rPr>
              <a:t>1. Controller unit for cleaner</a:t>
            </a:r>
            <a:r>
              <a:rPr lang="en-IN" b="1" dirty="0"/>
              <a:t>:</a:t>
            </a:r>
            <a:endParaRPr lang="en-US" dirty="0"/>
          </a:p>
          <a:p>
            <a:pPr>
              <a:buNone/>
            </a:pPr>
            <a:r>
              <a:rPr lang="en-US" dirty="0" smtClean="0"/>
              <a:t>    </a:t>
            </a:r>
            <a:r>
              <a:rPr lang="en-US" dirty="0"/>
              <a:t>	Microcontroller controls the operations of air blower, water sprinkler, rotation of motor and it also controls the floor cleaning unit and power supply unit.</a:t>
            </a:r>
          </a:p>
          <a:p>
            <a:pPr>
              <a:buFont typeface="Wingdings" pitchFamily="2" charset="2"/>
              <a:buChar char="v"/>
            </a:pPr>
            <a:r>
              <a:rPr lang="en-IN" b="1" dirty="0">
                <a:solidFill>
                  <a:srgbClr val="7030A0"/>
                </a:solidFill>
              </a:rPr>
              <a:t>2. Controller unit for charger</a:t>
            </a:r>
            <a:r>
              <a:rPr lang="en-IN" b="1" dirty="0"/>
              <a:t>:</a:t>
            </a:r>
            <a:endParaRPr lang="en-US" dirty="0"/>
          </a:p>
          <a:p>
            <a:pPr>
              <a:buNone/>
            </a:pPr>
            <a:r>
              <a:rPr lang="en-IN" dirty="0" smtClean="0"/>
              <a:t>    </a:t>
            </a:r>
            <a:r>
              <a:rPr lang="en-IN" dirty="0"/>
              <a:t>	Microcontroller sense the ac voltage, frequency range and detects the system to be charged and its battery percentage and allow the required current for the battery to control and protect the charging unit</a:t>
            </a:r>
            <a:r>
              <a:rPr lang="en-IN" dirty="0" smtClean="0"/>
              <a:t>. It </a:t>
            </a:r>
            <a:r>
              <a:rPr lang="en-IN" dirty="0"/>
              <a:t>turns ON and OFF the power supply for the charger according to the high and low voltage</a:t>
            </a:r>
            <a:r>
              <a:rPr lang="en-IN" dirty="0" smtClean="0"/>
              <a:t>, short </a:t>
            </a:r>
            <a:r>
              <a:rPr lang="en-IN" dirty="0"/>
              <a:t>circuit and fully charging condition.</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86766" cy="725470"/>
          </a:xfrm>
        </p:spPr>
        <p:txBody>
          <a:bodyPr>
            <a:normAutofit/>
          </a:bodyPr>
          <a:lstStyle/>
          <a:p>
            <a:r>
              <a:rPr lang="en-GB" dirty="0" smtClean="0">
                <a:solidFill>
                  <a:srgbClr val="7030A0"/>
                </a:solidFill>
              </a:rPr>
              <a:t>MODULE DESCRIPTION</a:t>
            </a:r>
            <a:endParaRPr lang="en-US" dirty="0">
              <a:solidFill>
                <a:srgbClr val="7030A0"/>
              </a:solidFill>
            </a:endParaRPr>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v"/>
            </a:pPr>
            <a:r>
              <a:rPr lang="en-IN" b="1" dirty="0">
                <a:solidFill>
                  <a:srgbClr val="7030A0"/>
                </a:solidFill>
              </a:rPr>
              <a:t>3. Assembling of cleaner</a:t>
            </a:r>
            <a:r>
              <a:rPr lang="en-IN" b="1" dirty="0"/>
              <a:t>:</a:t>
            </a:r>
            <a:endParaRPr lang="en-US" dirty="0"/>
          </a:p>
          <a:p>
            <a:pPr>
              <a:buNone/>
            </a:pPr>
            <a:r>
              <a:rPr lang="en-IN" dirty="0" smtClean="0"/>
              <a:t>    </a:t>
            </a:r>
            <a:r>
              <a:rPr lang="en-IN" dirty="0"/>
              <a:t>	Assembling the components of the cleaner like </a:t>
            </a:r>
            <a:r>
              <a:rPr lang="en-IN" dirty="0" err="1"/>
              <a:t>sponge,water</a:t>
            </a:r>
            <a:r>
              <a:rPr lang="en-IN" dirty="0"/>
              <a:t> sprinkler, air </a:t>
            </a:r>
            <a:r>
              <a:rPr lang="en-IN" dirty="0" err="1"/>
              <a:t>blower,power</a:t>
            </a:r>
            <a:r>
              <a:rPr lang="en-IN" dirty="0"/>
              <a:t> supply unit, handler and flexible rod.</a:t>
            </a:r>
            <a:endParaRPr lang="en-US" dirty="0"/>
          </a:p>
          <a:p>
            <a:pPr>
              <a:buFont typeface="Wingdings" pitchFamily="2" charset="2"/>
              <a:buChar char="v"/>
            </a:pPr>
            <a:r>
              <a:rPr lang="en-IN" b="1" dirty="0">
                <a:solidFill>
                  <a:srgbClr val="7030A0"/>
                </a:solidFill>
              </a:rPr>
              <a:t>4. Assembling of charger</a:t>
            </a:r>
            <a:r>
              <a:rPr lang="en-IN" b="1" dirty="0"/>
              <a:t>:</a:t>
            </a:r>
            <a:endParaRPr lang="en-US" dirty="0"/>
          </a:p>
          <a:p>
            <a:pPr>
              <a:buNone/>
            </a:pPr>
            <a:r>
              <a:rPr lang="en-IN" dirty="0" smtClean="0"/>
              <a:t>    </a:t>
            </a:r>
            <a:r>
              <a:rPr lang="en-IN" dirty="0"/>
              <a:t>	Assembling the components of charger like </a:t>
            </a:r>
            <a:r>
              <a:rPr lang="en-IN" dirty="0" err="1"/>
              <a:t>controller,charging</a:t>
            </a:r>
            <a:r>
              <a:rPr lang="en-IN" dirty="0"/>
              <a:t> units, power supply unit, protection </a:t>
            </a:r>
            <a:r>
              <a:rPr lang="en-IN" dirty="0" err="1"/>
              <a:t>circuits,current</a:t>
            </a:r>
            <a:r>
              <a:rPr lang="en-IN" dirty="0"/>
              <a:t> and voltage sensing and drive circuits.</a:t>
            </a:r>
            <a:endParaRPr lang="en-US" dirty="0"/>
          </a:p>
          <a:p>
            <a:pPr>
              <a:buFont typeface="Wingdings" pitchFamily="2" charset="2"/>
              <a:buChar char="v"/>
            </a:pPr>
            <a:r>
              <a:rPr lang="en-IN" b="1" dirty="0">
                <a:solidFill>
                  <a:srgbClr val="7030A0"/>
                </a:solidFill>
              </a:rPr>
              <a:t>5. Finishing and Checking</a:t>
            </a:r>
            <a:r>
              <a:rPr lang="en-IN" b="1" dirty="0"/>
              <a:t>:</a:t>
            </a:r>
            <a:endParaRPr lang="en-US" dirty="0"/>
          </a:p>
          <a:p>
            <a:pPr>
              <a:buNone/>
            </a:pPr>
            <a:r>
              <a:rPr lang="en-IN" dirty="0" smtClean="0"/>
              <a:t>    </a:t>
            </a:r>
            <a:r>
              <a:rPr lang="en-IN" dirty="0"/>
              <a:t>	Checking the working of window girds cleaner and charger in various situations and altering the product according to its operations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00034" y="2928934"/>
            <a:ext cx="1000132"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AC Power Supply</a:t>
            </a:r>
            <a:endParaRPr lang="en-US" dirty="0"/>
          </a:p>
        </p:txBody>
      </p:sp>
      <p:sp>
        <p:nvSpPr>
          <p:cNvPr id="3" name="Rounded Rectangle 2"/>
          <p:cNvSpPr/>
          <p:nvPr/>
        </p:nvSpPr>
        <p:spPr>
          <a:xfrm>
            <a:off x="2357422" y="2928934"/>
            <a:ext cx="142876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Relay Circuit</a:t>
            </a:r>
            <a:endParaRPr lang="en-US" dirty="0"/>
          </a:p>
        </p:txBody>
      </p:sp>
      <p:sp>
        <p:nvSpPr>
          <p:cNvPr id="5" name="Rounded Rectangle 4"/>
          <p:cNvSpPr/>
          <p:nvPr/>
        </p:nvSpPr>
        <p:spPr>
          <a:xfrm>
            <a:off x="4714876" y="2928934"/>
            <a:ext cx="1643074"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Charging Module (SMPS)</a:t>
            </a:r>
            <a:endParaRPr lang="en-US" dirty="0"/>
          </a:p>
        </p:txBody>
      </p:sp>
      <p:sp>
        <p:nvSpPr>
          <p:cNvPr id="6" name="Oval 5"/>
          <p:cNvSpPr/>
          <p:nvPr/>
        </p:nvSpPr>
        <p:spPr>
          <a:xfrm>
            <a:off x="3786182" y="1428736"/>
            <a:ext cx="2500330"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Micro controller</a:t>
            </a:r>
          </a:p>
          <a:p>
            <a:pPr algn="ctr"/>
            <a:r>
              <a:rPr lang="en-GB" dirty="0" smtClean="0"/>
              <a:t>atmega328p</a:t>
            </a:r>
            <a:endParaRPr lang="en-US" dirty="0"/>
          </a:p>
        </p:txBody>
      </p:sp>
      <p:sp>
        <p:nvSpPr>
          <p:cNvPr id="7" name="Rounded Rectangle 6"/>
          <p:cNvSpPr/>
          <p:nvPr/>
        </p:nvSpPr>
        <p:spPr>
          <a:xfrm>
            <a:off x="7143768" y="2928934"/>
            <a:ext cx="1785950"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Protection&amp;</a:t>
            </a:r>
          </a:p>
          <a:p>
            <a:pPr algn="ctr"/>
            <a:r>
              <a:rPr lang="en-GB" dirty="0" smtClean="0"/>
              <a:t>Charging monitoring module</a:t>
            </a:r>
            <a:endParaRPr lang="en-US" dirty="0"/>
          </a:p>
        </p:txBody>
      </p:sp>
      <p:sp>
        <p:nvSpPr>
          <p:cNvPr id="8" name="Right Arrow 7"/>
          <p:cNvSpPr/>
          <p:nvPr/>
        </p:nvSpPr>
        <p:spPr>
          <a:xfrm>
            <a:off x="1500166" y="3286124"/>
            <a:ext cx="85725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786182" y="3286124"/>
            <a:ext cx="928694"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6357950" y="3286124"/>
            <a:ext cx="785818"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28596" y="357166"/>
            <a:ext cx="800105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smtClean="0">
                <a:solidFill>
                  <a:srgbClr val="7030A0"/>
                </a:solidFill>
              </a:rPr>
              <a:t>BLOCK DIAGRAM</a:t>
            </a:r>
            <a:endParaRPr lang="en-US" sz="4000" b="1" dirty="0">
              <a:solidFill>
                <a:srgbClr val="7030A0"/>
              </a:solidFill>
            </a:endParaRPr>
          </a:p>
        </p:txBody>
      </p:sp>
      <p:sp>
        <p:nvSpPr>
          <p:cNvPr id="13" name="Oval 12"/>
          <p:cNvSpPr/>
          <p:nvPr/>
        </p:nvSpPr>
        <p:spPr>
          <a:xfrm>
            <a:off x="214282" y="1428736"/>
            <a:ext cx="1857388" cy="1071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Voltage &amp;current sensor</a:t>
            </a:r>
            <a:endParaRPr lang="en-US" dirty="0"/>
          </a:p>
        </p:txBody>
      </p:sp>
      <p:sp>
        <p:nvSpPr>
          <p:cNvPr id="14" name="Rounded Rectangle 13"/>
          <p:cNvSpPr/>
          <p:nvPr/>
        </p:nvSpPr>
        <p:spPr>
          <a:xfrm>
            <a:off x="7215206" y="4857760"/>
            <a:ext cx="1714512"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For Cleaner as well as Mobile Charger</a:t>
            </a:r>
            <a:endParaRPr lang="en-US" dirty="0"/>
          </a:p>
        </p:txBody>
      </p:sp>
      <p:sp>
        <p:nvSpPr>
          <p:cNvPr id="16" name="Up Arrow 15"/>
          <p:cNvSpPr/>
          <p:nvPr/>
        </p:nvSpPr>
        <p:spPr>
          <a:xfrm>
            <a:off x="928662" y="2500306"/>
            <a:ext cx="214314" cy="4286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Up Arrow 17"/>
          <p:cNvSpPr/>
          <p:nvPr/>
        </p:nvSpPr>
        <p:spPr>
          <a:xfrm rot="10800000">
            <a:off x="2071670" y="1643050"/>
            <a:ext cx="1670618" cy="1285884"/>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7929586" y="4000504"/>
            <a:ext cx="214314"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358082" y="1500174"/>
            <a:ext cx="1500198"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I2C Interface</a:t>
            </a:r>
            <a:endParaRPr lang="en-US" dirty="0"/>
          </a:p>
        </p:txBody>
      </p:sp>
      <p:sp>
        <p:nvSpPr>
          <p:cNvPr id="22" name="Left-Right Arrow 21"/>
          <p:cNvSpPr/>
          <p:nvPr/>
        </p:nvSpPr>
        <p:spPr>
          <a:xfrm>
            <a:off x="6286512" y="1714488"/>
            <a:ext cx="1071570" cy="42862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Right Arrow 23"/>
          <p:cNvSpPr/>
          <p:nvPr/>
        </p:nvSpPr>
        <p:spPr>
          <a:xfrm rot="16200000">
            <a:off x="7822429" y="2464587"/>
            <a:ext cx="571504" cy="35719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err="1" smtClean="0">
                <a:solidFill>
                  <a:srgbClr val="7030A0"/>
                </a:solidFill>
              </a:rPr>
              <a:t>CHaRGER</a:t>
            </a:r>
            <a:r>
              <a:rPr lang="en-GB" sz="4000" b="1" dirty="0" smtClean="0">
                <a:solidFill>
                  <a:srgbClr val="7030A0"/>
                </a:solidFill>
              </a:rPr>
              <a:t> MODULE</a:t>
            </a:r>
            <a:endParaRPr lang="en-US" sz="4000" b="1" dirty="0">
              <a:solidFill>
                <a:srgbClr val="7030A0"/>
              </a:solidFill>
            </a:endParaRPr>
          </a:p>
        </p:txBody>
      </p:sp>
      <p:pic>
        <p:nvPicPr>
          <p:cNvPr id="4" name="Content Placeholder 3" descr="power bank.jpg"/>
          <p:cNvPicPr>
            <a:picLocks noGrp="1" noChangeAspect="1"/>
          </p:cNvPicPr>
          <p:nvPr>
            <p:ph idx="1"/>
          </p:nvPr>
        </p:nvPicPr>
        <p:blipFill>
          <a:blip r:embed="rId2"/>
          <a:stretch>
            <a:fillRect/>
          </a:stretch>
        </p:blipFill>
        <p:spPr>
          <a:xfrm>
            <a:off x="857224" y="1785926"/>
            <a:ext cx="7429552" cy="442915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i="1" dirty="0" smtClean="0">
                <a:solidFill>
                  <a:srgbClr val="7030A0"/>
                </a:solidFill>
              </a:rPr>
              <a:t>AUTOMATIC TURN OFF CHARGER</a:t>
            </a:r>
            <a:endParaRPr lang="en-US" sz="4000" b="1" i="1" dirty="0">
              <a:solidFill>
                <a:srgbClr val="7030A0"/>
              </a:solidFill>
            </a:endParaRPr>
          </a:p>
        </p:txBody>
      </p:sp>
      <p:pic>
        <p:nvPicPr>
          <p:cNvPr id="4" name="Content Placeholder 3" descr="automatic charger.png"/>
          <p:cNvPicPr>
            <a:picLocks noGrp="1" noChangeAspect="1"/>
          </p:cNvPicPr>
          <p:nvPr>
            <p:ph idx="1"/>
          </p:nvPr>
        </p:nvPicPr>
        <p:blipFill>
          <a:blip r:embed="rId2"/>
          <a:stretch>
            <a:fillRect/>
          </a:stretch>
        </p:blipFill>
        <p:spPr>
          <a:xfrm>
            <a:off x="285720" y="1714488"/>
            <a:ext cx="8858280" cy="492922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SMPS- BLOCK DIAGRAM</a:t>
            </a:r>
            <a:endParaRPr lang="en-US" dirty="0"/>
          </a:p>
        </p:txBody>
      </p:sp>
      <p:pic>
        <p:nvPicPr>
          <p:cNvPr id="3074" name="Picture 2" descr="I:\IMG-20180927-WA0001.jpg"/>
          <p:cNvPicPr>
            <a:picLocks noGrp="1" noChangeAspect="1" noChangeArrowheads="1"/>
          </p:cNvPicPr>
          <p:nvPr>
            <p:ph idx="1"/>
          </p:nvPr>
        </p:nvPicPr>
        <p:blipFill>
          <a:blip r:embed="rId2"/>
          <a:srcRect/>
          <a:stretch>
            <a:fillRect/>
          </a:stretch>
        </p:blipFill>
        <p:spPr bwMode="auto">
          <a:xfrm>
            <a:off x="214282" y="1428736"/>
            <a:ext cx="8715436" cy="5143536"/>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dirty="0"/>
          </a:p>
        </p:txBody>
      </p:sp>
      <p:pic>
        <p:nvPicPr>
          <p:cNvPr id="1027" name="Picture 3" descr="I:\IMG-20180927-WA0001.jpg"/>
          <p:cNvPicPr>
            <a:picLocks noChangeAspect="1" noChangeArrowheads="1"/>
          </p:cNvPicPr>
          <p:nvPr/>
        </p:nvPicPr>
        <p:blipFill>
          <a:blip r:embed="rId2"/>
          <a:srcRect/>
          <a:stretch>
            <a:fillRect/>
          </a:stretch>
        </p:blipFill>
        <p:spPr bwMode="auto">
          <a:xfrm>
            <a:off x="1714500" y="2076450"/>
            <a:ext cx="5715000" cy="2705100"/>
          </a:xfrm>
          <a:prstGeom prst="rect">
            <a:avLst/>
          </a:prstGeom>
          <a:noFill/>
        </p:spPr>
      </p:pic>
      <p:pic>
        <p:nvPicPr>
          <p:cNvPr id="1028" name="Picture 4" descr="I:\IMG-20180927-WA0005.jpg"/>
          <p:cNvPicPr>
            <a:picLocks noChangeAspect="1" noChangeArrowheads="1"/>
          </p:cNvPicPr>
          <p:nvPr/>
        </p:nvPicPr>
        <p:blipFill>
          <a:blip r:embed="rId3"/>
          <a:srcRect/>
          <a:stretch>
            <a:fillRect/>
          </a:stretch>
        </p:blipFill>
        <p:spPr bwMode="auto">
          <a:xfrm>
            <a:off x="-571500" y="-485775"/>
            <a:ext cx="10287000" cy="782955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solidFill>
                  <a:srgbClr val="7030A0"/>
                </a:solidFill>
              </a:rPr>
              <a:t>Software &amp; HARDWARE tools</a:t>
            </a:r>
            <a:endParaRPr lang="en-US" sz="4400" dirty="0">
              <a:solidFill>
                <a:srgbClr val="7030A0"/>
              </a:solidFill>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GB" dirty="0" err="1" smtClean="0"/>
              <a:t>Arduino</a:t>
            </a:r>
            <a:r>
              <a:rPr lang="en-GB" dirty="0" smtClean="0"/>
              <a:t> IDE-1.8.7</a:t>
            </a:r>
          </a:p>
          <a:p>
            <a:pPr>
              <a:buFont typeface="Wingdings" pitchFamily="2" charset="2"/>
              <a:buChar char="q"/>
            </a:pPr>
            <a:r>
              <a:rPr lang="en-GB" dirty="0" smtClean="0"/>
              <a:t>AVRDUDESS</a:t>
            </a:r>
          </a:p>
          <a:p>
            <a:pPr>
              <a:buFont typeface="Wingdings" pitchFamily="2" charset="2"/>
              <a:buChar char="q"/>
            </a:pPr>
            <a:r>
              <a:rPr lang="en-GB" dirty="0" smtClean="0"/>
              <a:t>Li-Ion battery</a:t>
            </a:r>
          </a:p>
          <a:p>
            <a:pPr>
              <a:buFont typeface="Wingdings" pitchFamily="2" charset="2"/>
              <a:buChar char="q"/>
            </a:pPr>
            <a:r>
              <a:rPr lang="en-GB" dirty="0" smtClean="0"/>
              <a:t>Atmega328p</a:t>
            </a:r>
          </a:p>
          <a:p>
            <a:pPr>
              <a:buFont typeface="Wingdings" pitchFamily="2" charset="2"/>
              <a:buChar char="q"/>
            </a:pPr>
            <a:r>
              <a:rPr lang="en-GB" dirty="0" smtClean="0"/>
              <a:t>Bq24295</a:t>
            </a:r>
          </a:p>
          <a:p>
            <a:pPr>
              <a:buFont typeface="Wingdings" pitchFamily="2" charset="2"/>
              <a:buChar char="q"/>
            </a:pPr>
            <a:r>
              <a:rPr lang="en-GB" dirty="0" smtClean="0"/>
              <a:t>Relay</a:t>
            </a:r>
          </a:p>
          <a:p>
            <a:pPr>
              <a:buFont typeface="Wingdings" pitchFamily="2" charset="2"/>
              <a:buChar char="q"/>
            </a:pPr>
            <a:r>
              <a:rPr lang="en-GB" dirty="0" err="1" smtClean="0"/>
              <a:t>Smps</a:t>
            </a:r>
            <a:r>
              <a:rPr lang="en-GB" dirty="0" smtClean="0"/>
              <a:t> converter</a:t>
            </a:r>
          </a:p>
          <a:p>
            <a:pPr>
              <a:buFont typeface="Wingdings" pitchFamily="2" charset="2"/>
              <a:buChar char="q"/>
            </a:pPr>
            <a:r>
              <a:rPr lang="en-GB" dirty="0" smtClean="0"/>
              <a:t>Voltage &amp; Current sensor</a:t>
            </a:r>
          </a:p>
          <a:p>
            <a:endParaRPr lang="en-GB"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7030A0"/>
                </a:solidFill>
              </a:rPr>
              <a:t>FUTURE  SCOPE</a:t>
            </a:r>
            <a:endParaRPr lang="en-US" b="1"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v"/>
            </a:pPr>
            <a:r>
              <a:rPr lang="en-GB" dirty="0" smtClean="0"/>
              <a:t>T</a:t>
            </a:r>
            <a:r>
              <a:rPr lang="en-GB" dirty="0" smtClean="0"/>
              <a:t>his product is cost effective and user friendly to the people of the society.</a:t>
            </a:r>
          </a:p>
          <a:p>
            <a:pPr>
              <a:buFont typeface="Wingdings" pitchFamily="2" charset="2"/>
              <a:buChar char="v"/>
            </a:pPr>
            <a:r>
              <a:rPr lang="en-GB" dirty="0" smtClean="0"/>
              <a:t>Window Grids Cleaner is easy to carry from one place to another and it is easy to use as well as flexible.</a:t>
            </a:r>
          </a:p>
          <a:p>
            <a:pPr>
              <a:buFont typeface="Wingdings" pitchFamily="2" charset="2"/>
              <a:buChar char="v"/>
            </a:pPr>
            <a:r>
              <a:rPr lang="en-GB" dirty="0" smtClean="0"/>
              <a:t> HI-FI charger is also portable and provide a new way of charging scheme to the people.</a:t>
            </a:r>
          </a:p>
          <a:p>
            <a:pPr>
              <a:buFont typeface="Wingdings" pitchFamily="2" charset="2"/>
              <a:buChar char="v"/>
            </a:pPr>
            <a:r>
              <a:rPr lang="en-GB" dirty="0" smtClean="0"/>
              <a:t>So, this product will be useful for people as it reduces their time to clean the windows and will be helpful in keeping the house clean, tidy and it will create a great impact to the society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57166"/>
            <a:ext cx="8686800" cy="1143008"/>
          </a:xfrm>
        </p:spPr>
        <p:txBody>
          <a:bodyPr>
            <a:normAutofit/>
          </a:bodyPr>
          <a:lstStyle/>
          <a:p>
            <a:r>
              <a:rPr lang="en-GB" sz="4400" b="1" dirty="0" smtClean="0">
                <a:solidFill>
                  <a:srgbClr val="7030A0"/>
                </a:solidFill>
              </a:rPr>
              <a:t>                      TITLE</a:t>
            </a:r>
            <a:endParaRPr lang="en-US" sz="4400" b="1" dirty="0">
              <a:solidFill>
                <a:srgbClr val="7030A0"/>
              </a:solidFill>
            </a:endParaRPr>
          </a:p>
        </p:txBody>
      </p:sp>
      <p:sp>
        <p:nvSpPr>
          <p:cNvPr id="3" name="Content Placeholder 2"/>
          <p:cNvSpPr>
            <a:spLocks noGrp="1"/>
          </p:cNvSpPr>
          <p:nvPr>
            <p:ph idx="1"/>
          </p:nvPr>
        </p:nvSpPr>
        <p:spPr>
          <a:xfrm>
            <a:off x="304800" y="1785926"/>
            <a:ext cx="8686800" cy="4714908"/>
          </a:xfrm>
        </p:spPr>
        <p:txBody>
          <a:bodyPr>
            <a:normAutofit/>
          </a:bodyPr>
          <a:lstStyle/>
          <a:p>
            <a:pPr algn="ctr">
              <a:buNone/>
            </a:pPr>
            <a:r>
              <a:rPr lang="en-GB" sz="4000" b="1" u="sng" dirty="0" smtClean="0">
                <a:solidFill>
                  <a:srgbClr val="FF0000"/>
                </a:solidFill>
              </a:rPr>
              <a:t> WINDOW GRIDS &amp; FLOOR CLEANER WITH HI-FI CHARGER</a:t>
            </a:r>
          </a:p>
          <a:p>
            <a:pPr algn="ctr"/>
            <a:endParaRPr lang="en-US" sz="4000" b="1" u="sng" dirty="0">
              <a:solidFill>
                <a:srgbClr val="FF0000"/>
              </a:solidFill>
            </a:endParaRPr>
          </a:p>
        </p:txBody>
      </p:sp>
      <p:pic>
        <p:nvPicPr>
          <p:cNvPr id="4" name="Picture 3" descr="Image result for window cleaner"/>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1071538" y="3071810"/>
            <a:ext cx="6858048" cy="328614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428604"/>
            <a:ext cx="8686800" cy="841248"/>
          </a:xfrm>
        </p:spPr>
        <p:txBody>
          <a:bodyPr>
            <a:noAutofit/>
          </a:bodyPr>
          <a:lstStyle/>
          <a:p>
            <a:r>
              <a:rPr lang="en-GB" sz="5400" b="1" dirty="0" smtClean="0">
                <a:solidFill>
                  <a:srgbClr val="7030A0"/>
                </a:solidFill>
              </a:rPr>
              <a:t>REVIEW..........</a:t>
            </a:r>
            <a:endParaRPr lang="en-US" sz="5400" b="1" dirty="0">
              <a:solidFill>
                <a:srgbClr val="7030A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b="1" dirty="0" smtClean="0">
                <a:solidFill>
                  <a:srgbClr val="7030A0"/>
                </a:solidFill>
              </a:rPr>
              <a:t>CONTENTS</a:t>
            </a:r>
            <a:endParaRPr lang="en-US" sz="4400" b="1" dirty="0">
              <a:solidFill>
                <a:srgbClr val="7030A0"/>
              </a:solidFill>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GB" dirty="0" smtClean="0"/>
              <a:t>1. Objective</a:t>
            </a:r>
          </a:p>
          <a:p>
            <a:pPr>
              <a:buFont typeface="Wingdings" pitchFamily="2" charset="2"/>
              <a:buChar char="q"/>
            </a:pPr>
            <a:r>
              <a:rPr lang="en-GB" dirty="0" smtClean="0"/>
              <a:t>2. Literature Survey</a:t>
            </a:r>
          </a:p>
          <a:p>
            <a:pPr>
              <a:buFont typeface="Wingdings" pitchFamily="2" charset="2"/>
              <a:buChar char="q"/>
            </a:pPr>
            <a:r>
              <a:rPr lang="en-GB" dirty="0" smtClean="0"/>
              <a:t>3. Existing Method</a:t>
            </a:r>
          </a:p>
          <a:p>
            <a:pPr>
              <a:buFont typeface="Wingdings" pitchFamily="2" charset="2"/>
              <a:buChar char="q"/>
            </a:pPr>
            <a:r>
              <a:rPr lang="en-GB" dirty="0" smtClean="0"/>
              <a:t>4. Proposed Method</a:t>
            </a:r>
          </a:p>
          <a:p>
            <a:pPr>
              <a:buFont typeface="Wingdings" pitchFamily="2" charset="2"/>
              <a:buChar char="q"/>
            </a:pPr>
            <a:r>
              <a:rPr lang="en-GB" dirty="0" smtClean="0"/>
              <a:t>5. Cost Estimate</a:t>
            </a:r>
          </a:p>
          <a:p>
            <a:pPr>
              <a:buFont typeface="Wingdings" pitchFamily="2" charset="2"/>
              <a:buChar char="q"/>
            </a:pPr>
            <a:r>
              <a:rPr lang="en-GB" dirty="0" smtClean="0"/>
              <a:t>6. Modules</a:t>
            </a:r>
          </a:p>
          <a:p>
            <a:pPr>
              <a:buFont typeface="Wingdings" pitchFamily="2" charset="2"/>
              <a:buChar char="q"/>
            </a:pPr>
            <a:r>
              <a:rPr lang="en-GB" dirty="0" smtClean="0"/>
              <a:t>7. Block Diagram</a:t>
            </a:r>
          </a:p>
          <a:p>
            <a:pPr>
              <a:buFont typeface="Wingdings" pitchFamily="2" charset="2"/>
              <a:buChar char="q"/>
            </a:pPr>
            <a:r>
              <a:rPr lang="en-GB" dirty="0" smtClean="0"/>
              <a:t>8. Charger Module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smtClean="0">
                <a:solidFill>
                  <a:srgbClr val="7030A0"/>
                </a:solidFill>
              </a:rPr>
              <a:t>OBJECTIVE</a:t>
            </a:r>
            <a:endParaRPr lang="en-US" sz="4800" b="1" dirty="0">
              <a:solidFill>
                <a:srgbClr val="7030A0"/>
              </a:solidFill>
            </a:endParaRPr>
          </a:p>
        </p:txBody>
      </p:sp>
      <p:sp>
        <p:nvSpPr>
          <p:cNvPr id="3" name="Content Placeholder 2"/>
          <p:cNvSpPr>
            <a:spLocks noGrp="1"/>
          </p:cNvSpPr>
          <p:nvPr>
            <p:ph idx="1"/>
          </p:nvPr>
        </p:nvSpPr>
        <p:spPr/>
        <p:txBody>
          <a:bodyPr/>
          <a:lstStyle/>
          <a:p>
            <a:pPr>
              <a:buFont typeface="Wingdings" pitchFamily="2" charset="2"/>
              <a:buChar char="v"/>
            </a:pPr>
            <a:r>
              <a:rPr lang="en-US" dirty="0"/>
              <a:t>The objective is to develop a product for cleaning the window and its grids with compact and easy design. The product also has the hi-fi charger that automatically switches off power supply when the battery gets fully charged</a:t>
            </a:r>
            <a:r>
              <a:rPr lang="en-US" dirty="0" smtClean="0"/>
              <a:t>.</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b="1" dirty="0" smtClean="0">
                <a:solidFill>
                  <a:srgbClr val="7030A0"/>
                </a:solidFill>
              </a:rPr>
              <a:t>LITERATURE  SURVEY</a:t>
            </a:r>
            <a:endParaRPr lang="en-US" sz="4400" b="1" dirty="0">
              <a:solidFill>
                <a:srgbClr val="7030A0"/>
              </a:solidFill>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GB" sz="2800" b="1" dirty="0" smtClean="0"/>
              <a:t>TITLE</a:t>
            </a:r>
            <a:r>
              <a:rPr lang="en-GB" sz="2800" dirty="0" smtClean="0"/>
              <a:t>: Design and manufacture of a pneumatic glass climbing robot for cleaning of High-Rise buildings.</a:t>
            </a:r>
          </a:p>
          <a:p>
            <a:pPr>
              <a:buNone/>
            </a:pPr>
            <a:r>
              <a:rPr lang="en-GB" sz="2800" b="1" dirty="0" smtClean="0"/>
              <a:t>	AUTHOR</a:t>
            </a:r>
            <a:r>
              <a:rPr lang="en-GB" sz="2800" dirty="0" smtClean="0"/>
              <a:t>: </a:t>
            </a:r>
            <a:r>
              <a:rPr lang="en-GB" sz="2800" dirty="0" err="1" smtClean="0"/>
              <a:t>Hashem</a:t>
            </a:r>
            <a:r>
              <a:rPr lang="en-GB" sz="2800" dirty="0" smtClean="0"/>
              <a:t> </a:t>
            </a:r>
            <a:r>
              <a:rPr lang="en-GB" sz="2800" dirty="0" err="1" smtClean="0"/>
              <a:t>Anwari</a:t>
            </a:r>
            <a:r>
              <a:rPr lang="en-GB" sz="2800" dirty="0" smtClean="0"/>
              <a:t> and </a:t>
            </a:r>
            <a:r>
              <a:rPr lang="en-GB" sz="2800" dirty="0" err="1" smtClean="0"/>
              <a:t>Nidhal</a:t>
            </a:r>
            <a:r>
              <a:rPr lang="en-GB" sz="2800" dirty="0" smtClean="0"/>
              <a:t> </a:t>
            </a:r>
            <a:r>
              <a:rPr lang="en-GB" sz="2800" dirty="0" err="1" smtClean="0"/>
              <a:t>Abdulaziz</a:t>
            </a:r>
            <a:endParaRPr lang="en-GB" sz="2800" dirty="0" smtClean="0"/>
          </a:p>
          <a:p>
            <a:pPr>
              <a:buNone/>
            </a:pPr>
            <a:r>
              <a:rPr lang="en-GB" sz="2800" dirty="0" smtClean="0"/>
              <a:t>	</a:t>
            </a:r>
            <a:r>
              <a:rPr lang="en-GB" sz="2800" b="1" dirty="0" smtClean="0"/>
              <a:t>DOI</a:t>
            </a:r>
            <a:r>
              <a:rPr lang="en-GB" sz="2800" dirty="0" smtClean="0"/>
              <a:t>: IEEE 2011</a:t>
            </a:r>
          </a:p>
          <a:p>
            <a:pPr>
              <a:buNone/>
            </a:pPr>
            <a:endParaRPr lang="en-GB" sz="2800" dirty="0" smtClean="0"/>
          </a:p>
          <a:p>
            <a:pPr>
              <a:buFont typeface="Wingdings" pitchFamily="2" charset="2"/>
              <a:buChar char="Ø"/>
            </a:pPr>
            <a:r>
              <a:rPr lang="en-GB" sz="2800" b="1" dirty="0" smtClean="0"/>
              <a:t>TITLE</a:t>
            </a:r>
            <a:r>
              <a:rPr lang="en-GB" sz="2800" dirty="0" smtClean="0"/>
              <a:t>: Design and Development of Glass Cleaning Robot.</a:t>
            </a:r>
          </a:p>
          <a:p>
            <a:pPr>
              <a:buNone/>
            </a:pPr>
            <a:r>
              <a:rPr lang="en-GB" sz="2800" dirty="0" smtClean="0"/>
              <a:t>	</a:t>
            </a:r>
            <a:r>
              <a:rPr lang="en-GB" sz="2800" b="1" dirty="0" smtClean="0"/>
              <a:t>AUTHOR</a:t>
            </a:r>
            <a:r>
              <a:rPr lang="en-GB" sz="2800" dirty="0" smtClean="0"/>
              <a:t>: </a:t>
            </a:r>
            <a:r>
              <a:rPr lang="en-GB" sz="2800" dirty="0" err="1" smtClean="0"/>
              <a:t>Luo</a:t>
            </a:r>
            <a:r>
              <a:rPr lang="en-GB" sz="2800" dirty="0" smtClean="0"/>
              <a:t> </a:t>
            </a:r>
            <a:r>
              <a:rPr lang="en-GB" sz="2800" dirty="0" err="1" smtClean="0"/>
              <a:t>Yiwen</a:t>
            </a:r>
            <a:r>
              <a:rPr lang="en-GB" sz="2800" dirty="0" smtClean="0"/>
              <a:t>, </a:t>
            </a:r>
            <a:r>
              <a:rPr lang="en-GB" sz="2800" dirty="0" err="1" smtClean="0"/>
              <a:t>Er</a:t>
            </a:r>
            <a:r>
              <a:rPr lang="en-GB" sz="2800" dirty="0" smtClean="0"/>
              <a:t> </a:t>
            </a:r>
            <a:r>
              <a:rPr lang="en-GB" sz="2800" dirty="0" err="1" smtClean="0"/>
              <a:t>Meng</a:t>
            </a:r>
            <a:r>
              <a:rPr lang="en-GB" sz="2800" dirty="0" smtClean="0"/>
              <a:t> </a:t>
            </a:r>
            <a:r>
              <a:rPr lang="en-GB" sz="2800" dirty="0" err="1" smtClean="0"/>
              <a:t>Joo</a:t>
            </a:r>
            <a:r>
              <a:rPr lang="en-GB" sz="2800" dirty="0" smtClean="0"/>
              <a:t>, </a:t>
            </a:r>
            <a:r>
              <a:rPr lang="en-GB" sz="2800" dirty="0" err="1" smtClean="0"/>
              <a:t>Ong</a:t>
            </a:r>
            <a:r>
              <a:rPr lang="en-GB" sz="2800" dirty="0" smtClean="0"/>
              <a:t> </a:t>
            </a:r>
            <a:r>
              <a:rPr lang="en-GB" sz="2800" dirty="0" err="1" smtClean="0"/>
              <a:t>Lok</a:t>
            </a:r>
            <a:r>
              <a:rPr lang="en-GB" sz="2800" dirty="0" smtClean="0"/>
              <a:t> Ping</a:t>
            </a:r>
          </a:p>
          <a:p>
            <a:pPr>
              <a:buNone/>
            </a:pPr>
            <a:r>
              <a:rPr lang="en-GB" sz="2800" dirty="0" smtClean="0"/>
              <a:t>	</a:t>
            </a:r>
            <a:r>
              <a:rPr lang="en-GB" sz="2800" b="1" dirty="0" smtClean="0"/>
              <a:t>DOI</a:t>
            </a:r>
            <a:r>
              <a:rPr lang="en-GB" sz="2800" dirty="0" smtClean="0"/>
              <a:t>:  IEEE 2013</a:t>
            </a:r>
          </a:p>
          <a:p>
            <a:pPr>
              <a:buFont typeface="Wingdings" pitchFamily="2" charset="2"/>
              <a:buChar char="Ø"/>
            </a:pP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smtClean="0">
                <a:solidFill>
                  <a:srgbClr val="7030A0"/>
                </a:solidFill>
              </a:rPr>
              <a:t>SURVEY OF EXISTING METHOD</a:t>
            </a:r>
            <a:endParaRPr lang="en-US" sz="4000" b="1" dirty="0">
              <a:solidFill>
                <a:srgbClr val="7030A0"/>
              </a:solidFill>
            </a:endParaRPr>
          </a:p>
        </p:txBody>
      </p:sp>
      <p:sp>
        <p:nvSpPr>
          <p:cNvPr id="3" name="Content Placeholder 2"/>
          <p:cNvSpPr>
            <a:spLocks noGrp="1"/>
          </p:cNvSpPr>
          <p:nvPr>
            <p:ph idx="1"/>
          </p:nvPr>
        </p:nvSpPr>
        <p:spPr/>
        <p:txBody>
          <a:bodyPr>
            <a:normAutofit lnSpcReduction="10000"/>
          </a:bodyPr>
          <a:lstStyle/>
          <a:p>
            <a:r>
              <a:rPr lang="en-US" dirty="0"/>
              <a:t>In existing system, robot is used for cleaning the window. The glass climbing robot for cleaning window is used in high rise building. The robots will stick to the window glass and clean automatically.</a:t>
            </a:r>
          </a:p>
          <a:p>
            <a:r>
              <a:rPr lang="en-US" dirty="0"/>
              <a:t>The existing system for mobile charger is that it does not stop the power supply when the battery gets fully charged. So, it leads to power loss and </a:t>
            </a:r>
            <a:r>
              <a:rPr lang="en-US" dirty="0" smtClean="0"/>
              <a:t>also affects the </a:t>
            </a:r>
            <a:r>
              <a:rPr lang="en-US" dirty="0"/>
              <a:t>battery life.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smtClean="0">
                <a:solidFill>
                  <a:srgbClr val="7030A0"/>
                </a:solidFill>
              </a:rPr>
              <a:t>PROPOSED METHOD</a:t>
            </a:r>
            <a:endParaRPr lang="en-US" sz="4000" b="1" dirty="0">
              <a:solidFill>
                <a:srgbClr val="7030A0"/>
              </a:solidFill>
            </a:endParaRPr>
          </a:p>
        </p:txBody>
      </p:sp>
      <p:sp>
        <p:nvSpPr>
          <p:cNvPr id="3" name="Content Placeholder 2"/>
          <p:cNvSpPr>
            <a:spLocks noGrp="1"/>
          </p:cNvSpPr>
          <p:nvPr>
            <p:ph idx="1"/>
          </p:nvPr>
        </p:nvSpPr>
        <p:spPr/>
        <p:txBody>
          <a:bodyPr>
            <a:normAutofit fontScale="92500" lnSpcReduction="10000"/>
          </a:bodyPr>
          <a:lstStyle/>
          <a:p>
            <a:r>
              <a:rPr lang="en-US" dirty="0"/>
              <a:t>Utilization of the proposed system will be easy in cleaning the window grids and floor which is also cost effective. This can be used for other purpose like cleaning the book shelf, table and all other small, medium and bigger areas. So it reduces man power.</a:t>
            </a:r>
          </a:p>
          <a:p>
            <a:r>
              <a:rPr lang="en-US" dirty="0"/>
              <a:t>And the provision of smart charger to switch off power supply when battery gets fully charged and to provide some protection circuits to protect the system and its battery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solidFill>
                  <a:srgbClr val="7030A0"/>
                </a:solidFill>
              </a:rPr>
              <a:t>COST ESTIMATE</a:t>
            </a:r>
            <a:endParaRPr lang="en-US" sz="4000" dirty="0">
              <a:solidFill>
                <a:srgbClr val="7030A0"/>
              </a:solidFill>
            </a:endParaRPr>
          </a:p>
        </p:txBody>
      </p:sp>
      <p:graphicFrame>
        <p:nvGraphicFramePr>
          <p:cNvPr id="7" name="Content Placeholder 6"/>
          <p:cNvGraphicFramePr>
            <a:graphicFrameLocks noGrp="1"/>
          </p:cNvGraphicFramePr>
          <p:nvPr>
            <p:ph idx="1"/>
          </p:nvPr>
        </p:nvGraphicFramePr>
        <p:xfrm>
          <a:off x="428596" y="1600200"/>
          <a:ext cx="8258204" cy="4543448"/>
        </p:xfrm>
        <a:graphic>
          <a:graphicData uri="http://schemas.openxmlformats.org/drawingml/2006/table">
            <a:tbl>
              <a:tblPr firstRow="1" bandRow="1">
                <a:tableStyleId>{5C22544A-7EE6-4342-B048-85BDC9FD1C3A}</a:tableStyleId>
              </a:tblPr>
              <a:tblGrid>
                <a:gridCol w="1357322"/>
                <a:gridCol w="2771780"/>
                <a:gridCol w="2064551"/>
                <a:gridCol w="2064551"/>
              </a:tblGrid>
              <a:tr h="567931">
                <a:tc>
                  <a:txBody>
                    <a:bodyPr/>
                    <a:lstStyle/>
                    <a:p>
                      <a:r>
                        <a:rPr lang="en-GB" dirty="0" smtClean="0"/>
                        <a:t>S.NO</a:t>
                      </a:r>
                      <a:endParaRPr lang="en-US" dirty="0"/>
                    </a:p>
                  </a:txBody>
                  <a:tcPr/>
                </a:tc>
                <a:tc>
                  <a:txBody>
                    <a:bodyPr/>
                    <a:lstStyle/>
                    <a:p>
                      <a:r>
                        <a:rPr lang="en-GB" dirty="0" smtClean="0"/>
                        <a:t>REQUIREMENT</a:t>
                      </a:r>
                      <a:endParaRPr lang="en-US" dirty="0"/>
                    </a:p>
                  </a:txBody>
                  <a:tcPr/>
                </a:tc>
                <a:tc>
                  <a:txBody>
                    <a:bodyPr/>
                    <a:lstStyle/>
                    <a:p>
                      <a:r>
                        <a:rPr lang="en-GB" dirty="0" smtClean="0"/>
                        <a:t>QUANTITY</a:t>
                      </a:r>
                      <a:endParaRPr lang="en-US" dirty="0"/>
                    </a:p>
                  </a:txBody>
                  <a:tcPr/>
                </a:tc>
                <a:tc>
                  <a:txBody>
                    <a:bodyPr/>
                    <a:lstStyle/>
                    <a:p>
                      <a:r>
                        <a:rPr lang="en-GB" dirty="0" smtClean="0"/>
                        <a:t>COST</a:t>
                      </a:r>
                      <a:endParaRPr lang="en-US" dirty="0"/>
                    </a:p>
                  </a:txBody>
                  <a:tcPr/>
                </a:tc>
              </a:tr>
              <a:tr h="567931">
                <a:tc>
                  <a:txBody>
                    <a:bodyPr/>
                    <a:lstStyle/>
                    <a:p>
                      <a:r>
                        <a:rPr lang="en-GB" dirty="0" smtClean="0"/>
                        <a:t>1</a:t>
                      </a:r>
                      <a:endParaRPr lang="en-US" dirty="0"/>
                    </a:p>
                  </a:txBody>
                  <a:tcPr/>
                </a:tc>
                <a:tc>
                  <a:txBody>
                    <a:bodyPr/>
                    <a:lstStyle/>
                    <a:p>
                      <a:r>
                        <a:rPr lang="en-IN" sz="1800" kern="1200" dirty="0" smtClean="0">
                          <a:solidFill>
                            <a:schemeClr val="dk1"/>
                          </a:solidFill>
                          <a:latin typeface="+mn-lt"/>
                          <a:ea typeface="+mn-ea"/>
                          <a:cs typeface="+mn-cs"/>
                        </a:rPr>
                        <a:t>Hot Air Blower</a:t>
                      </a:r>
                      <a:endParaRPr lang="en-US" dirty="0"/>
                    </a:p>
                  </a:txBody>
                  <a:tcPr/>
                </a:tc>
                <a:tc>
                  <a:txBody>
                    <a:bodyPr/>
                    <a:lstStyle/>
                    <a:p>
                      <a:pPr algn="ctr"/>
                      <a:r>
                        <a:rPr lang="en-GB" dirty="0" smtClean="0"/>
                        <a:t>1</a:t>
                      </a:r>
                      <a:endParaRPr lang="en-US" dirty="0"/>
                    </a:p>
                  </a:txBody>
                  <a:tcPr/>
                </a:tc>
                <a:tc>
                  <a:txBody>
                    <a:bodyPr/>
                    <a:lstStyle/>
                    <a:p>
                      <a:pPr algn="ctr"/>
                      <a:r>
                        <a:rPr lang="en-GB" dirty="0" smtClean="0"/>
                        <a:t>RS </a:t>
                      </a:r>
                      <a:r>
                        <a:rPr lang="en-GB" dirty="0" smtClean="0"/>
                        <a:t>1300</a:t>
                      </a:r>
                      <a:endParaRPr lang="en-US" dirty="0"/>
                    </a:p>
                  </a:txBody>
                  <a:tcPr/>
                </a:tc>
              </a:tr>
              <a:tr h="567931">
                <a:tc>
                  <a:txBody>
                    <a:bodyPr/>
                    <a:lstStyle/>
                    <a:p>
                      <a:r>
                        <a:rPr lang="en-GB" dirty="0" smtClean="0"/>
                        <a:t>2</a:t>
                      </a:r>
                      <a:endParaRPr lang="en-US" dirty="0"/>
                    </a:p>
                  </a:txBody>
                  <a:tcPr/>
                </a:tc>
                <a:tc>
                  <a:txBody>
                    <a:bodyPr/>
                    <a:lstStyle/>
                    <a:p>
                      <a:r>
                        <a:rPr lang="en-IN" sz="1800" kern="1200" dirty="0" smtClean="0">
                          <a:solidFill>
                            <a:schemeClr val="dk1"/>
                          </a:solidFill>
                          <a:latin typeface="+mn-lt"/>
                          <a:ea typeface="+mn-ea"/>
                          <a:cs typeface="+mn-cs"/>
                        </a:rPr>
                        <a:t>Sponge</a:t>
                      </a:r>
                      <a:endParaRPr lang="en-US" dirty="0"/>
                    </a:p>
                  </a:txBody>
                  <a:tcPr/>
                </a:tc>
                <a:tc>
                  <a:txBody>
                    <a:bodyPr/>
                    <a:lstStyle/>
                    <a:p>
                      <a:pPr algn="ctr"/>
                      <a:r>
                        <a:rPr lang="en-GB" dirty="0" smtClean="0"/>
                        <a:t>1</a:t>
                      </a:r>
                      <a:endParaRPr lang="en-US" dirty="0"/>
                    </a:p>
                  </a:txBody>
                  <a:tcPr/>
                </a:tc>
                <a:tc>
                  <a:txBody>
                    <a:bodyPr/>
                    <a:lstStyle/>
                    <a:p>
                      <a:pPr algn="ctr"/>
                      <a:r>
                        <a:rPr lang="en-GB" dirty="0" smtClean="0"/>
                        <a:t>RS </a:t>
                      </a:r>
                      <a:r>
                        <a:rPr lang="en-GB" dirty="0" smtClean="0"/>
                        <a:t>700</a:t>
                      </a:r>
                      <a:endParaRPr lang="en-US" dirty="0"/>
                    </a:p>
                  </a:txBody>
                  <a:tcPr/>
                </a:tc>
              </a:tr>
              <a:tr h="567931">
                <a:tc>
                  <a:txBody>
                    <a:bodyPr/>
                    <a:lstStyle/>
                    <a:p>
                      <a:r>
                        <a:rPr lang="en-GB" dirty="0" smtClean="0"/>
                        <a:t>3</a:t>
                      </a:r>
                      <a:endParaRPr lang="en-US" dirty="0"/>
                    </a:p>
                  </a:txBody>
                  <a:tcPr/>
                </a:tc>
                <a:tc>
                  <a:txBody>
                    <a:bodyPr/>
                    <a:lstStyle/>
                    <a:p>
                      <a:r>
                        <a:rPr lang="en-IN" sz="1800" kern="1200" dirty="0" smtClean="0">
                          <a:solidFill>
                            <a:schemeClr val="dk1"/>
                          </a:solidFill>
                          <a:latin typeface="+mn-lt"/>
                          <a:ea typeface="+mn-ea"/>
                          <a:cs typeface="+mn-cs"/>
                        </a:rPr>
                        <a:t>Motor</a:t>
                      </a:r>
                      <a:endParaRPr lang="en-US" dirty="0"/>
                    </a:p>
                  </a:txBody>
                  <a:tcPr/>
                </a:tc>
                <a:tc>
                  <a:txBody>
                    <a:bodyPr/>
                    <a:lstStyle/>
                    <a:p>
                      <a:pPr algn="ctr"/>
                      <a:r>
                        <a:rPr lang="en-GB" dirty="0" smtClean="0"/>
                        <a:t>1</a:t>
                      </a:r>
                      <a:endParaRPr lang="en-US" dirty="0"/>
                    </a:p>
                  </a:txBody>
                  <a:tcPr/>
                </a:tc>
                <a:tc>
                  <a:txBody>
                    <a:bodyPr/>
                    <a:lstStyle/>
                    <a:p>
                      <a:pPr algn="ctr"/>
                      <a:r>
                        <a:rPr lang="en-GB" dirty="0" smtClean="0"/>
                        <a:t>RS </a:t>
                      </a:r>
                      <a:r>
                        <a:rPr lang="en-GB" dirty="0" smtClean="0"/>
                        <a:t>800</a:t>
                      </a:r>
                      <a:endParaRPr lang="en-US" dirty="0"/>
                    </a:p>
                  </a:txBody>
                  <a:tcPr/>
                </a:tc>
              </a:tr>
              <a:tr h="567931">
                <a:tc>
                  <a:txBody>
                    <a:bodyPr/>
                    <a:lstStyle/>
                    <a:p>
                      <a:r>
                        <a:rPr lang="en-GB" dirty="0" smtClean="0"/>
                        <a:t>4</a:t>
                      </a:r>
                      <a:endParaRPr lang="en-US" dirty="0"/>
                    </a:p>
                  </a:txBody>
                  <a:tcPr/>
                </a:tc>
                <a:tc>
                  <a:txBody>
                    <a:bodyPr/>
                    <a:lstStyle/>
                    <a:p>
                      <a:r>
                        <a:rPr lang="en-IN" sz="1800" kern="1200" dirty="0" smtClean="0">
                          <a:solidFill>
                            <a:schemeClr val="dk1"/>
                          </a:solidFill>
                          <a:latin typeface="+mn-lt"/>
                          <a:ea typeface="+mn-ea"/>
                          <a:cs typeface="+mn-cs"/>
                        </a:rPr>
                        <a:t>Handler</a:t>
                      </a:r>
                      <a:endParaRPr lang="en-US" dirty="0"/>
                    </a:p>
                  </a:txBody>
                  <a:tcPr/>
                </a:tc>
                <a:tc>
                  <a:txBody>
                    <a:bodyPr/>
                    <a:lstStyle/>
                    <a:p>
                      <a:pPr algn="ctr"/>
                      <a:r>
                        <a:rPr lang="en-GB" dirty="0" smtClean="0"/>
                        <a:t>1</a:t>
                      </a:r>
                      <a:endParaRPr lang="en-US" dirty="0"/>
                    </a:p>
                  </a:txBody>
                  <a:tcPr/>
                </a:tc>
                <a:tc>
                  <a:txBody>
                    <a:bodyPr/>
                    <a:lstStyle/>
                    <a:p>
                      <a:pPr algn="ctr"/>
                      <a:r>
                        <a:rPr lang="en-GB" dirty="0" smtClean="0"/>
                        <a:t>RS </a:t>
                      </a:r>
                      <a:r>
                        <a:rPr lang="en-GB" dirty="0" smtClean="0"/>
                        <a:t>400</a:t>
                      </a:r>
                      <a:endParaRPr lang="en-US" dirty="0"/>
                    </a:p>
                  </a:txBody>
                  <a:tcPr/>
                </a:tc>
              </a:tr>
              <a:tr h="567931">
                <a:tc>
                  <a:txBody>
                    <a:bodyPr/>
                    <a:lstStyle/>
                    <a:p>
                      <a:r>
                        <a:rPr lang="en-GB" dirty="0" smtClean="0"/>
                        <a:t>5</a:t>
                      </a:r>
                      <a:endParaRPr lang="en-US" dirty="0"/>
                    </a:p>
                  </a:txBody>
                  <a:tcPr/>
                </a:tc>
                <a:tc>
                  <a:txBody>
                    <a:bodyPr/>
                    <a:lstStyle/>
                    <a:p>
                      <a:r>
                        <a:rPr lang="en-IN" sz="1800" kern="1200" dirty="0" smtClean="0">
                          <a:solidFill>
                            <a:schemeClr val="dk1"/>
                          </a:solidFill>
                          <a:latin typeface="+mn-lt"/>
                          <a:ea typeface="+mn-ea"/>
                          <a:cs typeface="+mn-cs"/>
                        </a:rPr>
                        <a:t>Controller unit</a:t>
                      </a:r>
                      <a:endParaRPr lang="en-US" dirty="0"/>
                    </a:p>
                  </a:txBody>
                  <a:tcPr/>
                </a:tc>
                <a:tc>
                  <a:txBody>
                    <a:bodyPr/>
                    <a:lstStyle/>
                    <a:p>
                      <a:pPr algn="ctr"/>
                      <a:r>
                        <a:rPr lang="en-GB" dirty="0" smtClean="0"/>
                        <a:t>1</a:t>
                      </a:r>
                      <a:endParaRPr lang="en-US" dirty="0"/>
                    </a:p>
                  </a:txBody>
                  <a:tcPr/>
                </a:tc>
                <a:tc>
                  <a:txBody>
                    <a:bodyPr/>
                    <a:lstStyle/>
                    <a:p>
                      <a:pPr algn="ctr"/>
                      <a:r>
                        <a:rPr lang="en-GB" dirty="0" smtClean="0"/>
                        <a:t>RS 1500</a:t>
                      </a:r>
                      <a:endParaRPr lang="en-US" dirty="0"/>
                    </a:p>
                  </a:txBody>
                  <a:tcPr/>
                </a:tc>
              </a:tr>
              <a:tr h="567931">
                <a:tc>
                  <a:txBody>
                    <a:bodyPr/>
                    <a:lstStyle/>
                    <a:p>
                      <a:r>
                        <a:rPr lang="en-GB" dirty="0" smtClean="0"/>
                        <a:t>6</a:t>
                      </a:r>
                      <a:endParaRPr lang="en-US" dirty="0"/>
                    </a:p>
                  </a:txBody>
                  <a:tcPr/>
                </a:tc>
                <a:tc>
                  <a:txBody>
                    <a:bodyPr/>
                    <a:lstStyle/>
                    <a:p>
                      <a:r>
                        <a:rPr lang="en-IN" sz="1800" kern="1200" dirty="0" smtClean="0">
                          <a:solidFill>
                            <a:schemeClr val="dk1"/>
                          </a:solidFill>
                          <a:latin typeface="+mn-lt"/>
                          <a:ea typeface="+mn-ea"/>
                          <a:cs typeface="+mn-cs"/>
                        </a:rPr>
                        <a:t>Water &amp;Air tube</a:t>
                      </a:r>
                      <a:endParaRPr lang="en-US" dirty="0"/>
                    </a:p>
                  </a:txBody>
                  <a:tcPr/>
                </a:tc>
                <a:tc>
                  <a:txBody>
                    <a:bodyPr/>
                    <a:lstStyle/>
                    <a:p>
                      <a:pPr algn="ctr"/>
                      <a:r>
                        <a:rPr lang="en-GB" dirty="0" smtClean="0"/>
                        <a:t>1</a:t>
                      </a:r>
                      <a:endParaRPr lang="en-US" dirty="0"/>
                    </a:p>
                  </a:txBody>
                  <a:tcPr/>
                </a:tc>
                <a:tc>
                  <a:txBody>
                    <a:bodyPr/>
                    <a:lstStyle/>
                    <a:p>
                      <a:pPr algn="ctr"/>
                      <a:r>
                        <a:rPr lang="en-GB" dirty="0" smtClean="0"/>
                        <a:t>RS </a:t>
                      </a:r>
                      <a:r>
                        <a:rPr lang="en-GB" dirty="0" smtClean="0"/>
                        <a:t>650</a:t>
                      </a:r>
                      <a:endParaRPr lang="en-US" dirty="0"/>
                    </a:p>
                  </a:txBody>
                  <a:tcPr/>
                </a:tc>
              </a:tr>
              <a:tr h="567931">
                <a:tc>
                  <a:txBody>
                    <a:bodyPr/>
                    <a:lstStyle/>
                    <a:p>
                      <a:r>
                        <a:rPr lang="en-GB" dirty="0" smtClean="0"/>
                        <a:t>7</a:t>
                      </a:r>
                      <a:endParaRPr lang="en-US" dirty="0"/>
                    </a:p>
                  </a:txBody>
                  <a:tcPr/>
                </a:tc>
                <a:tc>
                  <a:txBody>
                    <a:bodyPr/>
                    <a:lstStyle/>
                    <a:p>
                      <a:r>
                        <a:rPr lang="en-IN" sz="1800" kern="1200" dirty="0" smtClean="0">
                          <a:solidFill>
                            <a:schemeClr val="dk1"/>
                          </a:solidFill>
                          <a:latin typeface="+mn-lt"/>
                          <a:ea typeface="+mn-ea"/>
                          <a:cs typeface="+mn-cs"/>
                        </a:rPr>
                        <a:t>Floor cleaning unit</a:t>
                      </a:r>
                      <a:endParaRPr lang="en-US" dirty="0"/>
                    </a:p>
                  </a:txBody>
                  <a:tcPr/>
                </a:tc>
                <a:tc>
                  <a:txBody>
                    <a:bodyPr/>
                    <a:lstStyle/>
                    <a:p>
                      <a:pPr algn="ctr"/>
                      <a:r>
                        <a:rPr lang="en-GB" dirty="0" smtClean="0"/>
                        <a:t>1</a:t>
                      </a:r>
                      <a:endParaRPr lang="en-US" dirty="0"/>
                    </a:p>
                  </a:txBody>
                  <a:tcPr/>
                </a:tc>
                <a:tc>
                  <a:txBody>
                    <a:bodyPr/>
                    <a:lstStyle/>
                    <a:p>
                      <a:pPr algn="ctr"/>
                      <a:r>
                        <a:rPr lang="en-GB" dirty="0" smtClean="0"/>
                        <a:t>RS 1000</a:t>
                      </a:r>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42909" y="357170"/>
          <a:ext cx="8072495" cy="6348554"/>
        </p:xfrm>
        <a:graphic>
          <a:graphicData uri="http://schemas.openxmlformats.org/drawingml/2006/table">
            <a:tbl>
              <a:tblPr firstRow="1" bandRow="1">
                <a:tableStyleId>{5C22544A-7EE6-4342-B048-85BDC9FD1C3A}</a:tableStyleId>
              </a:tblPr>
              <a:tblGrid>
                <a:gridCol w="1071571"/>
                <a:gridCol w="2964676"/>
                <a:gridCol w="2018124"/>
                <a:gridCol w="2018124"/>
              </a:tblGrid>
              <a:tr h="557415">
                <a:tc>
                  <a:txBody>
                    <a:bodyPr/>
                    <a:lstStyle/>
                    <a:p>
                      <a:r>
                        <a:rPr lang="en-GB" dirty="0" smtClean="0"/>
                        <a:t>S.NO</a:t>
                      </a:r>
                      <a:endParaRPr lang="en-US" dirty="0"/>
                    </a:p>
                  </a:txBody>
                  <a:tcPr/>
                </a:tc>
                <a:tc>
                  <a:txBody>
                    <a:bodyPr/>
                    <a:lstStyle/>
                    <a:p>
                      <a:r>
                        <a:rPr lang="en-GB" dirty="0" smtClean="0"/>
                        <a:t>REQUIREMENTS</a:t>
                      </a:r>
                      <a:endParaRPr lang="en-US" dirty="0"/>
                    </a:p>
                  </a:txBody>
                  <a:tcPr/>
                </a:tc>
                <a:tc>
                  <a:txBody>
                    <a:bodyPr/>
                    <a:lstStyle/>
                    <a:p>
                      <a:r>
                        <a:rPr lang="en-GB" dirty="0" smtClean="0"/>
                        <a:t>QUANTITY</a:t>
                      </a:r>
                      <a:endParaRPr lang="en-US" dirty="0"/>
                    </a:p>
                  </a:txBody>
                  <a:tcPr/>
                </a:tc>
                <a:tc>
                  <a:txBody>
                    <a:bodyPr/>
                    <a:lstStyle/>
                    <a:p>
                      <a:r>
                        <a:rPr lang="en-GB" dirty="0" smtClean="0"/>
                        <a:t>COST</a:t>
                      </a:r>
                      <a:endParaRPr lang="en-US" dirty="0"/>
                    </a:p>
                  </a:txBody>
                  <a:tcPr/>
                </a:tc>
              </a:tr>
              <a:tr h="557415">
                <a:tc>
                  <a:txBody>
                    <a:bodyPr/>
                    <a:lstStyle/>
                    <a:p>
                      <a:r>
                        <a:rPr lang="en-GB" dirty="0" smtClean="0"/>
                        <a:t>8</a:t>
                      </a:r>
                      <a:endParaRPr lang="en-US" dirty="0"/>
                    </a:p>
                  </a:txBody>
                  <a:tcPr/>
                </a:tc>
                <a:tc>
                  <a:txBody>
                    <a:bodyPr/>
                    <a:lstStyle/>
                    <a:p>
                      <a:r>
                        <a:rPr lang="en-IN" sz="1800" kern="1200" dirty="0" smtClean="0">
                          <a:solidFill>
                            <a:schemeClr val="dk1"/>
                          </a:solidFill>
                          <a:latin typeface="+mn-lt"/>
                          <a:ea typeface="+mn-ea"/>
                          <a:cs typeface="+mn-cs"/>
                        </a:rPr>
                        <a:t>Flexible Rod</a:t>
                      </a:r>
                      <a:endParaRPr lang="en-US" dirty="0"/>
                    </a:p>
                  </a:txBody>
                  <a:tcPr/>
                </a:tc>
                <a:tc>
                  <a:txBody>
                    <a:bodyPr/>
                    <a:lstStyle/>
                    <a:p>
                      <a:pPr algn="ctr"/>
                      <a:r>
                        <a:rPr lang="en-GB" dirty="0" smtClean="0"/>
                        <a:t>1</a:t>
                      </a:r>
                      <a:endParaRPr lang="en-US" dirty="0"/>
                    </a:p>
                  </a:txBody>
                  <a:tcPr/>
                </a:tc>
                <a:tc>
                  <a:txBody>
                    <a:bodyPr/>
                    <a:lstStyle/>
                    <a:p>
                      <a:pPr algn="ctr"/>
                      <a:r>
                        <a:rPr lang="en-GB" dirty="0" smtClean="0"/>
                        <a:t>RS 600</a:t>
                      </a:r>
                      <a:endParaRPr lang="en-US" dirty="0"/>
                    </a:p>
                  </a:txBody>
                  <a:tcPr/>
                </a:tc>
              </a:tr>
              <a:tr h="557415">
                <a:tc>
                  <a:txBody>
                    <a:bodyPr/>
                    <a:lstStyle/>
                    <a:p>
                      <a:r>
                        <a:rPr lang="en-GB" dirty="0" smtClean="0"/>
                        <a:t>9</a:t>
                      </a:r>
                      <a:endParaRPr lang="en-US" dirty="0"/>
                    </a:p>
                  </a:txBody>
                  <a:tcPr/>
                </a:tc>
                <a:tc>
                  <a:txBody>
                    <a:bodyPr/>
                    <a:lstStyle/>
                    <a:p>
                      <a:r>
                        <a:rPr lang="en-IN" sz="1800" kern="1200" dirty="0" smtClean="0">
                          <a:solidFill>
                            <a:schemeClr val="dk1"/>
                          </a:solidFill>
                          <a:latin typeface="+mn-lt"/>
                          <a:ea typeface="+mn-ea"/>
                          <a:cs typeface="+mn-cs"/>
                        </a:rPr>
                        <a:t>Sponge holder &amp; Rotator</a:t>
                      </a:r>
                      <a:endParaRPr lang="en-US" dirty="0"/>
                    </a:p>
                  </a:txBody>
                  <a:tcPr/>
                </a:tc>
                <a:tc>
                  <a:txBody>
                    <a:bodyPr/>
                    <a:lstStyle/>
                    <a:p>
                      <a:pPr algn="ctr"/>
                      <a:r>
                        <a:rPr lang="en-GB" dirty="0" smtClean="0"/>
                        <a:t>1</a:t>
                      </a:r>
                      <a:endParaRPr lang="en-US" dirty="0"/>
                    </a:p>
                  </a:txBody>
                  <a:tcPr/>
                </a:tc>
                <a:tc>
                  <a:txBody>
                    <a:bodyPr/>
                    <a:lstStyle/>
                    <a:p>
                      <a:pPr algn="ctr"/>
                      <a:r>
                        <a:rPr lang="en-GB" dirty="0" smtClean="0"/>
                        <a:t>RS </a:t>
                      </a:r>
                      <a:r>
                        <a:rPr lang="en-GB" dirty="0" smtClean="0"/>
                        <a:t>500</a:t>
                      </a:r>
                      <a:endParaRPr lang="en-US" dirty="0"/>
                    </a:p>
                  </a:txBody>
                  <a:tcPr/>
                </a:tc>
              </a:tr>
              <a:tr h="609074">
                <a:tc>
                  <a:txBody>
                    <a:bodyPr/>
                    <a:lstStyle/>
                    <a:p>
                      <a:r>
                        <a:rPr lang="en-GB" dirty="0" smtClean="0"/>
                        <a:t>10</a:t>
                      </a:r>
                      <a:endParaRPr lang="en-US" dirty="0"/>
                    </a:p>
                  </a:txBody>
                  <a:tcPr/>
                </a:tc>
                <a:tc>
                  <a:txBody>
                    <a:bodyPr/>
                    <a:lstStyle/>
                    <a:p>
                      <a:r>
                        <a:rPr lang="en-IN" sz="1800" kern="1200" dirty="0" smtClean="0">
                          <a:solidFill>
                            <a:schemeClr val="dk1"/>
                          </a:solidFill>
                          <a:latin typeface="+mn-lt"/>
                          <a:ea typeface="+mn-ea"/>
                          <a:cs typeface="+mn-cs"/>
                        </a:rPr>
                        <a:t>Voltage and Current sensing module</a:t>
                      </a:r>
                      <a:endParaRPr lang="en-US" dirty="0"/>
                    </a:p>
                  </a:txBody>
                  <a:tcPr/>
                </a:tc>
                <a:tc>
                  <a:txBody>
                    <a:bodyPr/>
                    <a:lstStyle/>
                    <a:p>
                      <a:pPr algn="ctr"/>
                      <a:r>
                        <a:rPr lang="en-GB" dirty="0" smtClean="0"/>
                        <a:t>2</a:t>
                      </a:r>
                      <a:endParaRPr lang="en-US" dirty="0"/>
                    </a:p>
                  </a:txBody>
                  <a:tcPr/>
                </a:tc>
                <a:tc>
                  <a:txBody>
                    <a:bodyPr/>
                    <a:lstStyle/>
                    <a:p>
                      <a:pPr algn="ctr"/>
                      <a:r>
                        <a:rPr lang="en-GB" dirty="0" smtClean="0"/>
                        <a:t>RS </a:t>
                      </a:r>
                      <a:r>
                        <a:rPr lang="en-GB" dirty="0" smtClean="0"/>
                        <a:t>650</a:t>
                      </a:r>
                      <a:endParaRPr lang="en-US" dirty="0"/>
                    </a:p>
                  </a:txBody>
                  <a:tcPr/>
                </a:tc>
              </a:tr>
              <a:tr h="557415">
                <a:tc>
                  <a:txBody>
                    <a:bodyPr/>
                    <a:lstStyle/>
                    <a:p>
                      <a:r>
                        <a:rPr lang="en-GB" dirty="0" smtClean="0"/>
                        <a:t>11</a:t>
                      </a:r>
                      <a:endParaRPr lang="en-US" dirty="0"/>
                    </a:p>
                  </a:txBody>
                  <a:tcPr/>
                </a:tc>
                <a:tc>
                  <a:txBody>
                    <a:bodyPr/>
                    <a:lstStyle/>
                    <a:p>
                      <a:r>
                        <a:rPr lang="en-IN" sz="1800" kern="1200" dirty="0" smtClean="0">
                          <a:solidFill>
                            <a:schemeClr val="dk1"/>
                          </a:solidFill>
                          <a:latin typeface="+mn-lt"/>
                          <a:ea typeface="+mn-ea"/>
                          <a:cs typeface="+mn-cs"/>
                        </a:rPr>
                        <a:t>Controller unit</a:t>
                      </a:r>
                      <a:endParaRPr lang="en-US" dirty="0"/>
                    </a:p>
                  </a:txBody>
                  <a:tcPr/>
                </a:tc>
                <a:tc>
                  <a:txBody>
                    <a:bodyPr/>
                    <a:lstStyle/>
                    <a:p>
                      <a:pPr algn="ctr"/>
                      <a:r>
                        <a:rPr lang="en-GB" dirty="0" smtClean="0"/>
                        <a:t>1</a:t>
                      </a:r>
                      <a:endParaRPr lang="en-US" dirty="0"/>
                    </a:p>
                  </a:txBody>
                  <a:tcPr/>
                </a:tc>
                <a:tc>
                  <a:txBody>
                    <a:bodyPr/>
                    <a:lstStyle/>
                    <a:p>
                      <a:pPr algn="ctr"/>
                      <a:r>
                        <a:rPr lang="en-GB" dirty="0" smtClean="0"/>
                        <a:t>RS </a:t>
                      </a:r>
                      <a:r>
                        <a:rPr lang="en-GB" dirty="0" smtClean="0"/>
                        <a:t>2400</a:t>
                      </a:r>
                      <a:endParaRPr lang="en-US" dirty="0"/>
                    </a:p>
                  </a:txBody>
                  <a:tcPr/>
                </a:tc>
              </a:tr>
              <a:tr h="557415">
                <a:tc>
                  <a:txBody>
                    <a:bodyPr/>
                    <a:lstStyle/>
                    <a:p>
                      <a:r>
                        <a:rPr lang="en-GB" dirty="0" smtClean="0"/>
                        <a:t>12</a:t>
                      </a:r>
                      <a:endParaRPr lang="en-US" dirty="0"/>
                    </a:p>
                  </a:txBody>
                  <a:tcPr/>
                </a:tc>
                <a:tc>
                  <a:txBody>
                    <a:bodyPr/>
                    <a:lstStyle/>
                    <a:p>
                      <a:r>
                        <a:rPr lang="en-IN" sz="1800" kern="1200" dirty="0" smtClean="0">
                          <a:solidFill>
                            <a:schemeClr val="dk1"/>
                          </a:solidFill>
                          <a:latin typeface="+mn-lt"/>
                          <a:ea typeface="+mn-ea"/>
                          <a:cs typeface="+mn-cs"/>
                        </a:rPr>
                        <a:t>Charging units</a:t>
                      </a:r>
                      <a:endParaRPr lang="en-US" dirty="0"/>
                    </a:p>
                  </a:txBody>
                  <a:tcPr/>
                </a:tc>
                <a:tc>
                  <a:txBody>
                    <a:bodyPr/>
                    <a:lstStyle/>
                    <a:p>
                      <a:pPr algn="ctr"/>
                      <a:r>
                        <a:rPr lang="en-GB" dirty="0" smtClean="0"/>
                        <a:t>1</a:t>
                      </a:r>
                      <a:endParaRPr lang="en-US" dirty="0"/>
                    </a:p>
                  </a:txBody>
                  <a:tcPr/>
                </a:tc>
                <a:tc>
                  <a:txBody>
                    <a:bodyPr/>
                    <a:lstStyle/>
                    <a:p>
                      <a:pPr algn="ctr"/>
                      <a:r>
                        <a:rPr lang="en-GB" dirty="0" smtClean="0"/>
                        <a:t>RS </a:t>
                      </a:r>
                      <a:r>
                        <a:rPr lang="en-GB" dirty="0" smtClean="0"/>
                        <a:t>700</a:t>
                      </a:r>
                      <a:endParaRPr lang="en-US" dirty="0"/>
                    </a:p>
                  </a:txBody>
                  <a:tcPr/>
                </a:tc>
              </a:tr>
              <a:tr h="557415">
                <a:tc>
                  <a:txBody>
                    <a:bodyPr/>
                    <a:lstStyle/>
                    <a:p>
                      <a:r>
                        <a:rPr lang="en-GB" dirty="0" smtClean="0"/>
                        <a:t>13</a:t>
                      </a:r>
                      <a:endParaRPr lang="en-US" dirty="0"/>
                    </a:p>
                  </a:txBody>
                  <a:tcPr/>
                </a:tc>
                <a:tc>
                  <a:txBody>
                    <a:bodyPr/>
                    <a:lstStyle/>
                    <a:p>
                      <a:r>
                        <a:rPr lang="en-IN" sz="1800" kern="1200" dirty="0" smtClean="0">
                          <a:solidFill>
                            <a:schemeClr val="dk1"/>
                          </a:solidFill>
                          <a:latin typeface="+mn-lt"/>
                          <a:ea typeface="+mn-ea"/>
                          <a:cs typeface="+mn-cs"/>
                        </a:rPr>
                        <a:t>Rechargeable battery</a:t>
                      </a:r>
                      <a:endParaRPr lang="en-US" dirty="0"/>
                    </a:p>
                  </a:txBody>
                  <a:tcPr/>
                </a:tc>
                <a:tc>
                  <a:txBody>
                    <a:bodyPr/>
                    <a:lstStyle/>
                    <a:p>
                      <a:pPr algn="ctr"/>
                      <a:r>
                        <a:rPr lang="en-GB" dirty="0" smtClean="0"/>
                        <a:t>1</a:t>
                      </a:r>
                      <a:endParaRPr lang="en-US" dirty="0"/>
                    </a:p>
                  </a:txBody>
                  <a:tcPr/>
                </a:tc>
                <a:tc>
                  <a:txBody>
                    <a:bodyPr/>
                    <a:lstStyle/>
                    <a:p>
                      <a:pPr algn="ctr"/>
                      <a:r>
                        <a:rPr lang="en-GB" dirty="0" smtClean="0"/>
                        <a:t>RS </a:t>
                      </a:r>
                      <a:r>
                        <a:rPr lang="en-GB" dirty="0" smtClean="0"/>
                        <a:t>800</a:t>
                      </a:r>
                      <a:endParaRPr lang="en-US" dirty="0"/>
                    </a:p>
                  </a:txBody>
                  <a:tcPr/>
                </a:tc>
              </a:tr>
              <a:tr h="609074">
                <a:tc>
                  <a:txBody>
                    <a:bodyPr/>
                    <a:lstStyle/>
                    <a:p>
                      <a:r>
                        <a:rPr lang="en-GB" dirty="0" smtClean="0"/>
                        <a:t>14</a:t>
                      </a:r>
                      <a:endParaRPr lang="en-US" dirty="0"/>
                    </a:p>
                  </a:txBody>
                  <a:tcPr/>
                </a:tc>
                <a:tc>
                  <a:txBody>
                    <a:bodyPr/>
                    <a:lstStyle/>
                    <a:p>
                      <a:r>
                        <a:rPr lang="en-IN" sz="1800" kern="1200" dirty="0" smtClean="0">
                          <a:solidFill>
                            <a:schemeClr val="dk1"/>
                          </a:solidFill>
                          <a:latin typeface="+mn-lt"/>
                          <a:ea typeface="+mn-ea"/>
                          <a:cs typeface="+mn-cs"/>
                        </a:rPr>
                        <a:t>Power supply unit and Holding caps</a:t>
                      </a:r>
                      <a:endParaRPr lang="en-US" dirty="0"/>
                    </a:p>
                  </a:txBody>
                  <a:tcPr/>
                </a:tc>
                <a:tc>
                  <a:txBody>
                    <a:bodyPr/>
                    <a:lstStyle/>
                    <a:p>
                      <a:pPr algn="ctr"/>
                      <a:r>
                        <a:rPr lang="en-GB" dirty="0" smtClean="0"/>
                        <a:t>2</a:t>
                      </a:r>
                      <a:endParaRPr lang="en-US" dirty="0"/>
                    </a:p>
                  </a:txBody>
                  <a:tcPr/>
                </a:tc>
                <a:tc>
                  <a:txBody>
                    <a:bodyPr/>
                    <a:lstStyle/>
                    <a:p>
                      <a:pPr algn="ctr"/>
                      <a:r>
                        <a:rPr lang="en-GB" dirty="0" smtClean="0"/>
                        <a:t>RS </a:t>
                      </a:r>
                      <a:r>
                        <a:rPr lang="en-GB" dirty="0" smtClean="0"/>
                        <a:t>1100</a:t>
                      </a:r>
                      <a:endParaRPr lang="en-US" dirty="0"/>
                    </a:p>
                  </a:txBody>
                  <a:tcPr/>
                </a:tc>
              </a:tr>
              <a:tr h="609074">
                <a:tc>
                  <a:txBody>
                    <a:bodyPr/>
                    <a:lstStyle/>
                    <a:p>
                      <a:r>
                        <a:rPr lang="en-GB" dirty="0" smtClean="0"/>
                        <a:t>15</a:t>
                      </a:r>
                      <a:endParaRPr lang="en-US" dirty="0"/>
                    </a:p>
                  </a:txBody>
                  <a:tcPr/>
                </a:tc>
                <a:tc>
                  <a:txBody>
                    <a:bodyPr/>
                    <a:lstStyle/>
                    <a:p>
                      <a:r>
                        <a:rPr lang="en-IN" sz="1800" kern="1200" dirty="0" smtClean="0">
                          <a:solidFill>
                            <a:schemeClr val="dk1"/>
                          </a:solidFill>
                          <a:latin typeface="+mn-lt"/>
                          <a:ea typeface="+mn-ea"/>
                          <a:cs typeface="+mn-cs"/>
                        </a:rPr>
                        <a:t>Workshops and seminars</a:t>
                      </a:r>
                      <a:endParaRPr lang="en-US" dirty="0"/>
                    </a:p>
                  </a:txBody>
                  <a:tcPr/>
                </a:tc>
                <a:tc>
                  <a:txBody>
                    <a:bodyPr/>
                    <a:lstStyle/>
                    <a:p>
                      <a:pPr algn="ctr"/>
                      <a:endParaRPr lang="en-US" dirty="0"/>
                    </a:p>
                  </a:txBody>
                  <a:tcPr/>
                </a:tc>
                <a:tc>
                  <a:txBody>
                    <a:bodyPr/>
                    <a:lstStyle/>
                    <a:p>
                      <a:pPr algn="ctr"/>
                      <a:r>
                        <a:rPr lang="en-GB" dirty="0" smtClean="0"/>
                        <a:t>RS 1000</a:t>
                      </a:r>
                      <a:endParaRPr lang="en-US" dirty="0"/>
                    </a:p>
                  </a:txBody>
                  <a:tcPr/>
                </a:tc>
              </a:tr>
              <a:tr h="557415">
                <a:tc>
                  <a:txBody>
                    <a:bodyPr/>
                    <a:lstStyle/>
                    <a:p>
                      <a:r>
                        <a:rPr lang="en-GB" dirty="0" smtClean="0"/>
                        <a:t>16</a:t>
                      </a:r>
                      <a:endParaRPr lang="en-US" dirty="0"/>
                    </a:p>
                  </a:txBody>
                  <a:tcPr/>
                </a:tc>
                <a:tc>
                  <a:txBody>
                    <a:bodyPr/>
                    <a:lstStyle/>
                    <a:p>
                      <a:r>
                        <a:rPr lang="en-IN" sz="1800" kern="1200" dirty="0" smtClean="0">
                          <a:solidFill>
                            <a:schemeClr val="dk1"/>
                          </a:solidFill>
                          <a:latin typeface="+mn-lt"/>
                          <a:ea typeface="+mn-ea"/>
                          <a:cs typeface="+mn-cs"/>
                        </a:rPr>
                        <a:t>Documentation</a:t>
                      </a:r>
                      <a:endParaRPr lang="en-US" dirty="0"/>
                    </a:p>
                  </a:txBody>
                  <a:tcPr/>
                </a:tc>
                <a:tc>
                  <a:txBody>
                    <a:bodyPr/>
                    <a:lstStyle/>
                    <a:p>
                      <a:pPr algn="ctr"/>
                      <a:r>
                        <a:rPr lang="en-GB" dirty="0" smtClean="0"/>
                        <a:t>2</a:t>
                      </a:r>
                      <a:endParaRPr lang="en-US" dirty="0"/>
                    </a:p>
                  </a:txBody>
                  <a:tcPr/>
                </a:tc>
                <a:tc>
                  <a:txBody>
                    <a:bodyPr/>
                    <a:lstStyle/>
                    <a:p>
                      <a:pPr algn="ctr"/>
                      <a:r>
                        <a:rPr lang="en-GB" dirty="0" smtClean="0"/>
                        <a:t>RS 1000</a:t>
                      </a:r>
                      <a:endParaRPr lang="en-US" dirty="0"/>
                    </a:p>
                  </a:txBody>
                  <a:tcPr/>
                </a:tc>
              </a:tr>
              <a:tr h="557415">
                <a:tc>
                  <a:txBody>
                    <a:bodyPr/>
                    <a:lstStyle/>
                    <a:p>
                      <a:endParaRPr lang="en-US" dirty="0"/>
                    </a:p>
                  </a:txBody>
                  <a:tcPr/>
                </a:tc>
                <a:tc>
                  <a:txBody>
                    <a:bodyPr/>
                    <a:lstStyle/>
                    <a:p>
                      <a:r>
                        <a:rPr lang="en-GB" dirty="0" smtClean="0"/>
                        <a:t>TOTAL ESTIMATE</a:t>
                      </a:r>
                      <a:endParaRPr lang="en-US" dirty="0"/>
                    </a:p>
                  </a:txBody>
                  <a:tcPr/>
                </a:tc>
                <a:tc>
                  <a:txBody>
                    <a:bodyPr/>
                    <a:lstStyle/>
                    <a:p>
                      <a:pPr algn="ctr"/>
                      <a:endParaRPr lang="en-US" dirty="0"/>
                    </a:p>
                  </a:txBody>
                  <a:tcPr/>
                </a:tc>
                <a:tc>
                  <a:txBody>
                    <a:bodyPr/>
                    <a:lstStyle/>
                    <a:p>
                      <a:pPr algn="ctr"/>
                      <a:r>
                        <a:rPr lang="en-GB" dirty="0" smtClean="0"/>
                        <a:t>RS </a:t>
                      </a:r>
                      <a:r>
                        <a:rPr lang="en-GB" dirty="0" smtClean="0"/>
                        <a:t>15100</a:t>
                      </a:r>
                      <a:endParaRPr lang="en-US" dirty="0"/>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1028</TotalTime>
  <Words>631</Words>
  <Application>Microsoft Office PowerPoint</Application>
  <PresentationFormat>On-screen Show (4:3)</PresentationFormat>
  <Paragraphs>171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Trek</vt:lpstr>
      <vt:lpstr>Hackcav’18 organised by iiit kottayam and rolta foundation  kit-kalaignarkarunanidhi institute of technology      </vt:lpstr>
      <vt:lpstr>                      TITLE</vt:lpstr>
      <vt:lpstr>CONTENTS</vt:lpstr>
      <vt:lpstr>OBJECTIVE</vt:lpstr>
      <vt:lpstr>LITERATURE  SURVEY</vt:lpstr>
      <vt:lpstr>SURVEY OF EXISTING METHOD</vt:lpstr>
      <vt:lpstr>PROPOSED METHOD</vt:lpstr>
      <vt:lpstr>COST ESTIMATE</vt:lpstr>
      <vt:lpstr>Slide 9</vt:lpstr>
      <vt:lpstr>MODULES</vt:lpstr>
      <vt:lpstr>MODULE DESCRIPTION</vt:lpstr>
      <vt:lpstr>MODULE DESCRIPTION</vt:lpstr>
      <vt:lpstr>Slide 13</vt:lpstr>
      <vt:lpstr>CHaRGER MODULE</vt:lpstr>
      <vt:lpstr>AUTOMATIC TURN OFF CHARGER</vt:lpstr>
      <vt:lpstr>SMPS- BLOCK DIAGRAM</vt:lpstr>
      <vt:lpstr>Slide 17</vt:lpstr>
      <vt:lpstr>Software &amp; HARDWARE tools</vt:lpstr>
      <vt:lpstr>FUTURE  SCOPE</vt:lpstr>
      <vt:lpstr>REVIEW..........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vinod reddy</dc:creator>
  <cp:lastModifiedBy>vinod reddy</cp:lastModifiedBy>
  <cp:revision>70</cp:revision>
  <dcterms:created xsi:type="dcterms:W3CDTF">2018-09-24T16:45:36Z</dcterms:created>
  <dcterms:modified xsi:type="dcterms:W3CDTF">2018-12-04T16:25:58Z</dcterms:modified>
</cp:coreProperties>
</file>