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1" r:id="rId1"/>
  </p:sldMasterIdLst>
  <p:sldIdLst>
    <p:sldId id="256" r:id="rId2"/>
    <p:sldId id="278" r:id="rId3"/>
    <p:sldId id="257" r:id="rId4"/>
    <p:sldId id="258" r:id="rId5"/>
    <p:sldId id="259" r:id="rId6"/>
    <p:sldId id="260" r:id="rId7"/>
    <p:sldId id="261" r:id="rId8"/>
    <p:sldId id="262" r:id="rId9"/>
    <p:sldId id="279" r:id="rId10"/>
    <p:sldId id="280" r:id="rId11"/>
    <p:sldId id="263" r:id="rId12"/>
    <p:sldId id="264" r:id="rId13"/>
    <p:sldId id="265" r:id="rId14"/>
    <p:sldId id="267" r:id="rId15"/>
    <p:sldId id="268" r:id="rId16"/>
    <p:sldId id="269" r:id="rId17"/>
    <p:sldId id="270" r:id="rId18"/>
    <p:sldId id="281" r:id="rId19"/>
    <p:sldId id="282" r:id="rId20"/>
    <p:sldId id="283" r:id="rId21"/>
    <p:sldId id="284" r:id="rId22"/>
    <p:sldId id="289" r:id="rId23"/>
    <p:sldId id="276" r:id="rId24"/>
    <p:sldId id="286" r:id="rId25"/>
    <p:sldId id="287" r:id="rId26"/>
    <p:sldId id="288" r:id="rId27"/>
    <p:sldId id="27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3" autoAdjust="0"/>
    <p:restoredTop sz="94703"/>
  </p:normalViewPr>
  <p:slideViewPr>
    <p:cSldViewPr snapToGrid="0">
      <p:cViewPr varScale="1">
        <p:scale>
          <a:sx n="75" d="100"/>
          <a:sy n="75" d="100"/>
        </p:scale>
        <p:origin x="58" y="3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EC1DD84E-995E-4124-804F-63D2E2A2BEDF}"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1655214B-FA15-459C-BFDB-3A42D4F5D275}">
      <dgm:prSet/>
      <dgm:spPr/>
      <dgm:t>
        <a:bodyPr/>
        <a:lstStyle/>
        <a:p>
          <a:r>
            <a:rPr lang="en-US" baseline="0" dirty="0"/>
            <a:t>What is Portfolio Risk Management?</a:t>
          </a:r>
        </a:p>
        <a:p>
          <a:r>
            <a:rPr lang="en-US" baseline="0" dirty="0"/>
            <a:t>The process of identifying, assessing, and mitigating the </a:t>
          </a:r>
          <a:r>
            <a:rPr lang="en-US" baseline="0" dirty="0" err="1"/>
            <a:t>riskes</a:t>
          </a:r>
          <a:r>
            <a:rPr lang="en-US" baseline="0" dirty="0"/>
            <a:t> associated with a portfolio of investments to </a:t>
          </a:r>
          <a:r>
            <a:rPr lang="en-US" baseline="0" dirty="0" err="1"/>
            <a:t>minize</a:t>
          </a:r>
          <a:r>
            <a:rPr lang="en-US" baseline="0" dirty="0"/>
            <a:t> potential losses and optimize returns.</a:t>
          </a:r>
        </a:p>
        <a:p>
          <a:endParaRPr lang="en-US" dirty="0"/>
        </a:p>
      </dgm:t>
    </dgm:pt>
    <dgm:pt modelId="{61697A89-121F-4D16-B8C5-6CE091C5E1A2}" type="parTrans" cxnId="{2FEED51F-F193-428D-B8DF-13DAFDFE317B}">
      <dgm:prSet/>
      <dgm:spPr/>
      <dgm:t>
        <a:bodyPr/>
        <a:lstStyle/>
        <a:p>
          <a:endParaRPr lang="en-US"/>
        </a:p>
      </dgm:t>
    </dgm:pt>
    <dgm:pt modelId="{C8F9A9D9-D4F1-43D9-96AD-C21CD996AF6C}" type="sibTrans" cxnId="{2FEED51F-F193-428D-B8DF-13DAFDFE317B}">
      <dgm:prSet/>
      <dgm:spPr/>
      <dgm:t>
        <a:bodyPr/>
        <a:lstStyle/>
        <a:p>
          <a:endParaRPr lang="en-US"/>
        </a:p>
      </dgm:t>
    </dgm:pt>
    <dgm:pt modelId="{D76490EF-D5BB-4194-BC6C-06A7B1F1452E}">
      <dgm:prSet/>
      <dgm:spPr/>
      <dgm:t>
        <a:bodyPr/>
        <a:lstStyle/>
        <a:p>
          <a:r>
            <a:rPr lang="en-US" b="1" baseline="0" dirty="0"/>
            <a:t>Objectives: </a:t>
          </a:r>
          <a:r>
            <a:rPr lang="en-US" baseline="0" dirty="0"/>
            <a:t>Calculating Value at Risk (</a:t>
          </a:r>
          <a:r>
            <a:rPr lang="en-US" baseline="0" dirty="0" err="1"/>
            <a:t>VaR</a:t>
          </a:r>
          <a:r>
            <a:rPr lang="en-US" baseline="0" dirty="0"/>
            <a:t>) and Conditional </a:t>
          </a:r>
          <a:r>
            <a:rPr lang="en-US" baseline="0" dirty="0" err="1"/>
            <a:t>VaR</a:t>
          </a:r>
          <a:r>
            <a:rPr lang="en-US" baseline="0" dirty="0"/>
            <a:t> (</a:t>
          </a:r>
          <a:r>
            <a:rPr lang="en-US" baseline="0" dirty="0" err="1"/>
            <a:t>CVaR</a:t>
          </a:r>
          <a:r>
            <a:rPr lang="en-US" baseline="0" dirty="0"/>
            <a:t>) for assessing portfolio risk</a:t>
          </a:r>
          <a:endParaRPr lang="en-US" dirty="0"/>
        </a:p>
      </dgm:t>
    </dgm:pt>
    <dgm:pt modelId="{199FB770-634F-467D-93CD-F2B334CC3417}" type="parTrans" cxnId="{1D639D8B-E8CA-4A12-8477-08624078DB70}">
      <dgm:prSet/>
      <dgm:spPr/>
      <dgm:t>
        <a:bodyPr/>
        <a:lstStyle/>
        <a:p>
          <a:endParaRPr lang="en-US"/>
        </a:p>
      </dgm:t>
    </dgm:pt>
    <dgm:pt modelId="{BB1A06A5-F526-4292-BDD2-5448889B30B6}" type="sibTrans" cxnId="{1D639D8B-E8CA-4A12-8477-08624078DB70}">
      <dgm:prSet/>
      <dgm:spPr/>
      <dgm:t>
        <a:bodyPr/>
        <a:lstStyle/>
        <a:p>
          <a:endParaRPr lang="en-US"/>
        </a:p>
      </dgm:t>
    </dgm:pt>
    <dgm:pt modelId="{B988B61B-C4CC-483A-A12D-B530F55114C8}">
      <dgm:prSet/>
      <dgm:spPr/>
      <dgm:t>
        <a:bodyPr/>
        <a:lstStyle/>
        <a:p>
          <a:r>
            <a:rPr lang="en-US" baseline="0" dirty="0"/>
            <a:t>Overview of the project's significance in finance</a:t>
          </a:r>
          <a:endParaRPr lang="en-US" dirty="0"/>
        </a:p>
      </dgm:t>
    </dgm:pt>
    <dgm:pt modelId="{352AEDDA-5F1B-49D7-A371-CA3C18FB0BFE}" type="parTrans" cxnId="{6AA2A653-D5F6-470D-9089-EFC8AA2D7392}">
      <dgm:prSet/>
      <dgm:spPr/>
      <dgm:t>
        <a:bodyPr/>
        <a:lstStyle/>
        <a:p>
          <a:endParaRPr lang="en-US"/>
        </a:p>
      </dgm:t>
    </dgm:pt>
    <dgm:pt modelId="{AFE2C1F3-CA88-4890-B79A-92F01EF92234}" type="sibTrans" cxnId="{6AA2A653-D5F6-470D-9089-EFC8AA2D7392}">
      <dgm:prSet/>
      <dgm:spPr/>
      <dgm:t>
        <a:bodyPr/>
        <a:lstStyle/>
        <a:p>
          <a:endParaRPr lang="en-US"/>
        </a:p>
      </dgm:t>
    </dgm:pt>
    <dgm:pt modelId="{90BA14F3-B3F9-384A-BD1A-2E975CAAD7C9}" type="pres">
      <dgm:prSet presAssocID="{EC1DD84E-995E-4124-804F-63D2E2A2BEDF}" presName="linear" presStyleCnt="0">
        <dgm:presLayoutVars>
          <dgm:animLvl val="lvl"/>
          <dgm:resizeHandles val="exact"/>
        </dgm:presLayoutVars>
      </dgm:prSet>
      <dgm:spPr/>
    </dgm:pt>
    <dgm:pt modelId="{BA2355D0-14B6-3D4F-8418-D660D99317DB}" type="pres">
      <dgm:prSet presAssocID="{1655214B-FA15-459C-BFDB-3A42D4F5D275}" presName="parentText" presStyleLbl="node1" presStyleIdx="0" presStyleCnt="3" custLinFactNeighborX="278" custLinFactNeighborY="59512">
        <dgm:presLayoutVars>
          <dgm:chMax val="0"/>
          <dgm:bulletEnabled val="1"/>
        </dgm:presLayoutVars>
      </dgm:prSet>
      <dgm:spPr/>
    </dgm:pt>
    <dgm:pt modelId="{E478A490-E382-224F-B415-73EA16A360A6}" type="pres">
      <dgm:prSet presAssocID="{C8F9A9D9-D4F1-43D9-96AD-C21CD996AF6C}" presName="spacer" presStyleCnt="0"/>
      <dgm:spPr/>
    </dgm:pt>
    <dgm:pt modelId="{7DF68794-3C49-C844-8A76-E8F0011D4AF3}" type="pres">
      <dgm:prSet presAssocID="{D76490EF-D5BB-4194-BC6C-06A7B1F1452E}" presName="parentText" presStyleLbl="node1" presStyleIdx="1" presStyleCnt="3">
        <dgm:presLayoutVars>
          <dgm:chMax val="0"/>
          <dgm:bulletEnabled val="1"/>
        </dgm:presLayoutVars>
      </dgm:prSet>
      <dgm:spPr/>
    </dgm:pt>
    <dgm:pt modelId="{8F30B559-6D05-4846-9DAB-2A7616E5FDE9}" type="pres">
      <dgm:prSet presAssocID="{BB1A06A5-F526-4292-BDD2-5448889B30B6}" presName="spacer" presStyleCnt="0"/>
      <dgm:spPr/>
    </dgm:pt>
    <dgm:pt modelId="{AC5A551F-C6A5-F54F-8D56-31D5C0EA1A0A}" type="pres">
      <dgm:prSet presAssocID="{B988B61B-C4CC-483A-A12D-B530F55114C8}" presName="parentText" presStyleLbl="node1" presStyleIdx="2" presStyleCnt="3">
        <dgm:presLayoutVars>
          <dgm:chMax val="0"/>
          <dgm:bulletEnabled val="1"/>
        </dgm:presLayoutVars>
      </dgm:prSet>
      <dgm:spPr/>
    </dgm:pt>
  </dgm:ptLst>
  <dgm:cxnLst>
    <dgm:cxn modelId="{2FEED51F-F193-428D-B8DF-13DAFDFE317B}" srcId="{EC1DD84E-995E-4124-804F-63D2E2A2BEDF}" destId="{1655214B-FA15-459C-BFDB-3A42D4F5D275}" srcOrd="0" destOrd="0" parTransId="{61697A89-121F-4D16-B8C5-6CE091C5E1A2}" sibTransId="{C8F9A9D9-D4F1-43D9-96AD-C21CD996AF6C}"/>
    <dgm:cxn modelId="{1A514A73-8638-6A4F-AFBB-E430D9C9D486}" type="presOf" srcId="{D76490EF-D5BB-4194-BC6C-06A7B1F1452E}" destId="{7DF68794-3C49-C844-8A76-E8F0011D4AF3}" srcOrd="0" destOrd="0" presId="urn:microsoft.com/office/officeart/2005/8/layout/vList2"/>
    <dgm:cxn modelId="{6AA2A653-D5F6-470D-9089-EFC8AA2D7392}" srcId="{EC1DD84E-995E-4124-804F-63D2E2A2BEDF}" destId="{B988B61B-C4CC-483A-A12D-B530F55114C8}" srcOrd="2" destOrd="0" parTransId="{352AEDDA-5F1B-49D7-A371-CA3C18FB0BFE}" sibTransId="{AFE2C1F3-CA88-4890-B79A-92F01EF92234}"/>
    <dgm:cxn modelId="{1D639D8B-E8CA-4A12-8477-08624078DB70}" srcId="{EC1DD84E-995E-4124-804F-63D2E2A2BEDF}" destId="{D76490EF-D5BB-4194-BC6C-06A7B1F1452E}" srcOrd="1" destOrd="0" parTransId="{199FB770-634F-467D-93CD-F2B334CC3417}" sibTransId="{BB1A06A5-F526-4292-BDD2-5448889B30B6}"/>
    <dgm:cxn modelId="{7F506991-8E0F-5349-ABBD-A20D0DD6C112}" type="presOf" srcId="{1655214B-FA15-459C-BFDB-3A42D4F5D275}" destId="{BA2355D0-14B6-3D4F-8418-D660D99317DB}" srcOrd="0" destOrd="0" presId="urn:microsoft.com/office/officeart/2005/8/layout/vList2"/>
    <dgm:cxn modelId="{EA2B5AA3-E705-0B47-9FB9-3659F6967D15}" type="presOf" srcId="{EC1DD84E-995E-4124-804F-63D2E2A2BEDF}" destId="{90BA14F3-B3F9-384A-BD1A-2E975CAAD7C9}" srcOrd="0" destOrd="0" presId="urn:microsoft.com/office/officeart/2005/8/layout/vList2"/>
    <dgm:cxn modelId="{7B5C48EE-0E78-6B43-AB1A-AF85DFA6D58D}" type="presOf" srcId="{B988B61B-C4CC-483A-A12D-B530F55114C8}" destId="{AC5A551F-C6A5-F54F-8D56-31D5C0EA1A0A}" srcOrd="0" destOrd="0" presId="urn:microsoft.com/office/officeart/2005/8/layout/vList2"/>
    <dgm:cxn modelId="{3952EB90-39F3-2C4F-8BB6-C65B4BF15E50}" type="presParOf" srcId="{90BA14F3-B3F9-384A-BD1A-2E975CAAD7C9}" destId="{BA2355D0-14B6-3D4F-8418-D660D99317DB}" srcOrd="0" destOrd="0" presId="urn:microsoft.com/office/officeart/2005/8/layout/vList2"/>
    <dgm:cxn modelId="{B7C334B7-AA43-524D-8638-7E6FAD7BC9F5}" type="presParOf" srcId="{90BA14F3-B3F9-384A-BD1A-2E975CAAD7C9}" destId="{E478A490-E382-224F-B415-73EA16A360A6}" srcOrd="1" destOrd="0" presId="urn:microsoft.com/office/officeart/2005/8/layout/vList2"/>
    <dgm:cxn modelId="{0500D0ED-1C1C-BC4C-B167-866B630D17E6}" type="presParOf" srcId="{90BA14F3-B3F9-384A-BD1A-2E975CAAD7C9}" destId="{7DF68794-3C49-C844-8A76-E8F0011D4AF3}" srcOrd="2" destOrd="0" presId="urn:microsoft.com/office/officeart/2005/8/layout/vList2"/>
    <dgm:cxn modelId="{F9C0A465-33C6-5E4C-A8B3-19DF7C31C1DC}" type="presParOf" srcId="{90BA14F3-B3F9-384A-BD1A-2E975CAAD7C9}" destId="{8F30B559-6D05-4846-9DAB-2A7616E5FDE9}" srcOrd="3" destOrd="0" presId="urn:microsoft.com/office/officeart/2005/8/layout/vList2"/>
    <dgm:cxn modelId="{107CECAF-6A4C-9440-A67B-087ADD936504}" type="presParOf" srcId="{90BA14F3-B3F9-384A-BD1A-2E975CAAD7C9}" destId="{AC5A551F-C6A5-F54F-8D56-31D5C0EA1A0A}" srcOrd="4"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153ADE-A460-4377-9457-7BB25A36753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3F94FA1-64D5-43D3-9573-DCBF862E50C6}">
      <dgm:prSet/>
      <dgm:spPr/>
      <dgm:t>
        <a:bodyPr/>
        <a:lstStyle/>
        <a:p>
          <a:r>
            <a:rPr lang="en-US"/>
            <a:t>Calculated daily returns from adjusted close prices for risk calculations</a:t>
          </a:r>
        </a:p>
      </dgm:t>
    </dgm:pt>
    <dgm:pt modelId="{80199037-A1F5-419F-B747-450D80BE8F03}" type="parTrans" cxnId="{36B11463-22EF-4909-9CAA-2B0C3185B99E}">
      <dgm:prSet/>
      <dgm:spPr/>
      <dgm:t>
        <a:bodyPr/>
        <a:lstStyle/>
        <a:p>
          <a:endParaRPr lang="en-US"/>
        </a:p>
      </dgm:t>
    </dgm:pt>
    <dgm:pt modelId="{E0DE6629-5514-4BF4-B532-783641E9F125}" type="sibTrans" cxnId="{36B11463-22EF-4909-9CAA-2B0C3185B99E}">
      <dgm:prSet/>
      <dgm:spPr/>
      <dgm:t>
        <a:bodyPr/>
        <a:lstStyle/>
        <a:p>
          <a:endParaRPr lang="en-US"/>
        </a:p>
      </dgm:t>
    </dgm:pt>
    <dgm:pt modelId="{5FDBBFD1-F5F0-4638-8EA6-D72786356319}">
      <dgm:prSet/>
      <dgm:spPr/>
      <dgm:t>
        <a:bodyPr/>
        <a:lstStyle/>
        <a:p>
          <a:r>
            <a:rPr lang="en-US"/>
            <a:t>Example: Daily returns calculated as “(current_price - previous_price) / previous_price”</a:t>
          </a:r>
        </a:p>
      </dgm:t>
    </dgm:pt>
    <dgm:pt modelId="{8FA6F482-DE14-4B76-B1AB-B4659227ADF2}" type="parTrans" cxnId="{7E768CD1-A6AB-41BA-AE10-F858F5E5399D}">
      <dgm:prSet/>
      <dgm:spPr/>
      <dgm:t>
        <a:bodyPr/>
        <a:lstStyle/>
        <a:p>
          <a:endParaRPr lang="en-US"/>
        </a:p>
      </dgm:t>
    </dgm:pt>
    <dgm:pt modelId="{9DB2A3BF-C15D-4943-89E2-21472D47A74D}" type="sibTrans" cxnId="{7E768CD1-A6AB-41BA-AE10-F858F5E5399D}">
      <dgm:prSet/>
      <dgm:spPr/>
      <dgm:t>
        <a:bodyPr/>
        <a:lstStyle/>
        <a:p>
          <a:endParaRPr lang="en-US"/>
        </a:p>
      </dgm:t>
    </dgm:pt>
    <dgm:pt modelId="{160C14CD-6414-489D-862B-8872EC0BE705}">
      <dgm:prSet/>
      <dgm:spPr/>
      <dgm:t>
        <a:bodyPr/>
        <a:lstStyle/>
        <a:p>
          <a:r>
            <a:rPr lang="en-US"/>
            <a:t>Normalized data using StandardScaler for consistent analysis across assets</a:t>
          </a:r>
        </a:p>
      </dgm:t>
    </dgm:pt>
    <dgm:pt modelId="{1E950BF6-3F61-41EF-81C1-90E00E4F5B50}" type="parTrans" cxnId="{1550020C-15B9-4CDA-AA86-7A5641F99DD9}">
      <dgm:prSet/>
      <dgm:spPr/>
      <dgm:t>
        <a:bodyPr/>
        <a:lstStyle/>
        <a:p>
          <a:endParaRPr lang="en-US"/>
        </a:p>
      </dgm:t>
    </dgm:pt>
    <dgm:pt modelId="{3D94B92B-E940-4AAE-ABD5-A5FE91613F38}" type="sibTrans" cxnId="{1550020C-15B9-4CDA-AA86-7A5641F99DD9}">
      <dgm:prSet/>
      <dgm:spPr/>
      <dgm:t>
        <a:bodyPr/>
        <a:lstStyle/>
        <a:p>
          <a:endParaRPr lang="en-US"/>
        </a:p>
      </dgm:t>
    </dgm:pt>
    <dgm:pt modelId="{CC3A2422-4CF6-4CEF-8528-66FF670A2497}">
      <dgm:prSet/>
      <dgm:spPr/>
      <dgm:t>
        <a:bodyPr/>
        <a:lstStyle/>
        <a:p>
          <a:r>
            <a:rPr lang="en-US"/>
            <a:t>Importance of transforming data for better model accuracy: Standardized returns make comparison across assets easier</a:t>
          </a:r>
        </a:p>
      </dgm:t>
    </dgm:pt>
    <dgm:pt modelId="{570F9C2A-7913-48FB-AE10-1B2D8930AA25}" type="parTrans" cxnId="{1E298FB7-C99A-485C-AEA8-215CEF8B4740}">
      <dgm:prSet/>
      <dgm:spPr/>
      <dgm:t>
        <a:bodyPr/>
        <a:lstStyle/>
        <a:p>
          <a:endParaRPr lang="en-US"/>
        </a:p>
      </dgm:t>
    </dgm:pt>
    <dgm:pt modelId="{76458BA6-450B-4520-A8D2-F8532E68FA1E}" type="sibTrans" cxnId="{1E298FB7-C99A-485C-AEA8-215CEF8B4740}">
      <dgm:prSet/>
      <dgm:spPr/>
      <dgm:t>
        <a:bodyPr/>
        <a:lstStyle/>
        <a:p>
          <a:endParaRPr lang="en-US"/>
        </a:p>
      </dgm:t>
    </dgm:pt>
    <dgm:pt modelId="{95063A05-59A7-413E-994B-E395192D8BEB}" type="pres">
      <dgm:prSet presAssocID="{D4153ADE-A460-4377-9457-7BB25A367534}" presName="root" presStyleCnt="0">
        <dgm:presLayoutVars>
          <dgm:dir/>
          <dgm:resizeHandles val="exact"/>
        </dgm:presLayoutVars>
      </dgm:prSet>
      <dgm:spPr/>
    </dgm:pt>
    <dgm:pt modelId="{9AC7FDA8-D7B1-46F2-AE51-0BE4D5BD5DBD}" type="pres">
      <dgm:prSet presAssocID="{73F94FA1-64D5-43D3-9573-DCBF862E50C6}" presName="compNode" presStyleCnt="0"/>
      <dgm:spPr/>
    </dgm:pt>
    <dgm:pt modelId="{ECCA521C-89CC-43CB-9FD4-4186BD8A9E1C}" type="pres">
      <dgm:prSet presAssocID="{73F94FA1-64D5-43D3-9573-DCBF862E50C6}" presName="bgRect" presStyleLbl="bgShp" presStyleIdx="0" presStyleCnt="4"/>
      <dgm:spPr/>
    </dgm:pt>
    <dgm:pt modelId="{79162594-9419-48F4-ADEB-D23612E4737E}" type="pres">
      <dgm:prSet presAssocID="{73F94FA1-64D5-43D3-9573-DCBF862E50C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lculator"/>
        </a:ext>
      </dgm:extLst>
    </dgm:pt>
    <dgm:pt modelId="{8FF7C962-F6A8-45EA-BB7E-A505D982B231}" type="pres">
      <dgm:prSet presAssocID="{73F94FA1-64D5-43D3-9573-DCBF862E50C6}" presName="spaceRect" presStyleCnt="0"/>
      <dgm:spPr/>
    </dgm:pt>
    <dgm:pt modelId="{82FE8D36-52A1-4512-861D-EE50C86CD494}" type="pres">
      <dgm:prSet presAssocID="{73F94FA1-64D5-43D3-9573-DCBF862E50C6}" presName="parTx" presStyleLbl="revTx" presStyleIdx="0" presStyleCnt="4">
        <dgm:presLayoutVars>
          <dgm:chMax val="0"/>
          <dgm:chPref val="0"/>
        </dgm:presLayoutVars>
      </dgm:prSet>
      <dgm:spPr/>
    </dgm:pt>
    <dgm:pt modelId="{C4EB282B-F640-4797-9EB3-D65CFA5667A0}" type="pres">
      <dgm:prSet presAssocID="{E0DE6629-5514-4BF4-B532-783641E9F125}" presName="sibTrans" presStyleCnt="0"/>
      <dgm:spPr/>
    </dgm:pt>
    <dgm:pt modelId="{3972D63B-65C7-4E75-8308-ADD7191EB866}" type="pres">
      <dgm:prSet presAssocID="{5FDBBFD1-F5F0-4638-8EA6-D72786356319}" presName="compNode" presStyleCnt="0"/>
      <dgm:spPr/>
    </dgm:pt>
    <dgm:pt modelId="{DE13B8D4-C7B1-4AB2-883C-076C3527CA3C}" type="pres">
      <dgm:prSet presAssocID="{5FDBBFD1-F5F0-4638-8EA6-D72786356319}" presName="bgRect" presStyleLbl="bgShp" presStyleIdx="1" presStyleCnt="4"/>
      <dgm:spPr/>
    </dgm:pt>
    <dgm:pt modelId="{C7901386-DC54-4C60-88D1-DE0262ECA97D}" type="pres">
      <dgm:prSet presAssocID="{5FDBBFD1-F5F0-4638-8EA6-D7278635631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2A6B25AA-5F3C-4A0D-A57E-50F0DD005B33}" type="pres">
      <dgm:prSet presAssocID="{5FDBBFD1-F5F0-4638-8EA6-D72786356319}" presName="spaceRect" presStyleCnt="0"/>
      <dgm:spPr/>
    </dgm:pt>
    <dgm:pt modelId="{66A99A61-AB10-4807-BA84-B4DC84D6B307}" type="pres">
      <dgm:prSet presAssocID="{5FDBBFD1-F5F0-4638-8EA6-D72786356319}" presName="parTx" presStyleLbl="revTx" presStyleIdx="1" presStyleCnt="4">
        <dgm:presLayoutVars>
          <dgm:chMax val="0"/>
          <dgm:chPref val="0"/>
        </dgm:presLayoutVars>
      </dgm:prSet>
      <dgm:spPr/>
    </dgm:pt>
    <dgm:pt modelId="{E14E9082-DEA1-40CC-B16D-17546AF2FAEC}" type="pres">
      <dgm:prSet presAssocID="{9DB2A3BF-C15D-4943-89E2-21472D47A74D}" presName="sibTrans" presStyleCnt="0"/>
      <dgm:spPr/>
    </dgm:pt>
    <dgm:pt modelId="{6E014888-F15D-4FDF-A745-EA1CA3CFF777}" type="pres">
      <dgm:prSet presAssocID="{160C14CD-6414-489D-862B-8872EC0BE705}" presName="compNode" presStyleCnt="0"/>
      <dgm:spPr/>
    </dgm:pt>
    <dgm:pt modelId="{BC99FB9F-7E5D-4312-9D03-DE6FD59DAB79}" type="pres">
      <dgm:prSet presAssocID="{160C14CD-6414-489D-862B-8872EC0BE705}" presName="bgRect" presStyleLbl="bgShp" presStyleIdx="2" presStyleCnt="4"/>
      <dgm:spPr/>
    </dgm:pt>
    <dgm:pt modelId="{CE3D5CBB-242D-46ED-AAC1-7FD2C6D17891}" type="pres">
      <dgm:prSet presAssocID="{160C14CD-6414-489D-862B-8872EC0BE70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16C0B436-0D70-49E4-88A8-4049F445A3D5}" type="pres">
      <dgm:prSet presAssocID="{160C14CD-6414-489D-862B-8872EC0BE705}" presName="spaceRect" presStyleCnt="0"/>
      <dgm:spPr/>
    </dgm:pt>
    <dgm:pt modelId="{71BDAA82-4B8C-459A-83DF-842E80E74734}" type="pres">
      <dgm:prSet presAssocID="{160C14CD-6414-489D-862B-8872EC0BE705}" presName="parTx" presStyleLbl="revTx" presStyleIdx="2" presStyleCnt="4">
        <dgm:presLayoutVars>
          <dgm:chMax val="0"/>
          <dgm:chPref val="0"/>
        </dgm:presLayoutVars>
      </dgm:prSet>
      <dgm:spPr/>
    </dgm:pt>
    <dgm:pt modelId="{788E9070-0BD1-4B93-8D09-379F6D259EC5}" type="pres">
      <dgm:prSet presAssocID="{3D94B92B-E940-4AAE-ABD5-A5FE91613F38}" presName="sibTrans" presStyleCnt="0"/>
      <dgm:spPr/>
    </dgm:pt>
    <dgm:pt modelId="{C5EABB40-B46B-4E54-A48D-AC9AA94A8088}" type="pres">
      <dgm:prSet presAssocID="{CC3A2422-4CF6-4CEF-8528-66FF670A2497}" presName="compNode" presStyleCnt="0"/>
      <dgm:spPr/>
    </dgm:pt>
    <dgm:pt modelId="{EF75A1DE-11C6-42D8-B295-7BE9FC3F3AD2}" type="pres">
      <dgm:prSet presAssocID="{CC3A2422-4CF6-4CEF-8528-66FF670A2497}" presName="bgRect" presStyleLbl="bgShp" presStyleIdx="3" presStyleCnt="4"/>
      <dgm:spPr/>
    </dgm:pt>
    <dgm:pt modelId="{9225006C-7EEE-499D-A8CA-123F0CAC3FE9}" type="pres">
      <dgm:prSet presAssocID="{CC3A2422-4CF6-4CEF-8528-66FF670A249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ED2CE6C7-C10C-4F4E-8D87-8B24ADFE6490}" type="pres">
      <dgm:prSet presAssocID="{CC3A2422-4CF6-4CEF-8528-66FF670A2497}" presName="spaceRect" presStyleCnt="0"/>
      <dgm:spPr/>
    </dgm:pt>
    <dgm:pt modelId="{0271866C-A415-445E-9582-AB8CB39E0433}" type="pres">
      <dgm:prSet presAssocID="{CC3A2422-4CF6-4CEF-8528-66FF670A2497}" presName="parTx" presStyleLbl="revTx" presStyleIdx="3" presStyleCnt="4">
        <dgm:presLayoutVars>
          <dgm:chMax val="0"/>
          <dgm:chPref val="0"/>
        </dgm:presLayoutVars>
      </dgm:prSet>
      <dgm:spPr/>
    </dgm:pt>
  </dgm:ptLst>
  <dgm:cxnLst>
    <dgm:cxn modelId="{1550020C-15B9-4CDA-AA86-7A5641F99DD9}" srcId="{D4153ADE-A460-4377-9457-7BB25A367534}" destId="{160C14CD-6414-489D-862B-8872EC0BE705}" srcOrd="2" destOrd="0" parTransId="{1E950BF6-3F61-41EF-81C1-90E00E4F5B50}" sibTransId="{3D94B92B-E940-4AAE-ABD5-A5FE91613F38}"/>
    <dgm:cxn modelId="{00E4FE3E-70F6-41A3-9904-C01D26539D4C}" type="presOf" srcId="{73F94FA1-64D5-43D3-9573-DCBF862E50C6}" destId="{82FE8D36-52A1-4512-861D-EE50C86CD494}" srcOrd="0" destOrd="0" presId="urn:microsoft.com/office/officeart/2018/2/layout/IconVerticalSolidList"/>
    <dgm:cxn modelId="{36B11463-22EF-4909-9CAA-2B0C3185B99E}" srcId="{D4153ADE-A460-4377-9457-7BB25A367534}" destId="{73F94FA1-64D5-43D3-9573-DCBF862E50C6}" srcOrd="0" destOrd="0" parTransId="{80199037-A1F5-419F-B747-450D80BE8F03}" sibTransId="{E0DE6629-5514-4BF4-B532-783641E9F125}"/>
    <dgm:cxn modelId="{46AD6A7B-1A95-4CFB-A3BC-94F3D81FAE28}" type="presOf" srcId="{160C14CD-6414-489D-862B-8872EC0BE705}" destId="{71BDAA82-4B8C-459A-83DF-842E80E74734}" srcOrd="0" destOrd="0" presId="urn:microsoft.com/office/officeart/2018/2/layout/IconVerticalSolidList"/>
    <dgm:cxn modelId="{6779F07E-5EE7-4E86-9BF2-317B3A90BEAE}" type="presOf" srcId="{5FDBBFD1-F5F0-4638-8EA6-D72786356319}" destId="{66A99A61-AB10-4807-BA84-B4DC84D6B307}" srcOrd="0" destOrd="0" presId="urn:microsoft.com/office/officeart/2018/2/layout/IconVerticalSolidList"/>
    <dgm:cxn modelId="{B528EB8B-6B15-4CA8-B011-C76EBD63292F}" type="presOf" srcId="{D4153ADE-A460-4377-9457-7BB25A367534}" destId="{95063A05-59A7-413E-994B-E395192D8BEB}" srcOrd="0" destOrd="0" presId="urn:microsoft.com/office/officeart/2018/2/layout/IconVerticalSolidList"/>
    <dgm:cxn modelId="{5ECD82AA-582D-489C-98ED-4DA3FBD5BFB2}" type="presOf" srcId="{CC3A2422-4CF6-4CEF-8528-66FF670A2497}" destId="{0271866C-A415-445E-9582-AB8CB39E0433}" srcOrd="0" destOrd="0" presId="urn:microsoft.com/office/officeart/2018/2/layout/IconVerticalSolidList"/>
    <dgm:cxn modelId="{1E298FB7-C99A-485C-AEA8-215CEF8B4740}" srcId="{D4153ADE-A460-4377-9457-7BB25A367534}" destId="{CC3A2422-4CF6-4CEF-8528-66FF670A2497}" srcOrd="3" destOrd="0" parTransId="{570F9C2A-7913-48FB-AE10-1B2D8930AA25}" sibTransId="{76458BA6-450B-4520-A8D2-F8532E68FA1E}"/>
    <dgm:cxn modelId="{7E768CD1-A6AB-41BA-AE10-F858F5E5399D}" srcId="{D4153ADE-A460-4377-9457-7BB25A367534}" destId="{5FDBBFD1-F5F0-4638-8EA6-D72786356319}" srcOrd="1" destOrd="0" parTransId="{8FA6F482-DE14-4B76-B1AB-B4659227ADF2}" sibTransId="{9DB2A3BF-C15D-4943-89E2-21472D47A74D}"/>
    <dgm:cxn modelId="{ED114533-7A51-4C5B-B855-ADD746068C56}" type="presParOf" srcId="{95063A05-59A7-413E-994B-E395192D8BEB}" destId="{9AC7FDA8-D7B1-46F2-AE51-0BE4D5BD5DBD}" srcOrd="0" destOrd="0" presId="urn:microsoft.com/office/officeart/2018/2/layout/IconVerticalSolidList"/>
    <dgm:cxn modelId="{E3B4F7A0-B7F8-4763-B80E-FCDDD4B4547B}" type="presParOf" srcId="{9AC7FDA8-D7B1-46F2-AE51-0BE4D5BD5DBD}" destId="{ECCA521C-89CC-43CB-9FD4-4186BD8A9E1C}" srcOrd="0" destOrd="0" presId="urn:microsoft.com/office/officeart/2018/2/layout/IconVerticalSolidList"/>
    <dgm:cxn modelId="{C2EB0A74-38C1-4536-9127-5B42A53A76F4}" type="presParOf" srcId="{9AC7FDA8-D7B1-46F2-AE51-0BE4D5BD5DBD}" destId="{79162594-9419-48F4-ADEB-D23612E4737E}" srcOrd="1" destOrd="0" presId="urn:microsoft.com/office/officeart/2018/2/layout/IconVerticalSolidList"/>
    <dgm:cxn modelId="{C19AE0DD-377C-4579-B4B6-8BFDF1421219}" type="presParOf" srcId="{9AC7FDA8-D7B1-46F2-AE51-0BE4D5BD5DBD}" destId="{8FF7C962-F6A8-45EA-BB7E-A505D982B231}" srcOrd="2" destOrd="0" presId="urn:microsoft.com/office/officeart/2018/2/layout/IconVerticalSolidList"/>
    <dgm:cxn modelId="{8EC9B5A6-05D0-4616-9CC4-B93AFF3AC775}" type="presParOf" srcId="{9AC7FDA8-D7B1-46F2-AE51-0BE4D5BD5DBD}" destId="{82FE8D36-52A1-4512-861D-EE50C86CD494}" srcOrd="3" destOrd="0" presId="urn:microsoft.com/office/officeart/2018/2/layout/IconVerticalSolidList"/>
    <dgm:cxn modelId="{F0032F79-9E72-40A9-A81C-976D01A6BEC4}" type="presParOf" srcId="{95063A05-59A7-413E-994B-E395192D8BEB}" destId="{C4EB282B-F640-4797-9EB3-D65CFA5667A0}" srcOrd="1" destOrd="0" presId="urn:microsoft.com/office/officeart/2018/2/layout/IconVerticalSolidList"/>
    <dgm:cxn modelId="{13C4BAB0-10C8-4857-89F7-10981C27EE2B}" type="presParOf" srcId="{95063A05-59A7-413E-994B-E395192D8BEB}" destId="{3972D63B-65C7-4E75-8308-ADD7191EB866}" srcOrd="2" destOrd="0" presId="urn:microsoft.com/office/officeart/2018/2/layout/IconVerticalSolidList"/>
    <dgm:cxn modelId="{3FCF94FE-07E2-4484-9ADC-277FAEF05B69}" type="presParOf" srcId="{3972D63B-65C7-4E75-8308-ADD7191EB866}" destId="{DE13B8D4-C7B1-4AB2-883C-076C3527CA3C}" srcOrd="0" destOrd="0" presId="urn:microsoft.com/office/officeart/2018/2/layout/IconVerticalSolidList"/>
    <dgm:cxn modelId="{ADF29D08-264D-48B0-9A95-E2FA32CBA0D9}" type="presParOf" srcId="{3972D63B-65C7-4E75-8308-ADD7191EB866}" destId="{C7901386-DC54-4C60-88D1-DE0262ECA97D}" srcOrd="1" destOrd="0" presId="urn:microsoft.com/office/officeart/2018/2/layout/IconVerticalSolidList"/>
    <dgm:cxn modelId="{4D7C615F-5B03-43CE-99C6-89EAB08EADD5}" type="presParOf" srcId="{3972D63B-65C7-4E75-8308-ADD7191EB866}" destId="{2A6B25AA-5F3C-4A0D-A57E-50F0DD005B33}" srcOrd="2" destOrd="0" presId="urn:microsoft.com/office/officeart/2018/2/layout/IconVerticalSolidList"/>
    <dgm:cxn modelId="{9B66904B-01D1-4F32-8809-512721CD24F0}" type="presParOf" srcId="{3972D63B-65C7-4E75-8308-ADD7191EB866}" destId="{66A99A61-AB10-4807-BA84-B4DC84D6B307}" srcOrd="3" destOrd="0" presId="urn:microsoft.com/office/officeart/2018/2/layout/IconVerticalSolidList"/>
    <dgm:cxn modelId="{6B937827-78DA-4CA4-97E5-35D8155AFD7F}" type="presParOf" srcId="{95063A05-59A7-413E-994B-E395192D8BEB}" destId="{E14E9082-DEA1-40CC-B16D-17546AF2FAEC}" srcOrd="3" destOrd="0" presId="urn:microsoft.com/office/officeart/2018/2/layout/IconVerticalSolidList"/>
    <dgm:cxn modelId="{4639F6C0-4FD8-4551-9753-B092E657230D}" type="presParOf" srcId="{95063A05-59A7-413E-994B-E395192D8BEB}" destId="{6E014888-F15D-4FDF-A745-EA1CA3CFF777}" srcOrd="4" destOrd="0" presId="urn:microsoft.com/office/officeart/2018/2/layout/IconVerticalSolidList"/>
    <dgm:cxn modelId="{57BC1F36-9A2D-4FB6-B73D-10CEE6D73872}" type="presParOf" srcId="{6E014888-F15D-4FDF-A745-EA1CA3CFF777}" destId="{BC99FB9F-7E5D-4312-9D03-DE6FD59DAB79}" srcOrd="0" destOrd="0" presId="urn:microsoft.com/office/officeart/2018/2/layout/IconVerticalSolidList"/>
    <dgm:cxn modelId="{021612F3-8C49-41B6-8752-D1A551C89C4A}" type="presParOf" srcId="{6E014888-F15D-4FDF-A745-EA1CA3CFF777}" destId="{CE3D5CBB-242D-46ED-AAC1-7FD2C6D17891}" srcOrd="1" destOrd="0" presId="urn:microsoft.com/office/officeart/2018/2/layout/IconVerticalSolidList"/>
    <dgm:cxn modelId="{48580421-9EFD-4298-980D-FA8818171211}" type="presParOf" srcId="{6E014888-F15D-4FDF-A745-EA1CA3CFF777}" destId="{16C0B436-0D70-49E4-88A8-4049F445A3D5}" srcOrd="2" destOrd="0" presId="urn:microsoft.com/office/officeart/2018/2/layout/IconVerticalSolidList"/>
    <dgm:cxn modelId="{740C3B42-8327-4BE4-A7B8-88795DAF5166}" type="presParOf" srcId="{6E014888-F15D-4FDF-A745-EA1CA3CFF777}" destId="{71BDAA82-4B8C-459A-83DF-842E80E74734}" srcOrd="3" destOrd="0" presId="urn:microsoft.com/office/officeart/2018/2/layout/IconVerticalSolidList"/>
    <dgm:cxn modelId="{D45CDFA1-8420-476B-95EE-86EBDE49FCC6}" type="presParOf" srcId="{95063A05-59A7-413E-994B-E395192D8BEB}" destId="{788E9070-0BD1-4B93-8D09-379F6D259EC5}" srcOrd="5" destOrd="0" presId="urn:microsoft.com/office/officeart/2018/2/layout/IconVerticalSolidList"/>
    <dgm:cxn modelId="{BB352C79-2954-4787-A38F-E13F7DB3AD0E}" type="presParOf" srcId="{95063A05-59A7-413E-994B-E395192D8BEB}" destId="{C5EABB40-B46B-4E54-A48D-AC9AA94A8088}" srcOrd="6" destOrd="0" presId="urn:microsoft.com/office/officeart/2018/2/layout/IconVerticalSolidList"/>
    <dgm:cxn modelId="{1D4C91B4-B372-48FF-AA5E-9BE10A793FC3}" type="presParOf" srcId="{C5EABB40-B46B-4E54-A48D-AC9AA94A8088}" destId="{EF75A1DE-11C6-42D8-B295-7BE9FC3F3AD2}" srcOrd="0" destOrd="0" presId="urn:microsoft.com/office/officeart/2018/2/layout/IconVerticalSolidList"/>
    <dgm:cxn modelId="{484D0CBB-2A22-4C54-A987-4E0660AEFB53}" type="presParOf" srcId="{C5EABB40-B46B-4E54-A48D-AC9AA94A8088}" destId="{9225006C-7EEE-499D-A8CA-123F0CAC3FE9}" srcOrd="1" destOrd="0" presId="urn:microsoft.com/office/officeart/2018/2/layout/IconVerticalSolidList"/>
    <dgm:cxn modelId="{5B40F10E-980C-4134-9EBD-5A25C9D82351}" type="presParOf" srcId="{C5EABB40-B46B-4E54-A48D-AC9AA94A8088}" destId="{ED2CE6C7-C10C-4F4E-8D87-8B24ADFE6490}" srcOrd="2" destOrd="0" presId="urn:microsoft.com/office/officeart/2018/2/layout/IconVerticalSolidList"/>
    <dgm:cxn modelId="{195EABD5-18C2-454A-A464-76CCE7B65A42}" type="presParOf" srcId="{C5EABB40-B46B-4E54-A48D-AC9AA94A8088}" destId="{0271866C-A415-445E-9582-AB8CB39E0433}"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2355D0-14B6-3D4F-8418-D660D99317DB}">
      <dsp:nvSpPr>
        <dsp:cNvPr id="0" name=""/>
        <dsp:cNvSpPr/>
      </dsp:nvSpPr>
      <dsp:spPr>
        <a:xfrm>
          <a:off x="0" y="382295"/>
          <a:ext cx="5141912" cy="15350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baseline="0" dirty="0"/>
            <a:t>What is Portfolio Risk Management?</a:t>
          </a:r>
        </a:p>
        <a:p>
          <a:pPr marL="0" lvl="0" indent="0" algn="l" defTabSz="711200">
            <a:lnSpc>
              <a:spcPct val="90000"/>
            </a:lnSpc>
            <a:spcBef>
              <a:spcPct val="0"/>
            </a:spcBef>
            <a:spcAft>
              <a:spcPct val="35000"/>
            </a:spcAft>
            <a:buNone/>
          </a:pPr>
          <a:r>
            <a:rPr lang="en-US" sz="1600" kern="1200" baseline="0" dirty="0"/>
            <a:t>The process of identifying, assessing, and mitigating the </a:t>
          </a:r>
          <a:r>
            <a:rPr lang="en-US" sz="1600" kern="1200" baseline="0" dirty="0" err="1"/>
            <a:t>riskes</a:t>
          </a:r>
          <a:r>
            <a:rPr lang="en-US" sz="1600" kern="1200" baseline="0" dirty="0"/>
            <a:t> associated with a portfolio of investments to </a:t>
          </a:r>
          <a:r>
            <a:rPr lang="en-US" sz="1600" kern="1200" baseline="0" dirty="0" err="1"/>
            <a:t>minize</a:t>
          </a:r>
          <a:r>
            <a:rPr lang="en-US" sz="1600" kern="1200" baseline="0" dirty="0"/>
            <a:t> potential losses and optimize returns.</a:t>
          </a:r>
        </a:p>
        <a:p>
          <a:pPr marL="0" lvl="0" indent="0" algn="l" defTabSz="711200">
            <a:lnSpc>
              <a:spcPct val="90000"/>
            </a:lnSpc>
            <a:spcBef>
              <a:spcPct val="0"/>
            </a:spcBef>
            <a:spcAft>
              <a:spcPct val="35000"/>
            </a:spcAft>
            <a:buNone/>
          </a:pPr>
          <a:endParaRPr lang="en-US" sz="1600" kern="1200" dirty="0"/>
        </a:p>
      </dsp:txBody>
      <dsp:txXfrm>
        <a:off x="74934" y="457229"/>
        <a:ext cx="4992044" cy="1385172"/>
      </dsp:txXfrm>
    </dsp:sp>
    <dsp:sp modelId="{7DF68794-3C49-C844-8A76-E8F0011D4AF3}">
      <dsp:nvSpPr>
        <dsp:cNvPr id="0" name=""/>
        <dsp:cNvSpPr/>
      </dsp:nvSpPr>
      <dsp:spPr>
        <a:xfrm>
          <a:off x="0" y="1935992"/>
          <a:ext cx="5141912" cy="1535040"/>
        </a:xfrm>
        <a:prstGeom prst="roundRect">
          <a:avLst/>
        </a:prstGeom>
        <a:solidFill>
          <a:schemeClr val="accent2">
            <a:hueOff val="953895"/>
            <a:satOff val="-21764"/>
            <a:lumOff val="803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baseline="0" dirty="0"/>
            <a:t>Objectives: </a:t>
          </a:r>
          <a:r>
            <a:rPr lang="en-US" sz="1600" kern="1200" baseline="0" dirty="0"/>
            <a:t>Calculating Value at Risk (</a:t>
          </a:r>
          <a:r>
            <a:rPr lang="en-US" sz="1600" kern="1200" baseline="0" dirty="0" err="1"/>
            <a:t>VaR</a:t>
          </a:r>
          <a:r>
            <a:rPr lang="en-US" sz="1600" kern="1200" baseline="0" dirty="0"/>
            <a:t>) and Conditional </a:t>
          </a:r>
          <a:r>
            <a:rPr lang="en-US" sz="1600" kern="1200" baseline="0" dirty="0" err="1"/>
            <a:t>VaR</a:t>
          </a:r>
          <a:r>
            <a:rPr lang="en-US" sz="1600" kern="1200" baseline="0" dirty="0"/>
            <a:t> (</a:t>
          </a:r>
          <a:r>
            <a:rPr lang="en-US" sz="1600" kern="1200" baseline="0" dirty="0" err="1"/>
            <a:t>CVaR</a:t>
          </a:r>
          <a:r>
            <a:rPr lang="en-US" sz="1600" kern="1200" baseline="0" dirty="0"/>
            <a:t>) for assessing portfolio risk</a:t>
          </a:r>
          <a:endParaRPr lang="en-US" sz="1600" kern="1200" dirty="0"/>
        </a:p>
      </dsp:txBody>
      <dsp:txXfrm>
        <a:off x="74934" y="2010926"/>
        <a:ext cx="4992044" cy="1385172"/>
      </dsp:txXfrm>
    </dsp:sp>
    <dsp:sp modelId="{AC5A551F-C6A5-F54F-8D56-31D5C0EA1A0A}">
      <dsp:nvSpPr>
        <dsp:cNvPr id="0" name=""/>
        <dsp:cNvSpPr/>
      </dsp:nvSpPr>
      <dsp:spPr>
        <a:xfrm>
          <a:off x="0" y="3517112"/>
          <a:ext cx="5141912" cy="1535040"/>
        </a:xfrm>
        <a:prstGeom prst="roundRect">
          <a:avLst/>
        </a:prstGeom>
        <a:solidFill>
          <a:schemeClr val="accent2">
            <a:hueOff val="1907789"/>
            <a:satOff val="-43528"/>
            <a:lumOff val="1607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baseline="0" dirty="0"/>
            <a:t>Overview of the project's significance in finance</a:t>
          </a:r>
          <a:endParaRPr lang="en-US" sz="1600" kern="1200" dirty="0"/>
        </a:p>
      </dsp:txBody>
      <dsp:txXfrm>
        <a:off x="74934" y="3592046"/>
        <a:ext cx="4992044" cy="13851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CA521C-89CC-43CB-9FD4-4186BD8A9E1C}">
      <dsp:nvSpPr>
        <dsp:cNvPr id="0" name=""/>
        <dsp:cNvSpPr/>
      </dsp:nvSpPr>
      <dsp:spPr>
        <a:xfrm>
          <a:off x="0" y="1501"/>
          <a:ext cx="10058399" cy="76101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162594-9419-48F4-ADEB-D23612E4737E}">
      <dsp:nvSpPr>
        <dsp:cNvPr id="0" name=""/>
        <dsp:cNvSpPr/>
      </dsp:nvSpPr>
      <dsp:spPr>
        <a:xfrm>
          <a:off x="230208" y="172730"/>
          <a:ext cx="418560" cy="4185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2FE8D36-52A1-4512-861D-EE50C86CD494}">
      <dsp:nvSpPr>
        <dsp:cNvPr id="0" name=""/>
        <dsp:cNvSpPr/>
      </dsp:nvSpPr>
      <dsp:spPr>
        <a:xfrm>
          <a:off x="878977" y="1501"/>
          <a:ext cx="9179422" cy="761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541" tIns="80541" rIns="80541" bIns="80541" numCol="1" spcCol="1270" anchor="ctr" anchorCtr="0">
          <a:noAutofit/>
        </a:bodyPr>
        <a:lstStyle/>
        <a:p>
          <a:pPr marL="0" lvl="0" indent="0" algn="l" defTabSz="977900">
            <a:lnSpc>
              <a:spcPct val="90000"/>
            </a:lnSpc>
            <a:spcBef>
              <a:spcPct val="0"/>
            </a:spcBef>
            <a:spcAft>
              <a:spcPct val="35000"/>
            </a:spcAft>
            <a:buNone/>
          </a:pPr>
          <a:r>
            <a:rPr lang="en-US" sz="2200" kern="1200"/>
            <a:t>Calculated daily returns from adjusted close prices for risk calculations</a:t>
          </a:r>
        </a:p>
      </dsp:txBody>
      <dsp:txXfrm>
        <a:off x="878977" y="1501"/>
        <a:ext cx="9179422" cy="761019"/>
      </dsp:txXfrm>
    </dsp:sp>
    <dsp:sp modelId="{DE13B8D4-C7B1-4AB2-883C-076C3527CA3C}">
      <dsp:nvSpPr>
        <dsp:cNvPr id="0" name=""/>
        <dsp:cNvSpPr/>
      </dsp:nvSpPr>
      <dsp:spPr>
        <a:xfrm>
          <a:off x="0" y="952775"/>
          <a:ext cx="10058399" cy="76101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901386-DC54-4C60-88D1-DE0262ECA97D}">
      <dsp:nvSpPr>
        <dsp:cNvPr id="0" name=""/>
        <dsp:cNvSpPr/>
      </dsp:nvSpPr>
      <dsp:spPr>
        <a:xfrm>
          <a:off x="230208" y="1124005"/>
          <a:ext cx="418560" cy="4185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6A99A61-AB10-4807-BA84-B4DC84D6B307}">
      <dsp:nvSpPr>
        <dsp:cNvPr id="0" name=""/>
        <dsp:cNvSpPr/>
      </dsp:nvSpPr>
      <dsp:spPr>
        <a:xfrm>
          <a:off x="878977" y="952775"/>
          <a:ext cx="9179422" cy="761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541" tIns="80541" rIns="80541" bIns="80541" numCol="1" spcCol="1270" anchor="ctr" anchorCtr="0">
          <a:noAutofit/>
        </a:bodyPr>
        <a:lstStyle/>
        <a:p>
          <a:pPr marL="0" lvl="0" indent="0" algn="l" defTabSz="977900">
            <a:lnSpc>
              <a:spcPct val="90000"/>
            </a:lnSpc>
            <a:spcBef>
              <a:spcPct val="0"/>
            </a:spcBef>
            <a:spcAft>
              <a:spcPct val="35000"/>
            </a:spcAft>
            <a:buNone/>
          </a:pPr>
          <a:r>
            <a:rPr lang="en-US" sz="2200" kern="1200"/>
            <a:t>Example: Daily returns calculated as “(current_price - previous_price) / previous_price”</a:t>
          </a:r>
        </a:p>
      </dsp:txBody>
      <dsp:txXfrm>
        <a:off x="878977" y="952775"/>
        <a:ext cx="9179422" cy="761019"/>
      </dsp:txXfrm>
    </dsp:sp>
    <dsp:sp modelId="{BC99FB9F-7E5D-4312-9D03-DE6FD59DAB79}">
      <dsp:nvSpPr>
        <dsp:cNvPr id="0" name=""/>
        <dsp:cNvSpPr/>
      </dsp:nvSpPr>
      <dsp:spPr>
        <a:xfrm>
          <a:off x="0" y="1904049"/>
          <a:ext cx="10058399" cy="76101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3D5CBB-242D-46ED-AAC1-7FD2C6D17891}">
      <dsp:nvSpPr>
        <dsp:cNvPr id="0" name=""/>
        <dsp:cNvSpPr/>
      </dsp:nvSpPr>
      <dsp:spPr>
        <a:xfrm>
          <a:off x="230208" y="2075279"/>
          <a:ext cx="418560" cy="4185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1BDAA82-4B8C-459A-83DF-842E80E74734}">
      <dsp:nvSpPr>
        <dsp:cNvPr id="0" name=""/>
        <dsp:cNvSpPr/>
      </dsp:nvSpPr>
      <dsp:spPr>
        <a:xfrm>
          <a:off x="878977" y="1904049"/>
          <a:ext cx="9179422" cy="761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541" tIns="80541" rIns="80541" bIns="80541" numCol="1" spcCol="1270" anchor="ctr" anchorCtr="0">
          <a:noAutofit/>
        </a:bodyPr>
        <a:lstStyle/>
        <a:p>
          <a:pPr marL="0" lvl="0" indent="0" algn="l" defTabSz="977900">
            <a:lnSpc>
              <a:spcPct val="90000"/>
            </a:lnSpc>
            <a:spcBef>
              <a:spcPct val="0"/>
            </a:spcBef>
            <a:spcAft>
              <a:spcPct val="35000"/>
            </a:spcAft>
            <a:buNone/>
          </a:pPr>
          <a:r>
            <a:rPr lang="en-US" sz="2200" kern="1200"/>
            <a:t>Normalized data using StandardScaler for consistent analysis across assets</a:t>
          </a:r>
        </a:p>
      </dsp:txBody>
      <dsp:txXfrm>
        <a:off x="878977" y="1904049"/>
        <a:ext cx="9179422" cy="761019"/>
      </dsp:txXfrm>
    </dsp:sp>
    <dsp:sp modelId="{EF75A1DE-11C6-42D8-B295-7BE9FC3F3AD2}">
      <dsp:nvSpPr>
        <dsp:cNvPr id="0" name=""/>
        <dsp:cNvSpPr/>
      </dsp:nvSpPr>
      <dsp:spPr>
        <a:xfrm>
          <a:off x="0" y="2855324"/>
          <a:ext cx="10058399" cy="761019"/>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25006C-7EEE-499D-A8CA-123F0CAC3FE9}">
      <dsp:nvSpPr>
        <dsp:cNvPr id="0" name=""/>
        <dsp:cNvSpPr/>
      </dsp:nvSpPr>
      <dsp:spPr>
        <a:xfrm>
          <a:off x="230208" y="3026553"/>
          <a:ext cx="418560" cy="41856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271866C-A415-445E-9582-AB8CB39E0433}">
      <dsp:nvSpPr>
        <dsp:cNvPr id="0" name=""/>
        <dsp:cNvSpPr/>
      </dsp:nvSpPr>
      <dsp:spPr>
        <a:xfrm>
          <a:off x="878977" y="2855324"/>
          <a:ext cx="9179422" cy="761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541" tIns="80541" rIns="80541" bIns="80541" numCol="1" spcCol="1270" anchor="ctr" anchorCtr="0">
          <a:noAutofit/>
        </a:bodyPr>
        <a:lstStyle/>
        <a:p>
          <a:pPr marL="0" lvl="0" indent="0" algn="l" defTabSz="977900">
            <a:lnSpc>
              <a:spcPct val="90000"/>
            </a:lnSpc>
            <a:spcBef>
              <a:spcPct val="0"/>
            </a:spcBef>
            <a:spcAft>
              <a:spcPct val="35000"/>
            </a:spcAft>
            <a:buNone/>
          </a:pPr>
          <a:r>
            <a:rPr lang="en-US" sz="2200" kern="1200"/>
            <a:t>Importance of transforming data for better model accuracy: Standardized returns make comparison across assets easier</a:t>
          </a:r>
        </a:p>
      </dsp:txBody>
      <dsp:txXfrm>
        <a:off x="878977" y="2855324"/>
        <a:ext cx="9179422" cy="76101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95C5C9-164C-46B3-A87E-7660D39D3106}" type="datetime2">
              <a:rPr lang="en-US" smtClean="0"/>
              <a:t>Wednesday, December 11, 2024</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1621B6DD-29C1-4FEA-923F-71EA1347694C}" type="slidenum">
              <a:rPr lang="en-US" smtClean="0"/>
              <a:t>‹#›</a:t>
            </a:fld>
            <a:endParaRPr lang="en-US"/>
          </a:p>
        </p:txBody>
      </p:sp>
    </p:spTree>
    <p:extLst>
      <p:ext uri="{BB962C8B-B14F-4D97-AF65-F5344CB8AC3E}">
        <p14:creationId xmlns:p14="http://schemas.microsoft.com/office/powerpoint/2010/main" val="3426520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75179A-1E2B-41AB-B400-4F1B4022FAEE}" type="datetime2">
              <a:rPr lang="en-US" smtClean="0"/>
              <a:t>Wednesday, December 11, 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373933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681D0F-6595-4F14-8EF3-954CD87C797B}" type="datetime2">
              <a:rPr lang="en-US" smtClean="0"/>
              <a:t>Wednesday, December 11, 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5580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DCFF8A-AAF8-4A12-8A91-9CA0EAF6CBB9}" type="datetime2">
              <a:rPr lang="en-US" smtClean="0"/>
              <a:t>Wednesday, December 11, 2024</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903498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ABCC25C3-021A-4B0B-8F70-0C181FE1CF45}" type="datetime2">
              <a:rPr lang="en-US" smtClean="0"/>
              <a:t>Wednesday, December 11, 2024</a:t>
            </a:fld>
            <a:endParaRPr lang="en-US"/>
          </a:p>
        </p:txBody>
      </p:sp>
      <p:sp>
        <p:nvSpPr>
          <p:cNvPr id="5" name="Footer Placeholder 4"/>
          <p:cNvSpPr>
            <a:spLocks noGrp="1"/>
          </p:cNvSpPr>
          <p:nvPr>
            <p:ph type="ftr" sz="quarter" idx="11"/>
          </p:nvPr>
        </p:nvSpPr>
        <p:spPr>
          <a:xfrm>
            <a:off x="2182708" y="6272784"/>
            <a:ext cx="6327648" cy="365125"/>
          </a:xfrm>
        </p:spPr>
        <p:txBody>
          <a:bodyPr/>
          <a:lstStyle/>
          <a:p>
            <a:pPr algn="l"/>
            <a:r>
              <a:rPr lang="en-US"/>
              <a:t>Sample Footer Text</a:t>
            </a:r>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1621B6DD-29C1-4FEA-923F-71EA1347694C}" type="slidenum">
              <a:rPr lang="en-US" smtClean="0"/>
              <a:t>‹#›</a:t>
            </a:fld>
            <a:endParaRPr lang="en-US"/>
          </a:p>
        </p:txBody>
      </p:sp>
    </p:spTree>
    <p:extLst>
      <p:ext uri="{BB962C8B-B14F-4D97-AF65-F5344CB8AC3E}">
        <p14:creationId xmlns:p14="http://schemas.microsoft.com/office/powerpoint/2010/main" val="3258784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23D88D-8CEC-4ED9-A53B-5596187D9A16}" type="datetime2">
              <a:rPr lang="en-US" smtClean="0"/>
              <a:t>Wednesday, December 11, 2024</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855006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CCD382-DFDA-4722-A27A-59C21AD112F2}" type="datetime2">
              <a:rPr lang="en-US" smtClean="0"/>
              <a:t>Wednesday, December 11, 2024</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1621B6DD-29C1-4FEA-923F-71EA1347694C}"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721121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2F2A30D-1C09-413F-AAB1-38F366000715}" type="datetime2">
              <a:rPr lang="en-US" smtClean="0"/>
              <a:t>Wednesday, December 11, 2024</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1621B6DD-29C1-4FEA-923F-71EA1347694C}"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5032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B82B9C-D65E-4F64-95C3-B10F3B00F0D9}" type="datetime2">
              <a:rPr lang="en-US" smtClean="0"/>
              <a:t>Wednesday, December 11, 2024</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441790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F5FDCC-6AAC-4A08-B9E0-3793AB5E64C3}" type="datetime2">
              <a:rPr lang="en-US" smtClean="0"/>
              <a:t>Wednesday, December 11, 2024</a:t>
            </a:fld>
            <a:endParaRPr lang="en-US"/>
          </a:p>
        </p:txBody>
      </p:sp>
      <p:sp>
        <p:nvSpPr>
          <p:cNvPr id="6" name="Footer Placeholder 5"/>
          <p:cNvSpPr>
            <a:spLocks noGrp="1"/>
          </p:cNvSpPr>
          <p:nvPr>
            <p:ph type="ftr" sz="quarter" idx="11"/>
          </p:nvPr>
        </p:nvSpPr>
        <p:spPr/>
        <p:txBody>
          <a:bodyPr/>
          <a:lstStyle/>
          <a:p>
            <a:r>
              <a:rPr lang="en-US"/>
              <a:t>Sample Footer Text</a:t>
            </a: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876534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9FE94D-439C-40F1-900E-BC07940E3988}" type="datetime2">
              <a:rPr lang="en-US" smtClean="0"/>
              <a:t>Wednesday, December 11, 2024</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302591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DEA2CF1-0EB2-4673-802D-3371233E4A77}" type="datetime2">
              <a:rPr lang="en-US" smtClean="0"/>
              <a:t>Wednesday, December 11, 2024</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pPr algn="l"/>
            <a:r>
              <a:rPr lang="en-US"/>
              <a:t>Sample Footer Text</a:t>
            </a:r>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2348034347"/>
      </p:ext>
    </p:extLst>
  </p:cSld>
  <p:clrMap bg1="lt1" tx1="dk1" bg2="lt2" tx2="dk2" accent1="accent1" accent2="accent2" accent3="accent3" accent4="accent4" accent5="accent5" accent6="accent6" hlink="hlink" folHlink="folHlink"/>
  <p:sldLayoutIdLst>
    <p:sldLayoutId id="2147483912" r:id="rId1"/>
    <p:sldLayoutId id="2147483913" r:id="rId2"/>
    <p:sldLayoutId id="2147483914" r:id="rId3"/>
    <p:sldLayoutId id="2147483915" r:id="rId4"/>
    <p:sldLayoutId id="2147483916" r:id="rId5"/>
    <p:sldLayoutId id="2147483917" r:id="rId6"/>
    <p:sldLayoutId id="2147483918" r:id="rId7"/>
    <p:sldLayoutId id="2147483919" r:id="rId8"/>
    <p:sldLayoutId id="2147483920" r:id="rId9"/>
    <p:sldLayoutId id="2147483921" r:id="rId10"/>
    <p:sldLayoutId id="2147483922"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4.jpg"/><Relationship Id="rId5" Type="http://schemas.microsoft.com/office/2007/relationships/hdphoto" Target="../media/hdphoto2.wdp"/><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5.jpg"/><Relationship Id="rId5" Type="http://schemas.microsoft.com/office/2007/relationships/hdphoto" Target="../media/hdphoto2.wdp"/><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6.jpg"/></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7.jpg"/></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20.png"/><Relationship Id="rId3" Type="http://schemas.microsoft.com/office/2007/relationships/hdphoto" Target="../media/hdphoto1.wdp"/><Relationship Id="rId7" Type="http://schemas.openxmlformats.org/officeDocument/2006/relationships/image" Target="../media/image19.jp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1.jpg"/></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2.png"/><Relationship Id="rId5" Type="http://schemas.microsoft.com/office/2007/relationships/hdphoto" Target="../media/hdphoto2.wdp"/><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7.png"/><Relationship Id="rId5" Type="http://schemas.microsoft.com/office/2007/relationships/hdphoto" Target="../media/hdphoto2.wdp"/><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2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28.png"/><Relationship Id="rId5" Type="http://schemas.microsoft.com/office/2007/relationships/hdphoto" Target="../media/hdphoto1.wdp"/><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microsoft.com/office/2007/relationships/hdphoto" Target="../media/hdphoto3.wdp"/><Relationship Id="rId7" Type="http://schemas.openxmlformats.org/officeDocument/2006/relationships/diagramLayout" Target="../diagrams/layout1.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microsoft.com/office/2007/relationships/hdphoto" Target="../media/hdphoto2.wdp"/><Relationship Id="rId10" Type="http://schemas.microsoft.com/office/2007/relationships/diagramDrawing" Target="../diagrams/drawing1.xml"/><Relationship Id="rId4" Type="http://schemas.openxmlformats.org/officeDocument/2006/relationships/image" Target="../media/image4.png"/><Relationship Id="rId9" Type="http://schemas.openxmlformats.org/officeDocument/2006/relationships/diagramColors" Target="../diagrams/colors1.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3.xml"/><Relationship Id="rId5" Type="http://schemas.microsoft.com/office/2007/relationships/hdphoto" Target="../media/hdphoto1.wdp"/><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7"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3.xml"/><Relationship Id="rId5" Type="http://schemas.microsoft.com/office/2007/relationships/hdphoto" Target="../media/hdphoto1.wdp"/><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3.xml"/><Relationship Id="rId5" Type="http://schemas.microsoft.com/office/2007/relationships/hdphoto" Target="../media/hdphoto1.wdp"/><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microsoft.com/office/2007/relationships/diagramDrawing" Target="../diagrams/drawing2.xml"/><Relationship Id="rId3" Type="http://schemas.microsoft.com/office/2007/relationships/hdphoto" Target="../media/hdphoto2.wdp"/><Relationship Id="rId7" Type="http://schemas.openxmlformats.org/officeDocument/2006/relationships/diagramColors" Target="../diagrams/colors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132FD491-28F3-42E7-AEBF-A9E3C462C9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1" name="Oval 10">
              <a:extLst>
                <a:ext uri="{FF2B5EF4-FFF2-40B4-BE49-F238E27FC236}">
                  <a16:creationId xmlns:a16="http://schemas.microsoft.com/office/drawing/2014/main" id="{AD016B6E-F283-4CFB-9099-05C8DA6AB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12" name="Oval 11">
              <a:extLst>
                <a:ext uri="{FF2B5EF4-FFF2-40B4-BE49-F238E27FC236}">
                  <a16:creationId xmlns:a16="http://schemas.microsoft.com/office/drawing/2014/main" id="{72D0360E-345F-4790-B0A0-03ADC36B5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useBgFill="1">
        <p:nvSpPr>
          <p:cNvPr id="34" name="Rectangle 33">
            <a:extLst>
              <a:ext uri="{FF2B5EF4-FFF2-40B4-BE49-F238E27FC236}">
                <a16:creationId xmlns:a16="http://schemas.microsoft.com/office/drawing/2014/main" id="{4FCA88C2-C73C-4062-A097-8FBCE3090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3981C21-E132-4402-B31B-D725C1CE7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53241"/>
            <a:ext cx="10908792"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6A685C77-4E84-486A-9AE5-F3635BE98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2" y="822324"/>
            <a:ext cx="5149596" cy="5228279"/>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669B68A-3FBA-DF3F-0BAF-91B138996F4B}"/>
              </a:ext>
            </a:extLst>
          </p:cNvPr>
          <p:cNvSpPr txBox="1"/>
          <p:nvPr/>
        </p:nvSpPr>
        <p:spPr>
          <a:xfrm>
            <a:off x="1286934" y="1465790"/>
            <a:ext cx="3860798" cy="394134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600" b="0" i="0" cap="all">
                <a:blipFill>
                  <a:blip r:embed="rId6">
                    <a:extLst>
                      <a:ext uri="{28A0092B-C50C-407E-A947-70E740481C1C}">
                        <a14:useLocalDpi xmlns:a14="http://schemas.microsoft.com/office/drawing/2010/main" val="0"/>
                      </a:ext>
                    </a:extLst>
                  </a:blip>
                  <a:tile tx="6350" ty="-127000" sx="65000" sy="64000" flip="none" algn="tl"/>
                </a:blipFill>
                <a:latin typeface="+mj-lt"/>
                <a:ea typeface="+mj-ea"/>
                <a:cs typeface="+mj-cs"/>
              </a:rPr>
              <a:t>Portfolio Risk Management with Value at Risk (VaR)</a:t>
            </a:r>
          </a:p>
        </p:txBody>
      </p:sp>
      <p:sp>
        <p:nvSpPr>
          <p:cNvPr id="3" name="Subtitle 2">
            <a:extLst>
              <a:ext uri="{FF2B5EF4-FFF2-40B4-BE49-F238E27FC236}">
                <a16:creationId xmlns:a16="http://schemas.microsoft.com/office/drawing/2014/main" id="{FC63CF06-0156-24D4-D220-53514E0A5E24}"/>
              </a:ext>
            </a:extLst>
          </p:cNvPr>
          <p:cNvSpPr>
            <a:spLocks noGrp="1"/>
          </p:cNvSpPr>
          <p:nvPr>
            <p:ph type="subTitle" idx="1"/>
          </p:nvPr>
        </p:nvSpPr>
        <p:spPr>
          <a:xfrm>
            <a:off x="6417733" y="1359090"/>
            <a:ext cx="5132665" cy="4048046"/>
          </a:xfrm>
        </p:spPr>
        <p:txBody>
          <a:bodyPr vert="horz" lIns="91440" tIns="45720" rIns="91440" bIns="45720" rtlCol="0" anchor="ctr">
            <a:normAutofit/>
          </a:bodyPr>
          <a:lstStyle/>
          <a:p>
            <a:r>
              <a:rPr lang="en-US" dirty="0"/>
              <a:t>Algorithms and Computer Theory - CS608  </a:t>
            </a:r>
          </a:p>
          <a:p>
            <a:pPr indent="-182880">
              <a:buFont typeface="Wingdings" pitchFamily="2" charset="2"/>
              <a:buChar char="§"/>
            </a:pPr>
            <a:r>
              <a:rPr lang="en-US" dirty="0"/>
              <a:t>Team Members:( Group 4)</a:t>
            </a:r>
          </a:p>
          <a:p>
            <a:pPr indent="-182880">
              <a:buFont typeface="Wingdings" pitchFamily="2" charset="2"/>
              <a:buChar char="§"/>
            </a:pPr>
            <a:r>
              <a:rPr lang="en-US" dirty="0" err="1"/>
              <a:t>Battalapalli</a:t>
            </a:r>
            <a:r>
              <a:rPr lang="en-US" dirty="0"/>
              <a:t>, Sai </a:t>
            </a:r>
            <a:r>
              <a:rPr lang="en-US" dirty="0" err="1"/>
              <a:t>nadh</a:t>
            </a:r>
            <a:endParaRPr lang="en-US" dirty="0"/>
          </a:p>
          <a:p>
            <a:pPr indent="-182880">
              <a:buFont typeface="Wingdings" pitchFamily="2" charset="2"/>
              <a:buChar char="§"/>
            </a:pPr>
            <a:r>
              <a:rPr lang="en-US" dirty="0" err="1"/>
              <a:t>Chintamreddy</a:t>
            </a:r>
            <a:r>
              <a:rPr lang="en-US" dirty="0"/>
              <a:t>, </a:t>
            </a:r>
            <a:r>
              <a:rPr lang="en-US" dirty="0" err="1"/>
              <a:t>vishnuvarhan</a:t>
            </a:r>
            <a:r>
              <a:rPr lang="en-US" dirty="0"/>
              <a:t> Reddy</a:t>
            </a:r>
          </a:p>
          <a:p>
            <a:pPr indent="-182880">
              <a:buFont typeface="Wingdings" pitchFamily="2" charset="2"/>
              <a:buChar char="§"/>
            </a:pPr>
            <a:r>
              <a:rPr lang="en-US" dirty="0"/>
              <a:t>Guntakindapalli, Gowthami</a:t>
            </a:r>
          </a:p>
          <a:p>
            <a:pPr indent="-182880">
              <a:buFont typeface="Wingdings" pitchFamily="2" charset="2"/>
              <a:buChar char="§"/>
            </a:pPr>
            <a:r>
              <a:rPr lang="en-US" dirty="0" err="1"/>
              <a:t>Yagavinti</a:t>
            </a:r>
            <a:r>
              <a:rPr lang="en-US" dirty="0"/>
              <a:t>, Sai Dinesh</a:t>
            </a:r>
          </a:p>
        </p:txBody>
      </p:sp>
      <p:sp>
        <p:nvSpPr>
          <p:cNvPr id="37" name="Rectangle 36">
            <a:extLst>
              <a:ext uri="{FF2B5EF4-FFF2-40B4-BE49-F238E27FC236}">
                <a16:creationId xmlns:a16="http://schemas.microsoft.com/office/drawing/2014/main" id="{E55C1C3E-5158-47F3-8FD9-14B22C3E6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121662"/>
            <a:ext cx="10908792"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6156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BEE384-A14A-2F49-19FB-29536B998DCA}"/>
              </a:ext>
            </a:extLst>
          </p:cNvPr>
          <p:cNvSpPr txBox="1"/>
          <p:nvPr/>
        </p:nvSpPr>
        <p:spPr>
          <a:xfrm>
            <a:off x="3893269" y="770344"/>
            <a:ext cx="9153427" cy="954107"/>
          </a:xfrm>
          <a:prstGeom prst="rect">
            <a:avLst/>
          </a:prstGeom>
          <a:noFill/>
        </p:spPr>
        <p:txBody>
          <a:bodyPr wrap="square" rtlCol="0">
            <a:spAutoFit/>
          </a:bodyPr>
          <a:lstStyle/>
          <a:p>
            <a:r>
              <a:rPr lang="en-IN" sz="2800" dirty="0"/>
              <a:t>Methodologies</a:t>
            </a:r>
          </a:p>
          <a:p>
            <a:endParaRPr lang="en-IN" sz="2800" dirty="0"/>
          </a:p>
        </p:txBody>
      </p:sp>
      <p:sp>
        <p:nvSpPr>
          <p:cNvPr id="6" name="TextBox 5">
            <a:extLst>
              <a:ext uri="{FF2B5EF4-FFF2-40B4-BE49-F238E27FC236}">
                <a16:creationId xmlns:a16="http://schemas.microsoft.com/office/drawing/2014/main" id="{04185E3C-B827-54B6-710D-1CF7FFFBF25F}"/>
              </a:ext>
            </a:extLst>
          </p:cNvPr>
          <p:cNvSpPr txBox="1"/>
          <p:nvPr/>
        </p:nvSpPr>
        <p:spPr>
          <a:xfrm>
            <a:off x="1498862" y="1621410"/>
            <a:ext cx="9285402" cy="4247317"/>
          </a:xfrm>
          <a:prstGeom prst="rect">
            <a:avLst/>
          </a:prstGeom>
          <a:noFill/>
        </p:spPr>
        <p:txBody>
          <a:bodyPr wrap="square" rtlCol="0">
            <a:spAutoFit/>
          </a:bodyPr>
          <a:lstStyle/>
          <a:p>
            <a:r>
              <a:rPr lang="en-IN" b="1" dirty="0"/>
              <a:t>Data Cleaning: </a:t>
            </a:r>
            <a:r>
              <a:rPr lang="en-IN" dirty="0"/>
              <a:t>Involves handling missing values, removing duplicates, and encoding categorical variables to ensure the dataset is accurate and ready for analysis.</a:t>
            </a:r>
          </a:p>
          <a:p>
            <a:endParaRPr lang="en-IN" b="1" dirty="0"/>
          </a:p>
          <a:p>
            <a:r>
              <a:rPr lang="en-IN" b="1" dirty="0"/>
              <a:t> Descriptive Analysis: </a:t>
            </a:r>
            <a:r>
              <a:rPr lang="en-IN" dirty="0"/>
              <a:t>Uses statistical measures like mean, median, and standard deviation to summarize key features of the dataset, revealing trends and relationships.</a:t>
            </a:r>
          </a:p>
          <a:p>
            <a:endParaRPr lang="en-IN" dirty="0"/>
          </a:p>
          <a:p>
            <a:r>
              <a:rPr lang="en-IN" b="1" dirty="0"/>
              <a:t>Visualization: </a:t>
            </a:r>
            <a:r>
              <a:rPr lang="en-IN" dirty="0"/>
              <a:t>Visual tools like histograms, bar plots, and scatter plots are used to display data insights, making patterns and trends easy to understand.</a:t>
            </a:r>
          </a:p>
          <a:p>
            <a:endParaRPr lang="en-IN" dirty="0"/>
          </a:p>
          <a:p>
            <a:r>
              <a:rPr lang="en-IN" b="1" dirty="0"/>
              <a:t>Tools Used:</a:t>
            </a:r>
          </a:p>
          <a:p>
            <a:pPr marL="285750" indent="-285750">
              <a:buFont typeface="Wingdings" panose="05000000000000000000" pitchFamily="2" charset="2"/>
              <a:buChar char="§"/>
            </a:pPr>
            <a:r>
              <a:rPr lang="en-IN" dirty="0"/>
              <a:t>Pandas for data manipulation and cleaning.</a:t>
            </a:r>
          </a:p>
          <a:p>
            <a:pPr marL="285750" indent="-285750">
              <a:buFont typeface="Wingdings" panose="05000000000000000000" pitchFamily="2" charset="2"/>
              <a:buChar char="§"/>
            </a:pPr>
            <a:r>
              <a:rPr lang="en-IN" dirty="0"/>
              <a:t>NumPy for numerical operations.</a:t>
            </a:r>
          </a:p>
          <a:p>
            <a:pPr marL="285750" indent="-285750">
              <a:buFont typeface="Wingdings" panose="05000000000000000000" pitchFamily="2" charset="2"/>
              <a:buChar char="§"/>
            </a:pPr>
            <a:r>
              <a:rPr lang="en-IN" dirty="0"/>
              <a:t>Matplotlib &amp; Seaborn for static visualizations.</a:t>
            </a:r>
          </a:p>
          <a:p>
            <a:pPr marL="285750" indent="-285750">
              <a:buFont typeface="Wingdings" panose="05000000000000000000" pitchFamily="2" charset="2"/>
              <a:buChar char="§"/>
            </a:pPr>
            <a:r>
              <a:rPr lang="en-IN" dirty="0" err="1"/>
              <a:t>Plotly</a:t>
            </a:r>
            <a:r>
              <a:rPr lang="en-IN" dirty="0"/>
              <a:t> for interactive charts.</a:t>
            </a:r>
          </a:p>
          <a:p>
            <a:pPr marL="285750" indent="-285750">
              <a:buFont typeface="Wingdings" panose="05000000000000000000" pitchFamily="2" charset="2"/>
              <a:buChar char="§"/>
            </a:pPr>
            <a:r>
              <a:rPr lang="en-IN" dirty="0"/>
              <a:t>Google </a:t>
            </a:r>
            <a:r>
              <a:rPr lang="en-IN" dirty="0" err="1"/>
              <a:t>Colab</a:t>
            </a:r>
            <a:r>
              <a:rPr lang="en-IN" dirty="0"/>
              <a:t> for interactive coding and analysis.</a:t>
            </a:r>
          </a:p>
        </p:txBody>
      </p:sp>
    </p:spTree>
    <p:extLst>
      <p:ext uri="{BB962C8B-B14F-4D97-AF65-F5344CB8AC3E}">
        <p14:creationId xmlns:p14="http://schemas.microsoft.com/office/powerpoint/2010/main" val="21888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1" name="Oval 10">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4" name="Rectangle 13">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object 8" descr="A graph showing a distribution of close prices&#10;&#10;Description automatically generated">
            <a:extLst>
              <a:ext uri="{FF2B5EF4-FFF2-40B4-BE49-F238E27FC236}">
                <a16:creationId xmlns:a16="http://schemas.microsoft.com/office/drawing/2014/main" id="{CB23AC9E-227F-3DEE-A6A7-1AC56F83B6C0}"/>
              </a:ext>
            </a:extLst>
          </p:cNvPr>
          <p:cNvPicPr/>
          <p:nvPr/>
        </p:nvPicPr>
        <p:blipFill>
          <a:blip r:embed="rId6" cstate="print"/>
          <a:stretch>
            <a:fillRect/>
          </a:stretch>
        </p:blipFill>
        <p:spPr>
          <a:xfrm>
            <a:off x="431799" y="2472266"/>
            <a:ext cx="5831401" cy="3543668"/>
          </a:xfrm>
          <a:prstGeom prst="rect">
            <a:avLst/>
          </a:prstGeom>
        </p:spPr>
      </p:pic>
      <p:sp>
        <p:nvSpPr>
          <p:cNvPr id="2" name="TextBox 1">
            <a:extLst>
              <a:ext uri="{FF2B5EF4-FFF2-40B4-BE49-F238E27FC236}">
                <a16:creationId xmlns:a16="http://schemas.microsoft.com/office/drawing/2014/main" id="{1401A351-E943-0D66-AEDC-D00738E1911F}"/>
              </a:ext>
            </a:extLst>
          </p:cNvPr>
          <p:cNvSpPr txBox="1"/>
          <p:nvPr/>
        </p:nvSpPr>
        <p:spPr>
          <a:xfrm>
            <a:off x="8156351" y="1126433"/>
            <a:ext cx="3544034" cy="4131365"/>
          </a:xfrm>
          <a:prstGeom prst="rect">
            <a:avLst/>
          </a:prstGeom>
        </p:spPr>
        <p:txBody>
          <a:bodyPr vert="horz" lIns="91440" tIns="45720" rIns="91440" bIns="45720" rtlCol="0">
            <a:normAutofit/>
          </a:bodyPr>
          <a:lstStyle/>
          <a:p>
            <a:pPr indent="-182880">
              <a:lnSpc>
                <a:spcPct val="90000"/>
              </a:lnSpc>
              <a:spcBef>
                <a:spcPts val="1000"/>
              </a:spcBef>
              <a:buClr>
                <a:schemeClr val="accent1">
                  <a:lumMod val="75000"/>
                </a:schemeClr>
              </a:buClr>
              <a:buSzPct val="85000"/>
              <a:buFont typeface="Wingdings" pitchFamily="2" charset="2"/>
              <a:buChar char="§"/>
            </a:pPr>
            <a:r>
              <a:rPr lang="en-US" sz="1200" spc="20" dirty="0"/>
              <a:t>Exploratory Data Analysis (EDA): (Visualizations) </a:t>
            </a:r>
          </a:p>
          <a:p>
            <a:pPr indent="-182880">
              <a:lnSpc>
                <a:spcPct val="90000"/>
              </a:lnSpc>
              <a:spcBef>
                <a:spcPts val="1000"/>
              </a:spcBef>
              <a:buClr>
                <a:schemeClr val="accent1">
                  <a:lumMod val="75000"/>
                </a:schemeClr>
              </a:buClr>
              <a:buSzPct val="85000"/>
              <a:buFont typeface="Wingdings" pitchFamily="2" charset="2"/>
              <a:buChar char="§"/>
            </a:pPr>
            <a:endParaRPr lang="en-US" sz="1200" spc="20" dirty="0"/>
          </a:p>
          <a:p>
            <a:pPr>
              <a:lnSpc>
                <a:spcPct val="90000"/>
              </a:lnSpc>
              <a:spcBef>
                <a:spcPts val="1000"/>
              </a:spcBef>
              <a:buClr>
                <a:schemeClr val="accent1">
                  <a:lumMod val="75000"/>
                </a:schemeClr>
              </a:buClr>
              <a:buSzPct val="85000"/>
            </a:pPr>
            <a:r>
              <a:rPr lang="en-US" sz="1200" b="1" spc="20" dirty="0"/>
              <a:t>Distribution of close prices:</a:t>
            </a:r>
          </a:p>
          <a:p>
            <a:pPr indent="-182880">
              <a:lnSpc>
                <a:spcPct val="90000"/>
              </a:lnSpc>
              <a:spcBef>
                <a:spcPts val="1000"/>
              </a:spcBef>
              <a:buClr>
                <a:schemeClr val="accent1">
                  <a:lumMod val="75000"/>
                </a:schemeClr>
              </a:buClr>
              <a:buSzPct val="85000"/>
              <a:buFont typeface="Wingdings" pitchFamily="2" charset="2"/>
              <a:buChar char="§"/>
            </a:pPr>
            <a:endParaRPr lang="en-US" sz="1200" b="1" spc="20" dirty="0"/>
          </a:p>
          <a:p>
            <a:pPr marL="12700" marR="16510" indent="-182880">
              <a:lnSpc>
                <a:spcPct val="90000"/>
              </a:lnSpc>
              <a:spcBef>
                <a:spcPts val="1000"/>
              </a:spcBef>
              <a:buClr>
                <a:schemeClr val="accent1">
                  <a:lumMod val="75000"/>
                </a:schemeClr>
              </a:buClr>
              <a:buSzPct val="85000"/>
              <a:buFont typeface="Wingdings" pitchFamily="2" charset="2"/>
              <a:buChar char="§"/>
              <a:tabLst>
                <a:tab pos="195580" algn="l"/>
              </a:tabLst>
            </a:pPr>
            <a:r>
              <a:rPr lang="en-US" sz="1200" spc="30" dirty="0"/>
              <a:t>Most</a:t>
            </a:r>
            <a:r>
              <a:rPr lang="en-US" sz="1200" spc="15" dirty="0"/>
              <a:t> of</a:t>
            </a:r>
            <a:r>
              <a:rPr lang="en-US" sz="1200" spc="65" dirty="0"/>
              <a:t> </a:t>
            </a:r>
            <a:r>
              <a:rPr lang="en-US" sz="1200" spc="30" dirty="0"/>
              <a:t>the </a:t>
            </a:r>
            <a:r>
              <a:rPr lang="en-US" sz="1200" spc="40" dirty="0"/>
              <a:t>stocks</a:t>
            </a:r>
            <a:r>
              <a:rPr lang="en-US" sz="1200" spc="10" dirty="0"/>
              <a:t> </a:t>
            </a:r>
            <a:r>
              <a:rPr lang="en-US" sz="1200" spc="45" dirty="0"/>
              <a:t>have </a:t>
            </a:r>
            <a:r>
              <a:rPr lang="en-US" sz="1200" spc="50" dirty="0"/>
              <a:t> </a:t>
            </a:r>
            <a:r>
              <a:rPr lang="en-US" sz="1200" spc="60" dirty="0"/>
              <a:t>close</a:t>
            </a:r>
            <a:r>
              <a:rPr lang="en-US" sz="1200" spc="30" dirty="0"/>
              <a:t> </a:t>
            </a:r>
            <a:r>
              <a:rPr lang="en-US" sz="1200" spc="60" dirty="0"/>
              <a:t>prices</a:t>
            </a:r>
            <a:r>
              <a:rPr lang="en-US" sz="1200" spc="85" dirty="0"/>
              <a:t> </a:t>
            </a:r>
            <a:r>
              <a:rPr lang="en-US" sz="1200" spc="40" dirty="0"/>
              <a:t>clustered</a:t>
            </a:r>
            <a:r>
              <a:rPr lang="en-US" sz="1200" spc="65" dirty="0"/>
              <a:t> </a:t>
            </a:r>
            <a:r>
              <a:rPr lang="en-US" sz="1200" spc="5" dirty="0"/>
              <a:t>at </a:t>
            </a:r>
            <a:r>
              <a:rPr lang="en-US" sz="1200" spc="10" dirty="0"/>
              <a:t> lower </a:t>
            </a:r>
            <a:r>
              <a:rPr lang="en-US" sz="1200" spc="60" dirty="0"/>
              <a:t>ranges, </a:t>
            </a:r>
            <a:r>
              <a:rPr lang="en-US" sz="1200" spc="65" dirty="0"/>
              <a:t>suggesting </a:t>
            </a:r>
            <a:r>
              <a:rPr lang="en-US" sz="1200" spc="30" dirty="0"/>
              <a:t>the </a:t>
            </a:r>
            <a:r>
              <a:rPr lang="en-US" sz="1200" spc="-295" dirty="0"/>
              <a:t> </a:t>
            </a:r>
            <a:r>
              <a:rPr lang="en-US" sz="1200" spc="30" dirty="0"/>
              <a:t>majority</a:t>
            </a:r>
            <a:r>
              <a:rPr lang="en-US" sz="1200" spc="45" dirty="0"/>
              <a:t> </a:t>
            </a:r>
            <a:r>
              <a:rPr lang="en-US" sz="1200" spc="35" dirty="0"/>
              <a:t>are</a:t>
            </a:r>
            <a:r>
              <a:rPr lang="en-US" sz="1200" spc="30" dirty="0"/>
              <a:t> </a:t>
            </a:r>
            <a:r>
              <a:rPr lang="en-US" sz="1200" spc="50" dirty="0"/>
              <a:t>valued</a:t>
            </a:r>
            <a:r>
              <a:rPr lang="en-US" sz="1200" spc="30" dirty="0"/>
              <a:t> </a:t>
            </a:r>
            <a:r>
              <a:rPr lang="en-US" sz="1200" spc="15" dirty="0"/>
              <a:t>similarly.</a:t>
            </a:r>
            <a:endParaRPr lang="en-US" sz="1200" dirty="0"/>
          </a:p>
          <a:p>
            <a:pPr indent="-182880">
              <a:lnSpc>
                <a:spcPct val="90000"/>
              </a:lnSpc>
              <a:spcBef>
                <a:spcPts val="1000"/>
              </a:spcBef>
              <a:buClr>
                <a:schemeClr val="accent1">
                  <a:lumMod val="75000"/>
                </a:schemeClr>
              </a:buClr>
              <a:buSzPct val="85000"/>
              <a:buFont typeface="Wingdings" pitchFamily="2" charset="2"/>
              <a:buChar char="§"/>
            </a:pPr>
            <a:endParaRPr lang="en-US" sz="1200" dirty="0"/>
          </a:p>
          <a:p>
            <a:pPr marL="12700" marR="5080" indent="-182880">
              <a:lnSpc>
                <a:spcPct val="90000"/>
              </a:lnSpc>
              <a:spcBef>
                <a:spcPts val="1000"/>
              </a:spcBef>
              <a:buClr>
                <a:schemeClr val="accent1">
                  <a:lumMod val="75000"/>
                </a:schemeClr>
              </a:buClr>
              <a:buSzPct val="85000"/>
              <a:buFont typeface="Wingdings" pitchFamily="2" charset="2"/>
              <a:buChar char="§"/>
              <a:tabLst>
                <a:tab pos="195580" algn="l"/>
              </a:tabLst>
            </a:pPr>
            <a:r>
              <a:rPr lang="en-US" sz="1200" spc="40" dirty="0"/>
              <a:t>The</a:t>
            </a:r>
            <a:r>
              <a:rPr lang="en-US" sz="1200" spc="15" dirty="0"/>
              <a:t> </a:t>
            </a:r>
            <a:r>
              <a:rPr lang="en-US" sz="1200" spc="60" dirty="0"/>
              <a:t>presence</a:t>
            </a:r>
            <a:r>
              <a:rPr lang="en-US" sz="1200" spc="55" dirty="0"/>
              <a:t> </a:t>
            </a:r>
            <a:r>
              <a:rPr lang="en-US" sz="1200" spc="15" dirty="0"/>
              <a:t>of</a:t>
            </a:r>
            <a:r>
              <a:rPr lang="en-US" sz="1200" spc="50" dirty="0"/>
              <a:t> </a:t>
            </a:r>
            <a:r>
              <a:rPr lang="en-US" sz="1200" spc="30" dirty="0"/>
              <a:t>significant </a:t>
            </a:r>
            <a:r>
              <a:rPr lang="en-US" sz="1200" spc="-295" dirty="0"/>
              <a:t> </a:t>
            </a:r>
            <a:r>
              <a:rPr lang="en-US" sz="1200" spc="20" dirty="0"/>
              <a:t>outliers</a:t>
            </a:r>
            <a:r>
              <a:rPr lang="en-US" sz="1200" spc="75" dirty="0"/>
              <a:t> </a:t>
            </a:r>
            <a:r>
              <a:rPr lang="en-US" sz="1200" spc="-5" dirty="0"/>
              <a:t>with</a:t>
            </a:r>
            <a:r>
              <a:rPr lang="en-US" sz="1200" spc="30" dirty="0"/>
              <a:t> </a:t>
            </a:r>
            <a:r>
              <a:rPr lang="en-US" sz="1200" spc="55" dirty="0"/>
              <a:t>high</a:t>
            </a:r>
            <a:r>
              <a:rPr lang="en-US" sz="1200" spc="60" dirty="0"/>
              <a:t> prices</a:t>
            </a:r>
            <a:r>
              <a:rPr lang="en-US" sz="1200" spc="45" dirty="0"/>
              <a:t> </a:t>
            </a:r>
            <a:r>
              <a:rPr lang="en-US" sz="1200" spc="55" dirty="0"/>
              <a:t>may </a:t>
            </a:r>
            <a:r>
              <a:rPr lang="en-US" sz="1200" spc="-295" dirty="0"/>
              <a:t> </a:t>
            </a:r>
            <a:r>
              <a:rPr lang="en-US" sz="1200" spc="40" dirty="0"/>
              <a:t>indicate</a:t>
            </a:r>
            <a:r>
              <a:rPr lang="en-US" sz="1200" spc="65" dirty="0"/>
              <a:t> </a:t>
            </a:r>
            <a:r>
              <a:rPr lang="en-US" sz="1200" spc="30" dirty="0"/>
              <a:t>premium</a:t>
            </a:r>
            <a:r>
              <a:rPr lang="en-US" sz="1200" spc="50" dirty="0"/>
              <a:t> </a:t>
            </a:r>
            <a:r>
              <a:rPr lang="en-US" sz="1200" spc="25" dirty="0"/>
              <a:t>or</a:t>
            </a:r>
            <a:r>
              <a:rPr lang="en-US" sz="1200" spc="35" dirty="0"/>
              <a:t> </a:t>
            </a:r>
            <a:r>
              <a:rPr lang="en-US" sz="1200" spc="50" dirty="0"/>
              <a:t>high- </a:t>
            </a:r>
            <a:r>
              <a:rPr lang="en-US" sz="1200" spc="55" dirty="0"/>
              <a:t> </a:t>
            </a:r>
            <a:r>
              <a:rPr lang="en-US" sz="1200" spc="45" dirty="0"/>
              <a:t>performing</a:t>
            </a:r>
            <a:r>
              <a:rPr lang="en-US" sz="1200" spc="100" dirty="0"/>
              <a:t> </a:t>
            </a:r>
            <a:r>
              <a:rPr lang="en-US" sz="1200" spc="50" dirty="0"/>
              <a:t>stocks.</a:t>
            </a:r>
            <a:endParaRPr lang="en-US" sz="1200" dirty="0"/>
          </a:p>
          <a:p>
            <a:pPr indent="-182880">
              <a:lnSpc>
                <a:spcPct val="90000"/>
              </a:lnSpc>
              <a:spcBef>
                <a:spcPts val="1000"/>
              </a:spcBef>
              <a:buClr>
                <a:schemeClr val="accent1">
                  <a:lumMod val="75000"/>
                </a:schemeClr>
              </a:buClr>
              <a:buSzPct val="85000"/>
              <a:buFont typeface="Wingdings" pitchFamily="2" charset="2"/>
              <a:buChar char="§"/>
            </a:pPr>
            <a:endParaRPr lang="en-US" sz="1200" dirty="0"/>
          </a:p>
          <a:p>
            <a:pPr marL="12700" marR="43815" indent="-182880">
              <a:lnSpc>
                <a:spcPct val="90000"/>
              </a:lnSpc>
              <a:spcBef>
                <a:spcPts val="1000"/>
              </a:spcBef>
              <a:buClr>
                <a:schemeClr val="accent1">
                  <a:lumMod val="75000"/>
                </a:schemeClr>
              </a:buClr>
              <a:buSzPct val="85000"/>
              <a:buFont typeface="Wingdings" pitchFamily="2" charset="2"/>
              <a:buChar char="§"/>
              <a:tabLst>
                <a:tab pos="195580" algn="l"/>
              </a:tabLst>
            </a:pPr>
            <a:r>
              <a:rPr lang="en-US" sz="1200" spc="15" dirty="0"/>
              <a:t>This</a:t>
            </a:r>
            <a:r>
              <a:rPr lang="en-US" sz="1200" spc="40" dirty="0"/>
              <a:t> </a:t>
            </a:r>
            <a:r>
              <a:rPr lang="en-US" sz="1200" spc="25" dirty="0"/>
              <a:t>distribution</a:t>
            </a:r>
            <a:r>
              <a:rPr lang="en-US" sz="1200" spc="70" dirty="0"/>
              <a:t> </a:t>
            </a:r>
            <a:r>
              <a:rPr lang="en-US" sz="1200" spc="50" dirty="0"/>
              <a:t>helps </a:t>
            </a:r>
            <a:r>
              <a:rPr lang="en-US" sz="1200" spc="55" dirty="0"/>
              <a:t> </a:t>
            </a:r>
            <a:r>
              <a:rPr lang="en-US" sz="1200" spc="25" dirty="0"/>
              <a:t>identify</a:t>
            </a:r>
            <a:r>
              <a:rPr lang="en-US" sz="1200" spc="110" dirty="0"/>
              <a:t> </a:t>
            </a:r>
            <a:r>
              <a:rPr lang="en-US" sz="1200" spc="45" dirty="0"/>
              <a:t>typical</a:t>
            </a:r>
            <a:r>
              <a:rPr lang="en-US" sz="1200" spc="30" dirty="0"/>
              <a:t> </a:t>
            </a:r>
            <a:r>
              <a:rPr lang="en-US" sz="1200" spc="65" dirty="0"/>
              <a:t>price</a:t>
            </a:r>
            <a:r>
              <a:rPr lang="en-US" sz="1200" spc="60" dirty="0"/>
              <a:t> </a:t>
            </a:r>
            <a:r>
              <a:rPr lang="en-US" sz="1200" spc="50" dirty="0"/>
              <a:t>ranges </a:t>
            </a:r>
            <a:r>
              <a:rPr lang="en-US" sz="1200" spc="-290" dirty="0"/>
              <a:t> </a:t>
            </a:r>
            <a:r>
              <a:rPr lang="en-US" sz="1200" spc="15" dirty="0"/>
              <a:t>for </a:t>
            </a:r>
            <a:r>
              <a:rPr lang="en-US" sz="1200" spc="20" dirty="0"/>
              <a:t>most </a:t>
            </a:r>
            <a:r>
              <a:rPr lang="en-US" sz="1200" spc="40" dirty="0"/>
              <a:t>stocks </a:t>
            </a:r>
            <a:r>
              <a:rPr lang="en-US" sz="1200" spc="60" dirty="0"/>
              <a:t>and </a:t>
            </a:r>
            <a:r>
              <a:rPr lang="en-US" sz="1200" spc="25" dirty="0"/>
              <a:t>potential </a:t>
            </a:r>
            <a:r>
              <a:rPr lang="en-US" sz="1200" spc="-295" dirty="0"/>
              <a:t> </a:t>
            </a:r>
            <a:r>
              <a:rPr lang="en-US" sz="1200" spc="45" dirty="0"/>
              <a:t>high-value</a:t>
            </a:r>
            <a:r>
              <a:rPr lang="en-US" sz="1200" spc="65" dirty="0"/>
              <a:t> </a:t>
            </a:r>
            <a:r>
              <a:rPr lang="en-US" sz="1200" spc="35" dirty="0"/>
              <a:t>opportunities.</a:t>
            </a:r>
            <a:endParaRPr lang="en-US" sz="1200" dirty="0"/>
          </a:p>
          <a:p>
            <a:pPr indent="-182880">
              <a:lnSpc>
                <a:spcPct val="90000"/>
              </a:lnSpc>
              <a:spcBef>
                <a:spcPts val="1000"/>
              </a:spcBef>
              <a:buClr>
                <a:schemeClr val="accent1">
                  <a:lumMod val="75000"/>
                </a:schemeClr>
              </a:buClr>
              <a:buSzPct val="85000"/>
              <a:buFont typeface="Wingdings" pitchFamily="2" charset="2"/>
              <a:buChar char="§"/>
            </a:pPr>
            <a:endParaRPr lang="en-US" sz="1200" spc="20" dirty="0"/>
          </a:p>
        </p:txBody>
      </p:sp>
      <p:grpSp>
        <p:nvGrpSpPr>
          <p:cNvPr id="16" name="Group 15">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7" name="Oval 16">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 name="TextBox 2">
            <a:extLst>
              <a:ext uri="{FF2B5EF4-FFF2-40B4-BE49-F238E27FC236}">
                <a16:creationId xmlns:a16="http://schemas.microsoft.com/office/drawing/2014/main" id="{82D0977B-C310-935B-E602-5533F9B2D83C}"/>
              </a:ext>
            </a:extLst>
          </p:cNvPr>
          <p:cNvSpPr txBox="1"/>
          <p:nvPr/>
        </p:nvSpPr>
        <p:spPr>
          <a:xfrm>
            <a:off x="304800" y="533400"/>
            <a:ext cx="6578600" cy="1569660"/>
          </a:xfrm>
          <a:prstGeom prst="rect">
            <a:avLst/>
          </a:prstGeom>
          <a:noFill/>
        </p:spPr>
        <p:txBody>
          <a:bodyPr wrap="square" rtlCol="0">
            <a:spAutoFit/>
          </a:bodyPr>
          <a:lstStyle/>
          <a:p>
            <a:r>
              <a:rPr lang="en-US" sz="2400" spc="20" dirty="0"/>
              <a:t>Exploratory Data Analysis (EDA): (Visualizations) </a:t>
            </a:r>
          </a:p>
          <a:p>
            <a:endParaRPr lang="en-US" sz="2400" spc="20" dirty="0"/>
          </a:p>
          <a:p>
            <a:r>
              <a:rPr lang="en-IN" sz="2400" dirty="0"/>
              <a:t>Results:</a:t>
            </a:r>
          </a:p>
        </p:txBody>
      </p:sp>
    </p:spTree>
    <p:extLst>
      <p:ext uri="{BB962C8B-B14F-4D97-AF65-F5344CB8AC3E}">
        <p14:creationId xmlns:p14="http://schemas.microsoft.com/office/powerpoint/2010/main" val="1612813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 name="Oval 13">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5" name="Oval 14">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7" name="Rectangle 16">
            <a:extLst>
              <a:ext uri="{FF2B5EF4-FFF2-40B4-BE49-F238E27FC236}">
                <a16:creationId xmlns:a16="http://schemas.microsoft.com/office/drawing/2014/main" id="{1C7FF924-8DA0-4BE9-8C7E-095B0EC13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6502" y="0"/>
            <a:ext cx="6125497"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object 5">
            <a:extLst>
              <a:ext uri="{FF2B5EF4-FFF2-40B4-BE49-F238E27FC236}">
                <a16:creationId xmlns:a16="http://schemas.microsoft.com/office/drawing/2014/main" id="{3F2E9307-18FF-2FE1-8B1E-D28BF90D18B6}"/>
              </a:ext>
            </a:extLst>
          </p:cNvPr>
          <p:cNvPicPr/>
          <p:nvPr/>
        </p:nvPicPr>
        <p:blipFill>
          <a:blip r:embed="rId6" cstate="print"/>
          <a:stretch>
            <a:fillRect/>
          </a:stretch>
        </p:blipFill>
        <p:spPr>
          <a:xfrm>
            <a:off x="633999" y="872563"/>
            <a:ext cx="5112461" cy="5123134"/>
          </a:xfrm>
          <a:prstGeom prst="rect">
            <a:avLst/>
          </a:prstGeom>
        </p:spPr>
      </p:pic>
      <p:sp>
        <p:nvSpPr>
          <p:cNvPr id="8" name="TextBox 7">
            <a:extLst>
              <a:ext uri="{FF2B5EF4-FFF2-40B4-BE49-F238E27FC236}">
                <a16:creationId xmlns:a16="http://schemas.microsoft.com/office/drawing/2014/main" id="{BFE1D650-21C9-7EBB-09DA-7D4E1AA8960F}"/>
              </a:ext>
            </a:extLst>
          </p:cNvPr>
          <p:cNvSpPr txBox="1"/>
          <p:nvPr/>
        </p:nvSpPr>
        <p:spPr>
          <a:xfrm>
            <a:off x="6400799" y="742122"/>
            <a:ext cx="5299585" cy="5430078"/>
          </a:xfrm>
          <a:prstGeom prst="rect">
            <a:avLst/>
          </a:prstGeom>
        </p:spPr>
        <p:txBody>
          <a:bodyPr vert="horz" lIns="91440" tIns="45720" rIns="91440" bIns="45720" rtlCol="0">
            <a:normAutofit/>
          </a:bodyPr>
          <a:lstStyle/>
          <a:p>
            <a:pPr marR="155575" indent="-182880">
              <a:lnSpc>
                <a:spcPct val="90000"/>
              </a:lnSpc>
              <a:spcBef>
                <a:spcPts val="290"/>
              </a:spcBef>
              <a:buClr>
                <a:schemeClr val="accent1">
                  <a:lumMod val="75000"/>
                </a:schemeClr>
              </a:buClr>
              <a:buSzPct val="85000"/>
              <a:buFont typeface="Wingdings" pitchFamily="2" charset="2"/>
              <a:buChar char="§"/>
              <a:tabLst>
                <a:tab pos="195580" algn="l"/>
              </a:tabLst>
            </a:pPr>
            <a:endParaRPr lang="en-US" sz="1500" spc="20" dirty="0"/>
          </a:p>
          <a:p>
            <a:pPr marR="155575">
              <a:lnSpc>
                <a:spcPct val="90000"/>
              </a:lnSpc>
              <a:spcBef>
                <a:spcPts val="290"/>
              </a:spcBef>
              <a:buClr>
                <a:schemeClr val="accent1">
                  <a:lumMod val="75000"/>
                </a:schemeClr>
              </a:buClr>
              <a:buSzPct val="85000"/>
              <a:tabLst>
                <a:tab pos="195580" algn="l"/>
              </a:tabLst>
            </a:pPr>
            <a:r>
              <a:rPr lang="en-US" sz="1500" spc="20" dirty="0"/>
              <a:t>TREND OF CLOSE PRICES FOR AAPL</a:t>
            </a:r>
          </a:p>
          <a:p>
            <a:pPr marR="155575" indent="-182880">
              <a:lnSpc>
                <a:spcPct val="90000"/>
              </a:lnSpc>
              <a:spcBef>
                <a:spcPts val="290"/>
              </a:spcBef>
              <a:buClr>
                <a:schemeClr val="accent1">
                  <a:lumMod val="75000"/>
                </a:schemeClr>
              </a:buClr>
              <a:buSzPct val="85000"/>
              <a:buFont typeface="Wingdings" pitchFamily="2" charset="2"/>
              <a:buChar char="§"/>
              <a:tabLst>
                <a:tab pos="195580" algn="l"/>
              </a:tabLst>
            </a:pPr>
            <a:endParaRPr lang="en-US" sz="1500" spc="20" dirty="0"/>
          </a:p>
          <a:p>
            <a:pPr marR="155575">
              <a:lnSpc>
                <a:spcPct val="90000"/>
              </a:lnSpc>
              <a:spcBef>
                <a:spcPts val="290"/>
              </a:spcBef>
              <a:buClr>
                <a:schemeClr val="accent1">
                  <a:lumMod val="75000"/>
                </a:schemeClr>
              </a:buClr>
              <a:buSzPct val="85000"/>
              <a:tabLst>
                <a:tab pos="195580" algn="l"/>
              </a:tabLst>
            </a:pPr>
            <a:endParaRPr lang="en-US" sz="2000" spc="20" dirty="0"/>
          </a:p>
          <a:p>
            <a:pPr marL="285750" marR="155575" indent="-182880">
              <a:lnSpc>
                <a:spcPct val="90000"/>
              </a:lnSpc>
              <a:spcBef>
                <a:spcPts val="290"/>
              </a:spcBef>
              <a:buClr>
                <a:schemeClr val="accent1">
                  <a:lumMod val="75000"/>
                </a:schemeClr>
              </a:buClr>
              <a:buSzPct val="85000"/>
              <a:buFont typeface="Wingdings" pitchFamily="2" charset="2"/>
              <a:buChar char="§"/>
              <a:tabLst>
                <a:tab pos="195580" algn="l"/>
              </a:tabLst>
            </a:pPr>
            <a:r>
              <a:rPr lang="en-US" sz="2000" spc="20" dirty="0"/>
              <a:t>The graph shows AAPL’s price  trend over time, indicating strong  upward growth, especially in recent  years.</a:t>
            </a:r>
          </a:p>
          <a:p>
            <a:pPr>
              <a:lnSpc>
                <a:spcPct val="90000"/>
              </a:lnSpc>
              <a:spcBef>
                <a:spcPts val="35"/>
              </a:spcBef>
              <a:buClr>
                <a:schemeClr val="accent1">
                  <a:lumMod val="75000"/>
                </a:schemeClr>
              </a:buClr>
              <a:buSzPct val="85000"/>
            </a:pPr>
            <a:endParaRPr lang="en-US" sz="2000" spc="20" dirty="0"/>
          </a:p>
          <a:p>
            <a:pPr>
              <a:lnSpc>
                <a:spcPct val="90000"/>
              </a:lnSpc>
              <a:spcBef>
                <a:spcPts val="35"/>
              </a:spcBef>
              <a:buClr>
                <a:schemeClr val="accent1">
                  <a:lumMod val="75000"/>
                </a:schemeClr>
              </a:buClr>
              <a:buSzPct val="85000"/>
            </a:pPr>
            <a:endParaRPr lang="en-US" sz="2000" spc="20" dirty="0"/>
          </a:p>
          <a:p>
            <a:pPr marL="12700" marR="5080" indent="-182880">
              <a:lnSpc>
                <a:spcPct val="90000"/>
              </a:lnSpc>
              <a:buClr>
                <a:schemeClr val="accent1">
                  <a:lumMod val="75000"/>
                </a:schemeClr>
              </a:buClr>
              <a:buSzPct val="85000"/>
              <a:buFont typeface="Wingdings" pitchFamily="2" charset="2"/>
              <a:buChar char="§"/>
              <a:tabLst>
                <a:tab pos="195580" algn="l"/>
              </a:tabLst>
            </a:pPr>
            <a:r>
              <a:rPr lang="en-US" sz="2000" spc="20" dirty="0"/>
              <a:t>Notable dips, such as those during  specific market downturns, reflect     investor responses to broader market  conditions or company-specific  events.</a:t>
            </a:r>
          </a:p>
          <a:p>
            <a:pPr marR="5080">
              <a:lnSpc>
                <a:spcPct val="90000"/>
              </a:lnSpc>
              <a:buClr>
                <a:schemeClr val="accent1">
                  <a:lumMod val="75000"/>
                </a:schemeClr>
              </a:buClr>
              <a:buSzPct val="85000"/>
              <a:tabLst>
                <a:tab pos="195580" algn="l"/>
              </a:tabLst>
            </a:pPr>
            <a:endParaRPr lang="en-US" sz="2000" spc="20" dirty="0"/>
          </a:p>
          <a:p>
            <a:pPr indent="-182880">
              <a:lnSpc>
                <a:spcPct val="90000"/>
              </a:lnSpc>
              <a:spcBef>
                <a:spcPts val="55"/>
              </a:spcBef>
              <a:buClr>
                <a:schemeClr val="accent1">
                  <a:lumMod val="75000"/>
                </a:schemeClr>
              </a:buClr>
              <a:buSzPct val="85000"/>
              <a:buFont typeface="Wingdings" pitchFamily="2" charset="2"/>
              <a:buChar char="§"/>
            </a:pPr>
            <a:endParaRPr lang="en-US" sz="2000" spc="20" dirty="0"/>
          </a:p>
          <a:p>
            <a:pPr marL="12700" marR="58419" indent="-182880">
              <a:lnSpc>
                <a:spcPct val="90000"/>
              </a:lnSpc>
              <a:buClr>
                <a:schemeClr val="accent1">
                  <a:lumMod val="75000"/>
                </a:schemeClr>
              </a:buClr>
              <a:buSzPct val="85000"/>
              <a:buFont typeface="Wingdings" pitchFamily="2" charset="2"/>
              <a:buChar char="§"/>
              <a:tabLst>
                <a:tab pos="195580" algn="l"/>
              </a:tabLst>
            </a:pPr>
            <a:r>
              <a:rPr lang="en-US" sz="2000" spc="20" dirty="0"/>
              <a:t>This information is crucial for  understanding the risk-return profile  of AAPL and the impact of market  sentiment on the stock</a:t>
            </a:r>
          </a:p>
        </p:txBody>
      </p:sp>
      <p:grpSp>
        <p:nvGrpSpPr>
          <p:cNvPr id="19" name="Group 18">
            <a:extLst>
              <a:ext uri="{FF2B5EF4-FFF2-40B4-BE49-F238E27FC236}">
                <a16:creationId xmlns:a16="http://schemas.microsoft.com/office/drawing/2014/main" id="{5029B4A8-2CF0-48DC-B29E-F3B62EDDC4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0" name="Oval 19">
              <a:extLst>
                <a:ext uri="{FF2B5EF4-FFF2-40B4-BE49-F238E27FC236}">
                  <a16:creationId xmlns:a16="http://schemas.microsoft.com/office/drawing/2014/main" id="{F71DA811-F7AE-460D-9891-57F221994B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1" name="Oval 20">
              <a:extLst>
                <a:ext uri="{FF2B5EF4-FFF2-40B4-BE49-F238E27FC236}">
                  <a16:creationId xmlns:a16="http://schemas.microsoft.com/office/drawing/2014/main" id="{3747795E-BBFD-44B4-892D-2054745A84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678546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0" name="Oval 9">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4" name="TextBox 3">
            <a:extLst>
              <a:ext uri="{FF2B5EF4-FFF2-40B4-BE49-F238E27FC236}">
                <a16:creationId xmlns:a16="http://schemas.microsoft.com/office/drawing/2014/main" id="{B93D08D0-2CCA-898C-607D-436D6CA9128E}"/>
              </a:ext>
            </a:extLst>
          </p:cNvPr>
          <p:cNvSpPr txBox="1"/>
          <p:nvPr/>
        </p:nvSpPr>
        <p:spPr>
          <a:xfrm>
            <a:off x="1069848" y="2121408"/>
            <a:ext cx="4773168" cy="4050792"/>
          </a:xfrm>
          <a:prstGeom prst="rect">
            <a:avLst/>
          </a:prstGeom>
        </p:spPr>
        <p:txBody>
          <a:bodyPr vert="horz" lIns="91440" tIns="45720" rIns="91440" bIns="45720" rtlCol="0">
            <a:normAutofit/>
          </a:bodyPr>
          <a:lstStyle/>
          <a:p>
            <a:pPr marL="195580" indent="-182880">
              <a:lnSpc>
                <a:spcPct val="90000"/>
              </a:lnSpc>
              <a:spcBef>
                <a:spcPts val="105"/>
              </a:spcBef>
              <a:buClr>
                <a:schemeClr val="accent1">
                  <a:lumMod val="75000"/>
                </a:schemeClr>
              </a:buClr>
              <a:buSzPct val="85000"/>
              <a:buFont typeface="Wingdings" pitchFamily="2" charset="2"/>
              <a:buChar char="§"/>
              <a:tabLst>
                <a:tab pos="194945" algn="l"/>
                <a:tab pos="195580" algn="l"/>
              </a:tabLst>
            </a:pPr>
            <a:endParaRPr lang="en-US" sz="1500" spc="20"/>
          </a:p>
          <a:p>
            <a:pPr indent="-182880">
              <a:lnSpc>
                <a:spcPct val="90000"/>
              </a:lnSpc>
              <a:spcBef>
                <a:spcPts val="105"/>
              </a:spcBef>
              <a:buClr>
                <a:schemeClr val="accent1">
                  <a:lumMod val="75000"/>
                </a:schemeClr>
              </a:buClr>
              <a:buSzPct val="85000"/>
              <a:buFont typeface="Wingdings" pitchFamily="2" charset="2"/>
              <a:buChar char="§"/>
              <a:tabLst>
                <a:tab pos="194945" algn="l"/>
                <a:tab pos="195580" algn="l"/>
              </a:tabLst>
            </a:pPr>
            <a:r>
              <a:rPr lang="en-US" sz="1500" b="1" spc="20"/>
              <a:t>BOX PLOT OF CLOSE PRICES BY STOCK</a:t>
            </a:r>
          </a:p>
          <a:p>
            <a:pPr marL="195580" indent="-182880">
              <a:lnSpc>
                <a:spcPct val="90000"/>
              </a:lnSpc>
              <a:spcBef>
                <a:spcPts val="105"/>
              </a:spcBef>
              <a:buClr>
                <a:schemeClr val="accent1">
                  <a:lumMod val="75000"/>
                </a:schemeClr>
              </a:buClr>
              <a:buSzPct val="85000"/>
              <a:buFont typeface="Wingdings" pitchFamily="2" charset="2"/>
              <a:buChar char="§"/>
              <a:tabLst>
                <a:tab pos="194945" algn="l"/>
                <a:tab pos="195580" algn="l"/>
              </a:tabLst>
            </a:pPr>
            <a:endParaRPr lang="en-US" sz="1500" spc="20"/>
          </a:p>
          <a:p>
            <a:pPr marL="195580" indent="-182880">
              <a:lnSpc>
                <a:spcPct val="90000"/>
              </a:lnSpc>
              <a:spcBef>
                <a:spcPts val="105"/>
              </a:spcBef>
              <a:buClr>
                <a:schemeClr val="accent1">
                  <a:lumMod val="75000"/>
                </a:schemeClr>
              </a:buClr>
              <a:buSzPct val="85000"/>
              <a:buFont typeface="Wingdings" pitchFamily="2" charset="2"/>
              <a:buChar char="§"/>
              <a:tabLst>
                <a:tab pos="194945" algn="l"/>
                <a:tab pos="195580" algn="l"/>
              </a:tabLst>
            </a:pPr>
            <a:endParaRPr lang="en-US" sz="1500" spc="20"/>
          </a:p>
          <a:p>
            <a:pPr marL="195580" indent="-182880">
              <a:lnSpc>
                <a:spcPct val="90000"/>
              </a:lnSpc>
              <a:spcBef>
                <a:spcPts val="105"/>
              </a:spcBef>
              <a:buClr>
                <a:schemeClr val="accent1">
                  <a:lumMod val="75000"/>
                </a:schemeClr>
              </a:buClr>
              <a:buSzPct val="85000"/>
              <a:buFont typeface="Wingdings" pitchFamily="2" charset="2"/>
              <a:buChar char="§"/>
              <a:tabLst>
                <a:tab pos="194945" algn="l"/>
                <a:tab pos="195580" algn="l"/>
              </a:tabLst>
            </a:pPr>
            <a:r>
              <a:rPr lang="en-US" sz="1500" spc="20"/>
              <a:t>The box plot highlights the range of stock prices</a:t>
            </a:r>
          </a:p>
          <a:p>
            <a:pPr indent="-182880">
              <a:lnSpc>
                <a:spcPct val="90000"/>
              </a:lnSpc>
              <a:buClr>
                <a:schemeClr val="accent1">
                  <a:lumMod val="75000"/>
                </a:schemeClr>
              </a:buClr>
              <a:buSzPct val="85000"/>
              <a:buFont typeface="Wingdings" pitchFamily="2" charset="2"/>
              <a:buChar char="§"/>
            </a:pPr>
            <a:r>
              <a:rPr lang="en-US" sz="1500" spc="20"/>
              <a:t>across different companies.</a:t>
            </a:r>
          </a:p>
          <a:p>
            <a:pPr indent="-182880">
              <a:lnSpc>
                <a:spcPct val="90000"/>
              </a:lnSpc>
              <a:buClr>
                <a:schemeClr val="accent1">
                  <a:lumMod val="75000"/>
                </a:schemeClr>
              </a:buClr>
              <a:buSzPct val="85000"/>
              <a:buFont typeface="Wingdings" pitchFamily="2" charset="2"/>
              <a:buChar char="§"/>
            </a:pPr>
            <a:endParaRPr lang="en-US" sz="1500" spc="20"/>
          </a:p>
          <a:p>
            <a:pPr marL="12700" marR="279400" indent="-182880">
              <a:lnSpc>
                <a:spcPct val="90000"/>
              </a:lnSpc>
              <a:spcBef>
                <a:spcPts val="880"/>
              </a:spcBef>
              <a:buClr>
                <a:schemeClr val="accent1">
                  <a:lumMod val="75000"/>
                </a:schemeClr>
              </a:buClr>
              <a:buSzPct val="85000"/>
              <a:buFont typeface="Wingdings" pitchFamily="2" charset="2"/>
              <a:buChar char="§"/>
              <a:tabLst>
                <a:tab pos="194945" algn="l"/>
                <a:tab pos="195580" algn="l"/>
              </a:tabLst>
            </a:pPr>
            <a:r>
              <a:rPr lang="en-US" sz="1500" spc="20"/>
              <a:t>Stocks with large spreads in the box plot indicate  greater volatility, which could imply higher risk.</a:t>
            </a:r>
          </a:p>
          <a:p>
            <a:pPr indent="-182880">
              <a:lnSpc>
                <a:spcPct val="90000"/>
              </a:lnSpc>
              <a:buClr>
                <a:schemeClr val="accent1">
                  <a:lumMod val="75000"/>
                </a:schemeClr>
              </a:buClr>
              <a:buSzPct val="85000"/>
              <a:buFont typeface="Wingdings" pitchFamily="2" charset="2"/>
              <a:buChar char="§"/>
            </a:pPr>
            <a:endParaRPr lang="en-US" sz="1500" spc="20"/>
          </a:p>
          <a:p>
            <a:pPr marL="12700" marR="5080" indent="-182880">
              <a:lnSpc>
                <a:spcPct val="90000"/>
              </a:lnSpc>
              <a:spcBef>
                <a:spcPts val="850"/>
              </a:spcBef>
              <a:buClr>
                <a:schemeClr val="accent1">
                  <a:lumMod val="75000"/>
                </a:schemeClr>
              </a:buClr>
              <a:buSzPct val="85000"/>
              <a:buFont typeface="Wingdings" pitchFamily="2" charset="2"/>
              <a:buChar char="§"/>
              <a:tabLst>
                <a:tab pos="194945" algn="l"/>
                <a:tab pos="195580" algn="l"/>
              </a:tabLst>
            </a:pPr>
            <a:r>
              <a:rPr lang="en-US" sz="1500" spc="20"/>
              <a:t>The outliers visible in the plot represent significant  deviations from the typical price range, which could  signal exceptional circumstances or extreme value shifts</a:t>
            </a:r>
          </a:p>
        </p:txBody>
      </p:sp>
      <p:pic>
        <p:nvPicPr>
          <p:cNvPr id="3" name="object 2">
            <a:extLst>
              <a:ext uri="{FF2B5EF4-FFF2-40B4-BE49-F238E27FC236}">
                <a16:creationId xmlns:a16="http://schemas.microsoft.com/office/drawing/2014/main" id="{76EE32A5-849B-7DBC-2C4C-44DBBA584BC6}"/>
              </a:ext>
            </a:extLst>
          </p:cNvPr>
          <p:cNvPicPr/>
          <p:nvPr/>
        </p:nvPicPr>
        <p:blipFill>
          <a:blip r:embed="rId4" cstate="print"/>
          <a:stretch>
            <a:fillRect/>
          </a:stretch>
        </p:blipFill>
        <p:spPr>
          <a:xfrm>
            <a:off x="6355080" y="2990088"/>
            <a:ext cx="4773168" cy="2386584"/>
          </a:xfrm>
          <a:prstGeom prst="rect">
            <a:avLst/>
          </a:prstGeom>
        </p:spPr>
      </p:pic>
    </p:spTree>
    <p:extLst>
      <p:ext uri="{BB962C8B-B14F-4D97-AF65-F5344CB8AC3E}">
        <p14:creationId xmlns:p14="http://schemas.microsoft.com/office/powerpoint/2010/main" val="4111382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9" name="Oval 8">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extBox 1">
            <a:extLst>
              <a:ext uri="{FF2B5EF4-FFF2-40B4-BE49-F238E27FC236}">
                <a16:creationId xmlns:a16="http://schemas.microsoft.com/office/drawing/2014/main" id="{C1CC3091-0877-1481-C161-782E89A0A70C}"/>
              </a:ext>
            </a:extLst>
          </p:cNvPr>
          <p:cNvSpPr txBox="1"/>
          <p:nvPr/>
        </p:nvSpPr>
        <p:spPr>
          <a:xfrm>
            <a:off x="1069848" y="1298712"/>
            <a:ext cx="4773168" cy="4184374"/>
          </a:xfrm>
          <a:prstGeom prst="rect">
            <a:avLst/>
          </a:prstGeom>
        </p:spPr>
        <p:txBody>
          <a:bodyPr vert="horz" lIns="91440" tIns="45720" rIns="91440" bIns="45720" rtlCol="0">
            <a:normAutofit/>
          </a:bodyPr>
          <a:lstStyle/>
          <a:p>
            <a:pPr marR="73660">
              <a:lnSpc>
                <a:spcPct val="90000"/>
              </a:lnSpc>
              <a:spcBef>
                <a:spcPts val="270"/>
              </a:spcBef>
              <a:buClr>
                <a:schemeClr val="accent1">
                  <a:lumMod val="75000"/>
                </a:schemeClr>
              </a:buClr>
              <a:buSzPct val="85000"/>
              <a:tabLst>
                <a:tab pos="195580" algn="l"/>
              </a:tabLst>
            </a:pPr>
            <a:r>
              <a:rPr lang="en-US" b="1" spc="20" dirty="0"/>
              <a:t>VOLUME TREND FOR AAPL:</a:t>
            </a:r>
          </a:p>
          <a:p>
            <a:pPr marR="73660" indent="-182880">
              <a:lnSpc>
                <a:spcPct val="90000"/>
              </a:lnSpc>
              <a:spcBef>
                <a:spcPts val="270"/>
              </a:spcBef>
              <a:buClr>
                <a:schemeClr val="accent1">
                  <a:lumMod val="75000"/>
                </a:schemeClr>
              </a:buClr>
              <a:buSzPct val="85000"/>
              <a:buFont typeface="Wingdings" pitchFamily="2" charset="2"/>
              <a:buChar char="§"/>
              <a:tabLst>
                <a:tab pos="195580" algn="l"/>
              </a:tabLst>
            </a:pPr>
            <a:endParaRPr lang="en-US" b="1" spc="20" dirty="0"/>
          </a:p>
          <a:p>
            <a:pPr marR="73660" indent="-182880">
              <a:lnSpc>
                <a:spcPct val="90000"/>
              </a:lnSpc>
              <a:spcBef>
                <a:spcPts val="270"/>
              </a:spcBef>
              <a:buClr>
                <a:schemeClr val="accent1">
                  <a:lumMod val="75000"/>
                </a:schemeClr>
              </a:buClr>
              <a:buSzPct val="85000"/>
              <a:buFont typeface="Wingdings" pitchFamily="2" charset="2"/>
              <a:buChar char="§"/>
              <a:tabLst>
                <a:tab pos="195580" algn="l"/>
              </a:tabLst>
            </a:pPr>
            <a:endParaRPr lang="en-US" b="1" spc="20" dirty="0"/>
          </a:p>
          <a:p>
            <a:pPr marL="12700" marR="73660" indent="-182880">
              <a:lnSpc>
                <a:spcPct val="90000"/>
              </a:lnSpc>
              <a:spcBef>
                <a:spcPts val="270"/>
              </a:spcBef>
              <a:buClr>
                <a:schemeClr val="accent1">
                  <a:lumMod val="75000"/>
                </a:schemeClr>
              </a:buClr>
              <a:buSzPct val="85000"/>
              <a:buFont typeface="Wingdings" pitchFamily="2" charset="2"/>
              <a:buChar char="§"/>
              <a:tabLst>
                <a:tab pos="195580" algn="l"/>
              </a:tabLst>
            </a:pPr>
            <a:r>
              <a:rPr lang="en-US" spc="20" dirty="0"/>
              <a:t>The volume trend for AAPL  shows a gradual decrease over  time, indicating reduced  trading activity.</a:t>
            </a:r>
          </a:p>
          <a:p>
            <a:pPr indent="-182880">
              <a:lnSpc>
                <a:spcPct val="90000"/>
              </a:lnSpc>
              <a:spcBef>
                <a:spcPts val="10"/>
              </a:spcBef>
              <a:buClr>
                <a:schemeClr val="accent1">
                  <a:lumMod val="75000"/>
                </a:schemeClr>
              </a:buClr>
              <a:buSzPct val="85000"/>
              <a:buFont typeface="Wingdings" pitchFamily="2" charset="2"/>
              <a:buChar char="§"/>
            </a:pPr>
            <a:endParaRPr lang="en-US" spc="20" dirty="0"/>
          </a:p>
          <a:p>
            <a:pPr marL="12700" marR="5080" indent="-182880">
              <a:lnSpc>
                <a:spcPct val="90000"/>
              </a:lnSpc>
              <a:buClr>
                <a:schemeClr val="accent1">
                  <a:lumMod val="75000"/>
                </a:schemeClr>
              </a:buClr>
              <a:buSzPct val="85000"/>
              <a:buFont typeface="Wingdings" pitchFamily="2" charset="2"/>
              <a:buChar char="§"/>
              <a:tabLst>
                <a:tab pos="195580" algn="l"/>
              </a:tabLst>
            </a:pPr>
            <a:r>
              <a:rPr lang="en-US" spc="20" dirty="0"/>
              <a:t>Peaks in the volume graph  correlate with significant  market events, possibly  indicating increased investor  activity during announcements.</a:t>
            </a:r>
          </a:p>
          <a:p>
            <a:pPr indent="-182880">
              <a:lnSpc>
                <a:spcPct val="90000"/>
              </a:lnSpc>
              <a:spcBef>
                <a:spcPts val="40"/>
              </a:spcBef>
              <a:buClr>
                <a:schemeClr val="accent1">
                  <a:lumMod val="75000"/>
                </a:schemeClr>
              </a:buClr>
              <a:buSzPct val="85000"/>
              <a:buFont typeface="Wingdings" pitchFamily="2" charset="2"/>
              <a:buChar char="§"/>
            </a:pPr>
            <a:endParaRPr lang="en-US" spc="20" dirty="0"/>
          </a:p>
          <a:p>
            <a:pPr marL="12700" marR="63500" indent="-182880">
              <a:lnSpc>
                <a:spcPct val="90000"/>
              </a:lnSpc>
              <a:buClr>
                <a:schemeClr val="accent1">
                  <a:lumMod val="75000"/>
                </a:schemeClr>
              </a:buClr>
              <a:buSzPct val="85000"/>
              <a:buFont typeface="Wingdings" pitchFamily="2" charset="2"/>
              <a:buChar char="§"/>
              <a:tabLst>
                <a:tab pos="195580" algn="l"/>
              </a:tabLst>
            </a:pPr>
            <a:r>
              <a:rPr lang="en-US" spc="20" dirty="0"/>
              <a:t>Understanding trading  volume helps gauge investor  interest and identify periods of  potential price change</a:t>
            </a:r>
          </a:p>
          <a:p>
            <a:pPr indent="-182880">
              <a:lnSpc>
                <a:spcPct val="90000"/>
              </a:lnSpc>
              <a:buClr>
                <a:schemeClr val="accent1">
                  <a:lumMod val="75000"/>
                </a:schemeClr>
              </a:buClr>
              <a:buSzPct val="85000"/>
              <a:buFont typeface="Wingdings" pitchFamily="2" charset="2"/>
              <a:buChar char="§"/>
            </a:pPr>
            <a:endParaRPr lang="en-US" spc="20" dirty="0"/>
          </a:p>
        </p:txBody>
      </p:sp>
      <p:pic>
        <p:nvPicPr>
          <p:cNvPr id="3" name="object 9">
            <a:extLst>
              <a:ext uri="{FF2B5EF4-FFF2-40B4-BE49-F238E27FC236}">
                <a16:creationId xmlns:a16="http://schemas.microsoft.com/office/drawing/2014/main" id="{F97BC6F5-CDA1-0E95-B211-6D5BE818F7BD}"/>
              </a:ext>
            </a:extLst>
          </p:cNvPr>
          <p:cNvPicPr/>
          <p:nvPr/>
        </p:nvPicPr>
        <p:blipFill>
          <a:blip r:embed="rId4" cstate="print"/>
          <a:stretch>
            <a:fillRect/>
          </a:stretch>
        </p:blipFill>
        <p:spPr>
          <a:xfrm>
            <a:off x="6854983" y="1086684"/>
            <a:ext cx="4773167" cy="4636472"/>
          </a:xfrm>
          <a:prstGeom prst="rect">
            <a:avLst/>
          </a:prstGeom>
        </p:spPr>
      </p:pic>
    </p:spTree>
    <p:extLst>
      <p:ext uri="{BB962C8B-B14F-4D97-AF65-F5344CB8AC3E}">
        <p14:creationId xmlns:p14="http://schemas.microsoft.com/office/powerpoint/2010/main" val="1804431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962400-891D-F064-5DBC-ADAE6F97C8BA}"/>
              </a:ext>
            </a:extLst>
          </p:cNvPr>
          <p:cNvSpPr txBox="1"/>
          <p:nvPr/>
        </p:nvSpPr>
        <p:spPr>
          <a:xfrm>
            <a:off x="3987801" y="4325067"/>
            <a:ext cx="7731458" cy="2008000"/>
          </a:xfrm>
          <a:prstGeom prst="rect">
            <a:avLst/>
          </a:prstGeom>
        </p:spPr>
        <p:txBody>
          <a:bodyPr vert="horz" lIns="0" tIns="0" rIns="0" bIns="0" rtlCol="0">
            <a:normAutofit fontScale="25000" lnSpcReduction="20000"/>
          </a:bodyPr>
          <a:lstStyle/>
          <a:p>
            <a:pPr marL="195580" indent="-228600">
              <a:lnSpc>
                <a:spcPct val="110000"/>
              </a:lnSpc>
              <a:spcBef>
                <a:spcPts val="90"/>
              </a:spcBef>
              <a:buClr>
                <a:schemeClr val="accent4"/>
              </a:buClr>
              <a:buSzPct val="81250"/>
              <a:buFont typeface="The Hand Extrablack" panose="03070A02030502020204" pitchFamily="66" charset="0"/>
              <a:buChar char="•"/>
              <a:tabLst>
                <a:tab pos="195580" algn="l"/>
                <a:tab pos="196215" algn="l"/>
              </a:tabLst>
            </a:pPr>
            <a:r>
              <a:rPr lang="en-US" sz="5600" spc="20" dirty="0">
                <a:solidFill>
                  <a:schemeClr val="tx1">
                    <a:alpha val="58000"/>
                  </a:schemeClr>
                </a:solidFill>
              </a:rPr>
              <a:t>The bar chart shows a significant disparity in average close prices between different companies.</a:t>
            </a:r>
          </a:p>
          <a:p>
            <a:pPr indent="-228600">
              <a:lnSpc>
                <a:spcPct val="110000"/>
              </a:lnSpc>
              <a:buClr>
                <a:schemeClr val="accent4"/>
              </a:buClr>
              <a:buFont typeface="The Hand Extrablack" panose="03070A02030502020204" pitchFamily="66" charset="0"/>
              <a:buChar char="•"/>
            </a:pPr>
            <a:endParaRPr lang="en-US" sz="5600" spc="20" dirty="0">
              <a:solidFill>
                <a:schemeClr val="tx1">
                  <a:alpha val="58000"/>
                </a:schemeClr>
              </a:solidFill>
            </a:endParaRPr>
          </a:p>
          <a:p>
            <a:pPr indent="-228600">
              <a:lnSpc>
                <a:spcPct val="110000"/>
              </a:lnSpc>
              <a:spcBef>
                <a:spcPts val="10"/>
              </a:spcBef>
              <a:buClr>
                <a:schemeClr val="accent4"/>
              </a:buClr>
              <a:buFont typeface="The Hand Extrablack" panose="03070A02030502020204" pitchFamily="66" charset="0"/>
              <a:buChar char="•"/>
            </a:pPr>
            <a:endParaRPr lang="en-US" sz="5600" spc="20" dirty="0">
              <a:solidFill>
                <a:schemeClr val="tx1">
                  <a:alpha val="58000"/>
                </a:schemeClr>
              </a:solidFill>
            </a:endParaRPr>
          </a:p>
          <a:p>
            <a:pPr marL="12700" marR="123825" indent="-228600">
              <a:lnSpc>
                <a:spcPct val="110000"/>
              </a:lnSpc>
              <a:buClr>
                <a:schemeClr val="accent4"/>
              </a:buClr>
              <a:buSzPct val="81250"/>
              <a:buFont typeface="The Hand Extrablack" panose="03070A02030502020204" pitchFamily="66" charset="0"/>
              <a:buChar char="•"/>
              <a:tabLst>
                <a:tab pos="195580" algn="l"/>
                <a:tab pos="196215" algn="l"/>
              </a:tabLst>
            </a:pPr>
            <a:r>
              <a:rPr lang="en-US" sz="5600" spc="20" dirty="0">
                <a:solidFill>
                  <a:schemeClr val="tx1">
                    <a:alpha val="58000"/>
                  </a:schemeClr>
                </a:solidFill>
              </a:rPr>
              <a:t>Stocks with higher average close prices may be  perceived as more stable or premium investments  compared to those with lower averages.</a:t>
            </a:r>
          </a:p>
          <a:p>
            <a:pPr indent="-228600">
              <a:lnSpc>
                <a:spcPct val="110000"/>
              </a:lnSpc>
              <a:buClr>
                <a:schemeClr val="accent4"/>
              </a:buClr>
              <a:buFont typeface="The Hand Extrablack" panose="03070A02030502020204" pitchFamily="66" charset="0"/>
              <a:buChar char="•"/>
            </a:pPr>
            <a:endParaRPr lang="en-US" sz="5600" spc="20" dirty="0">
              <a:solidFill>
                <a:schemeClr val="tx1">
                  <a:alpha val="58000"/>
                </a:schemeClr>
              </a:solidFill>
            </a:endParaRPr>
          </a:p>
          <a:p>
            <a:pPr indent="-228600">
              <a:lnSpc>
                <a:spcPct val="110000"/>
              </a:lnSpc>
              <a:spcBef>
                <a:spcPts val="55"/>
              </a:spcBef>
              <a:buClr>
                <a:schemeClr val="accent4"/>
              </a:buClr>
              <a:buFont typeface="The Hand Extrablack" panose="03070A02030502020204" pitchFamily="66" charset="0"/>
              <a:buChar char="•"/>
            </a:pPr>
            <a:endParaRPr lang="en-US" sz="5600" spc="20" dirty="0">
              <a:solidFill>
                <a:schemeClr val="tx1">
                  <a:alpha val="58000"/>
                </a:schemeClr>
              </a:solidFill>
            </a:endParaRPr>
          </a:p>
          <a:p>
            <a:pPr marL="12700" marR="5080" indent="-228600">
              <a:lnSpc>
                <a:spcPct val="110000"/>
              </a:lnSpc>
              <a:buClr>
                <a:schemeClr val="accent4"/>
              </a:buClr>
              <a:buSzPct val="81250"/>
              <a:buFont typeface="The Hand Extrablack" panose="03070A02030502020204" pitchFamily="66" charset="0"/>
              <a:buChar char="•"/>
              <a:tabLst>
                <a:tab pos="195580" algn="l"/>
                <a:tab pos="196215" algn="l"/>
              </a:tabLst>
            </a:pPr>
            <a:r>
              <a:rPr lang="en-US" sz="5600" spc="20" dirty="0">
                <a:solidFill>
                  <a:schemeClr val="tx1">
                    <a:alpha val="58000"/>
                  </a:schemeClr>
                </a:solidFill>
              </a:rPr>
              <a:t>These insights help identify which stocks might be  more resilient during market fluctuations based on  their average valuation</a:t>
            </a:r>
            <a:r>
              <a:rPr lang="en-US" sz="4200" spc="20" dirty="0">
                <a:solidFill>
                  <a:schemeClr val="tx1">
                    <a:alpha val="58000"/>
                  </a:schemeClr>
                </a:solidFill>
              </a:rPr>
              <a:t>.</a:t>
            </a:r>
          </a:p>
          <a:p>
            <a:pPr indent="-228600">
              <a:lnSpc>
                <a:spcPct val="110000"/>
              </a:lnSpc>
              <a:buClr>
                <a:schemeClr val="accent4"/>
              </a:buClr>
              <a:buFont typeface="The Hand Extrablack" panose="03070A02030502020204" pitchFamily="66" charset="0"/>
              <a:buChar char="•"/>
            </a:pPr>
            <a:endParaRPr lang="en-US" sz="800" spc="20" dirty="0">
              <a:solidFill>
                <a:schemeClr val="tx1">
                  <a:alpha val="58000"/>
                </a:schemeClr>
              </a:solidFill>
            </a:endParaRPr>
          </a:p>
        </p:txBody>
      </p:sp>
      <p:sp>
        <p:nvSpPr>
          <p:cNvPr id="5" name="TextBox 4">
            <a:extLst>
              <a:ext uri="{FF2B5EF4-FFF2-40B4-BE49-F238E27FC236}">
                <a16:creationId xmlns:a16="http://schemas.microsoft.com/office/drawing/2014/main" id="{06200375-46B7-6562-B62D-314ACEDD509A}"/>
              </a:ext>
            </a:extLst>
          </p:cNvPr>
          <p:cNvSpPr txBox="1"/>
          <p:nvPr/>
        </p:nvSpPr>
        <p:spPr>
          <a:xfrm>
            <a:off x="482933" y="4224867"/>
            <a:ext cx="3504867" cy="707886"/>
          </a:xfrm>
          <a:prstGeom prst="rect">
            <a:avLst/>
          </a:prstGeom>
          <a:noFill/>
        </p:spPr>
        <p:txBody>
          <a:bodyPr wrap="square" rtlCol="0">
            <a:spAutoFit/>
          </a:bodyPr>
          <a:lstStyle/>
          <a:p>
            <a:r>
              <a:rPr lang="en-IN" sz="2000" b="1" dirty="0"/>
              <a:t>AVERAGE CLOSE PRICES BY STOCK</a:t>
            </a:r>
          </a:p>
        </p:txBody>
      </p:sp>
      <p:pic>
        <p:nvPicPr>
          <p:cNvPr id="9" name="Picture 8">
            <a:extLst>
              <a:ext uri="{FF2B5EF4-FFF2-40B4-BE49-F238E27FC236}">
                <a16:creationId xmlns:a16="http://schemas.microsoft.com/office/drawing/2014/main" id="{31ECDB5C-4527-B9EB-70DF-A58400093A6E}"/>
              </a:ext>
            </a:extLst>
          </p:cNvPr>
          <p:cNvPicPr>
            <a:picLocks noChangeAspect="1"/>
          </p:cNvPicPr>
          <p:nvPr/>
        </p:nvPicPr>
        <p:blipFill>
          <a:blip r:embed="rId2"/>
          <a:stretch>
            <a:fillRect/>
          </a:stretch>
        </p:blipFill>
        <p:spPr>
          <a:xfrm>
            <a:off x="111957" y="106545"/>
            <a:ext cx="11995376" cy="3830456"/>
          </a:xfrm>
          <a:prstGeom prst="rect">
            <a:avLst/>
          </a:prstGeom>
        </p:spPr>
      </p:pic>
    </p:spTree>
    <p:extLst>
      <p:ext uri="{BB962C8B-B14F-4D97-AF65-F5344CB8AC3E}">
        <p14:creationId xmlns:p14="http://schemas.microsoft.com/office/powerpoint/2010/main" val="2547724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4" name="Group 63">
            <a:extLst>
              <a:ext uri="{FF2B5EF4-FFF2-40B4-BE49-F238E27FC236}">
                <a16:creationId xmlns:a16="http://schemas.microsoft.com/office/drawing/2014/main" id="{01C40124-1649-4FF2-8F64-C8284EB9FD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65" name="Oval 64">
              <a:extLst>
                <a:ext uri="{FF2B5EF4-FFF2-40B4-BE49-F238E27FC236}">
                  <a16:creationId xmlns:a16="http://schemas.microsoft.com/office/drawing/2014/main" id="{086727CD-9977-4B25-9516-2B6E06AAA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66" name="Oval 65">
              <a:extLst>
                <a:ext uri="{FF2B5EF4-FFF2-40B4-BE49-F238E27FC236}">
                  <a16:creationId xmlns:a16="http://schemas.microsoft.com/office/drawing/2014/main" id="{219F4D31-E06B-4B98-A1F1-A29AFCBDD0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8" name="Rectangle 67">
            <a:extLst>
              <a:ext uri="{FF2B5EF4-FFF2-40B4-BE49-F238E27FC236}">
                <a16:creationId xmlns:a16="http://schemas.microsoft.com/office/drawing/2014/main" id="{04C6A80A-C3F4-48DE-80ED-845C8B3E13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070" y="0"/>
            <a:ext cx="7541930"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0EE4A0B-5D78-DE3A-44DD-674572757195}"/>
              </a:ext>
            </a:extLst>
          </p:cNvPr>
          <p:cNvSpPr txBox="1"/>
          <p:nvPr/>
        </p:nvSpPr>
        <p:spPr>
          <a:xfrm>
            <a:off x="4970109" y="484632"/>
            <a:ext cx="6730277" cy="1609344"/>
          </a:xfrm>
          <a:prstGeom prst="rect">
            <a:avLst/>
          </a:prstGeom>
          <a:ln>
            <a:noFill/>
          </a:ln>
        </p:spPr>
        <p:txBody>
          <a:bodyPr vert="horz" lIns="91440" tIns="45720" rIns="91440" bIns="45720" rtlCol="0" anchor="ctr" anchorCtr="0">
            <a:normAutofit/>
          </a:bodyPr>
          <a:lstStyle/>
          <a:p>
            <a:pPr>
              <a:lnSpc>
                <a:spcPct val="90000"/>
              </a:lnSpc>
              <a:spcBef>
                <a:spcPct val="0"/>
              </a:spcBef>
              <a:spcAft>
                <a:spcPts val="600"/>
              </a:spcAft>
            </a:pPr>
            <a:r>
              <a:rPr lang="en-US" sz="4800" cap="all">
                <a:blipFill>
                  <a:blip r:embed="rId6">
                    <a:extLst>
                      <a:ext uri="{28A0092B-C50C-407E-A947-70E740481C1C}">
                        <a14:useLocalDpi xmlns:a14="http://schemas.microsoft.com/office/drawing/2010/main" val="0"/>
                      </a:ext>
                    </a:extLst>
                  </a:blip>
                  <a:tile tx="6350" ty="-127000" sx="65000" sy="64000" flip="none" algn="tl"/>
                </a:blipFill>
                <a:latin typeface="+mj-lt"/>
                <a:ea typeface="+mj-ea"/>
                <a:cs typeface="+mj-cs"/>
              </a:rPr>
              <a:t>COMPARAIVE ANALYSIS OF AAPL, MSFT, AND GOOGL</a:t>
            </a:r>
          </a:p>
        </p:txBody>
      </p:sp>
      <p:pic>
        <p:nvPicPr>
          <p:cNvPr id="4" name="object 7" descr="A graph showing average prices&#10;&#10;Description automatically generated">
            <a:extLst>
              <a:ext uri="{FF2B5EF4-FFF2-40B4-BE49-F238E27FC236}">
                <a16:creationId xmlns:a16="http://schemas.microsoft.com/office/drawing/2014/main" id="{8DDD3ECC-BC9A-6197-817F-BC4C41A97EC6}"/>
              </a:ext>
            </a:extLst>
          </p:cNvPr>
          <p:cNvPicPr/>
          <p:nvPr/>
        </p:nvPicPr>
        <p:blipFill>
          <a:blip r:embed="rId7" cstate="print"/>
          <a:srcRect l="15182" r="10096" b="-3"/>
          <a:stretch/>
        </p:blipFill>
        <p:spPr>
          <a:xfrm>
            <a:off x="640079" y="639447"/>
            <a:ext cx="3518376" cy="2709120"/>
          </a:xfrm>
          <a:prstGeom prst="rect">
            <a:avLst/>
          </a:prstGeom>
        </p:spPr>
      </p:pic>
      <p:pic>
        <p:nvPicPr>
          <p:cNvPr id="9" name="Picture 8">
            <a:extLst>
              <a:ext uri="{FF2B5EF4-FFF2-40B4-BE49-F238E27FC236}">
                <a16:creationId xmlns:a16="http://schemas.microsoft.com/office/drawing/2014/main" id="{D0838723-A49F-7C69-33E2-25987B8F69CC}"/>
              </a:ext>
            </a:extLst>
          </p:cNvPr>
          <p:cNvPicPr>
            <a:picLocks noChangeAspect="1"/>
          </p:cNvPicPr>
          <p:nvPr/>
        </p:nvPicPr>
        <p:blipFill>
          <a:blip r:embed="rId8"/>
          <a:srcRect l="5884" r="881" b="-3"/>
          <a:stretch/>
        </p:blipFill>
        <p:spPr>
          <a:xfrm>
            <a:off x="640079" y="3827729"/>
            <a:ext cx="3720253" cy="2709121"/>
          </a:xfrm>
          <a:prstGeom prst="rect">
            <a:avLst/>
          </a:prstGeom>
        </p:spPr>
      </p:pic>
      <p:sp>
        <p:nvSpPr>
          <p:cNvPr id="7" name="TextBox 6">
            <a:extLst>
              <a:ext uri="{FF2B5EF4-FFF2-40B4-BE49-F238E27FC236}">
                <a16:creationId xmlns:a16="http://schemas.microsoft.com/office/drawing/2014/main" id="{7E8402F0-AC0D-18BA-C47A-62A2A467B0EA}"/>
              </a:ext>
            </a:extLst>
          </p:cNvPr>
          <p:cNvSpPr txBox="1"/>
          <p:nvPr/>
        </p:nvSpPr>
        <p:spPr>
          <a:xfrm>
            <a:off x="4970109" y="2121408"/>
            <a:ext cx="6730276" cy="4050792"/>
          </a:xfrm>
          <a:prstGeom prst="rect">
            <a:avLst/>
          </a:prstGeom>
        </p:spPr>
        <p:txBody>
          <a:bodyPr vert="horz" lIns="91440" tIns="45720" rIns="91440" bIns="45720" rtlCol="0">
            <a:normAutofit/>
          </a:bodyPr>
          <a:lstStyle/>
          <a:p>
            <a:pPr marL="171450" marR="189230" indent="-182880">
              <a:lnSpc>
                <a:spcPct val="90000"/>
              </a:lnSpc>
              <a:spcBef>
                <a:spcPts val="300"/>
              </a:spcBef>
              <a:buClr>
                <a:schemeClr val="accent1">
                  <a:lumMod val="75000"/>
                </a:schemeClr>
              </a:buClr>
              <a:buSzPct val="85000"/>
              <a:buFont typeface="Wingdings" pitchFamily="2" charset="2"/>
              <a:buChar char="§"/>
              <a:tabLst>
                <a:tab pos="196215" algn="l"/>
              </a:tabLst>
            </a:pPr>
            <a:r>
              <a:rPr lang="en-US" spc="20"/>
              <a:t>Comparison of historical close prices of AAPL,  MSFT, and GOOGL to highlight similarities and  differences.</a:t>
            </a:r>
          </a:p>
          <a:p>
            <a:pPr marL="195580" marR="217804" indent="-182880">
              <a:lnSpc>
                <a:spcPct val="90000"/>
              </a:lnSpc>
              <a:spcBef>
                <a:spcPts val="1150"/>
              </a:spcBef>
              <a:buClr>
                <a:schemeClr val="accent1">
                  <a:lumMod val="75000"/>
                </a:schemeClr>
              </a:buClr>
              <a:buSzPct val="85000"/>
              <a:buFont typeface="Wingdings" pitchFamily="2" charset="2"/>
              <a:buChar char="§"/>
              <a:tabLst>
                <a:tab pos="196215" algn="l"/>
              </a:tabLst>
            </a:pPr>
            <a:r>
              <a:rPr lang="en-US" spc="20"/>
              <a:t>The comparison graph showcases how the  market trends of these three companies evolve  over time.</a:t>
            </a:r>
          </a:p>
          <a:p>
            <a:pPr marL="195580" marR="459740" indent="-182880">
              <a:lnSpc>
                <a:spcPct val="90000"/>
              </a:lnSpc>
              <a:spcBef>
                <a:spcPts val="1190"/>
              </a:spcBef>
              <a:buClr>
                <a:schemeClr val="accent1">
                  <a:lumMod val="75000"/>
                </a:schemeClr>
              </a:buClr>
              <a:buSzPct val="85000"/>
              <a:buFont typeface="Wingdings" pitchFamily="2" charset="2"/>
              <a:buChar char="§"/>
              <a:tabLst>
                <a:tab pos="196215" algn="l"/>
              </a:tabLst>
            </a:pPr>
            <a:r>
              <a:rPr lang="en-US" spc="20"/>
              <a:t>AAPL, MSFT, and GOOGL all show a positive  growth trend, suggesting strong market  performance</a:t>
            </a:r>
          </a:p>
          <a:p>
            <a:pPr marL="195580" marR="5080" indent="-182880">
              <a:lnSpc>
                <a:spcPct val="90000"/>
              </a:lnSpc>
              <a:spcBef>
                <a:spcPts val="1260"/>
              </a:spcBef>
              <a:buClr>
                <a:schemeClr val="accent1">
                  <a:lumMod val="75000"/>
                </a:schemeClr>
              </a:buClr>
              <a:buSzPct val="85000"/>
              <a:buFont typeface="Wingdings" pitchFamily="2" charset="2"/>
              <a:buChar char="§"/>
              <a:tabLst>
                <a:tab pos="196215" algn="l"/>
              </a:tabLst>
            </a:pPr>
            <a:r>
              <a:rPr lang="en-US" spc="20"/>
              <a:t>Differences in volatility highlight which company  is more susceptible to market events.</a:t>
            </a:r>
          </a:p>
          <a:p>
            <a:pPr marL="195580" marR="212725" indent="-182880">
              <a:lnSpc>
                <a:spcPct val="90000"/>
              </a:lnSpc>
              <a:spcBef>
                <a:spcPts val="1150"/>
              </a:spcBef>
              <a:buClr>
                <a:schemeClr val="accent1">
                  <a:lumMod val="75000"/>
                </a:schemeClr>
              </a:buClr>
              <a:buSzPct val="85000"/>
              <a:buFont typeface="Wingdings" pitchFamily="2" charset="2"/>
              <a:buChar char="§"/>
              <a:tabLst>
                <a:tab pos="196215" algn="l"/>
              </a:tabLst>
            </a:pPr>
            <a:r>
              <a:rPr lang="en-US" spc="20"/>
              <a:t>Such a comparison is critical for diversification  strategies, helping investors decide how to  allocate assets.</a:t>
            </a:r>
          </a:p>
          <a:p>
            <a:pPr indent="-182880">
              <a:lnSpc>
                <a:spcPct val="90000"/>
              </a:lnSpc>
              <a:buClr>
                <a:schemeClr val="accent1">
                  <a:lumMod val="75000"/>
                </a:schemeClr>
              </a:buClr>
              <a:buSzPct val="85000"/>
              <a:buFont typeface="Wingdings" pitchFamily="2" charset="2"/>
              <a:buChar char="§"/>
            </a:pPr>
            <a:endParaRPr lang="en-US" spc="20"/>
          </a:p>
        </p:txBody>
      </p:sp>
      <p:grpSp>
        <p:nvGrpSpPr>
          <p:cNvPr id="70" name="Group 69">
            <a:extLst>
              <a:ext uri="{FF2B5EF4-FFF2-40B4-BE49-F238E27FC236}">
                <a16:creationId xmlns:a16="http://schemas.microsoft.com/office/drawing/2014/main" id="{9E2417C7-A82F-44F7-A96F-B751F3302F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71" name="Oval 70">
              <a:extLst>
                <a:ext uri="{FF2B5EF4-FFF2-40B4-BE49-F238E27FC236}">
                  <a16:creationId xmlns:a16="http://schemas.microsoft.com/office/drawing/2014/main" id="{C41F7344-9C8B-4289-B22F-5A9BE386F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72" name="Oval 71">
              <a:extLst>
                <a:ext uri="{FF2B5EF4-FFF2-40B4-BE49-F238E27FC236}">
                  <a16:creationId xmlns:a16="http://schemas.microsoft.com/office/drawing/2014/main" id="{3D44D01D-A2CB-4AC9-9D70-A4DC027D1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1452986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0" name="Oval 19">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21" name="Oval 20">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p:nvSpPr>
          <p:cNvPr id="2" name="TextBox 1">
            <a:extLst>
              <a:ext uri="{FF2B5EF4-FFF2-40B4-BE49-F238E27FC236}">
                <a16:creationId xmlns:a16="http://schemas.microsoft.com/office/drawing/2014/main" id="{66E15E53-20E0-2208-A75E-409561C7E77C}"/>
              </a:ext>
            </a:extLst>
          </p:cNvPr>
          <p:cNvSpPr txBox="1"/>
          <p:nvPr/>
        </p:nvSpPr>
        <p:spPr>
          <a:xfrm>
            <a:off x="1069848" y="1391478"/>
            <a:ext cx="4759452" cy="4780722"/>
          </a:xfrm>
          <a:prstGeom prst="rect">
            <a:avLst/>
          </a:prstGeom>
        </p:spPr>
        <p:txBody>
          <a:bodyPr vert="horz" lIns="91440" tIns="45720" rIns="91440" bIns="45720" rtlCol="0">
            <a:normAutofit/>
          </a:bodyPr>
          <a:lstStyle/>
          <a:p>
            <a:pPr marR="5080">
              <a:lnSpc>
                <a:spcPct val="90000"/>
              </a:lnSpc>
              <a:spcBef>
                <a:spcPts val="250"/>
              </a:spcBef>
              <a:buClr>
                <a:schemeClr val="accent1">
                  <a:lumMod val="75000"/>
                </a:schemeClr>
              </a:buClr>
              <a:buSzPct val="85000"/>
              <a:tabLst>
                <a:tab pos="195580" algn="l"/>
              </a:tabLst>
            </a:pPr>
            <a:r>
              <a:rPr lang="en-US" sz="1700" b="1" spc="20" dirty="0"/>
              <a:t>Correlation Analysis:</a:t>
            </a:r>
          </a:p>
          <a:p>
            <a:pPr marR="5080">
              <a:lnSpc>
                <a:spcPct val="90000"/>
              </a:lnSpc>
              <a:spcBef>
                <a:spcPts val="250"/>
              </a:spcBef>
              <a:buClr>
                <a:schemeClr val="accent1">
                  <a:lumMod val="75000"/>
                </a:schemeClr>
              </a:buClr>
              <a:buSzPct val="85000"/>
              <a:tabLst>
                <a:tab pos="195580" algn="l"/>
              </a:tabLst>
            </a:pPr>
            <a:endParaRPr lang="en-US" sz="1700" b="1" spc="20" dirty="0"/>
          </a:p>
          <a:p>
            <a:pPr marR="5080">
              <a:lnSpc>
                <a:spcPct val="90000"/>
              </a:lnSpc>
              <a:spcBef>
                <a:spcPts val="250"/>
              </a:spcBef>
              <a:buClr>
                <a:schemeClr val="accent1">
                  <a:lumMod val="75000"/>
                </a:schemeClr>
              </a:buClr>
              <a:buSzPct val="85000"/>
              <a:tabLst>
                <a:tab pos="195580" algn="l"/>
              </a:tabLst>
            </a:pPr>
            <a:r>
              <a:rPr lang="en-US" sz="1700" spc="20" dirty="0"/>
              <a:t>Correlation Heatmap:</a:t>
            </a:r>
          </a:p>
          <a:p>
            <a:pPr marL="12700" marR="5080" indent="-182880">
              <a:lnSpc>
                <a:spcPct val="90000"/>
              </a:lnSpc>
              <a:spcBef>
                <a:spcPts val="250"/>
              </a:spcBef>
              <a:buClr>
                <a:schemeClr val="accent1">
                  <a:lumMod val="75000"/>
                </a:schemeClr>
              </a:buClr>
              <a:buSzPct val="85000"/>
              <a:buFont typeface="Wingdings" pitchFamily="2" charset="2"/>
              <a:buChar char="§"/>
              <a:tabLst>
                <a:tab pos="195580" algn="l"/>
              </a:tabLst>
            </a:pPr>
            <a:endParaRPr lang="en-US" sz="1700" spc="20" dirty="0"/>
          </a:p>
          <a:p>
            <a:pPr marL="12700" marR="5080" indent="-182880">
              <a:lnSpc>
                <a:spcPct val="90000"/>
              </a:lnSpc>
              <a:spcBef>
                <a:spcPts val="250"/>
              </a:spcBef>
              <a:buClr>
                <a:schemeClr val="accent1">
                  <a:lumMod val="75000"/>
                </a:schemeClr>
              </a:buClr>
              <a:buSzPct val="85000"/>
              <a:buFont typeface="Wingdings" pitchFamily="2" charset="2"/>
              <a:buChar char="§"/>
              <a:tabLst>
                <a:tab pos="195580" algn="l"/>
              </a:tabLst>
            </a:pPr>
            <a:r>
              <a:rPr lang="en-US" sz="1700" spc="20" dirty="0"/>
              <a:t>The strong positive  correlation between 'open',  'high', 'low', and 'close' indicates  that these metrics typically  move together, suggesting  consistency in price movement.</a:t>
            </a:r>
          </a:p>
          <a:p>
            <a:pPr indent="-182880">
              <a:lnSpc>
                <a:spcPct val="90000"/>
              </a:lnSpc>
              <a:spcBef>
                <a:spcPts val="10"/>
              </a:spcBef>
              <a:buClr>
                <a:schemeClr val="accent1">
                  <a:lumMod val="75000"/>
                </a:schemeClr>
              </a:buClr>
              <a:buSzPct val="85000"/>
              <a:buFont typeface="Wingdings" pitchFamily="2" charset="2"/>
              <a:buChar char="§"/>
            </a:pPr>
            <a:endParaRPr lang="en-US" sz="1700" spc="20" dirty="0"/>
          </a:p>
          <a:p>
            <a:pPr marL="12700" marR="149225" indent="-182880">
              <a:lnSpc>
                <a:spcPct val="90000"/>
              </a:lnSpc>
              <a:buClr>
                <a:schemeClr val="accent1">
                  <a:lumMod val="75000"/>
                </a:schemeClr>
              </a:buClr>
              <a:buSzPct val="85000"/>
              <a:buFont typeface="Wingdings" pitchFamily="2" charset="2"/>
              <a:buChar char="§"/>
              <a:tabLst>
                <a:tab pos="195580" algn="l"/>
              </a:tabLst>
            </a:pPr>
            <a:r>
              <a:rPr lang="en-US" sz="1700" spc="20" dirty="0"/>
              <a:t>The negative or low  correlation between 'volume'  and price metrics implies that  trading volume does not  significantly drive price  movement for these stocks.</a:t>
            </a:r>
          </a:p>
          <a:p>
            <a:pPr indent="-182880">
              <a:lnSpc>
                <a:spcPct val="90000"/>
              </a:lnSpc>
              <a:spcBef>
                <a:spcPts val="15"/>
              </a:spcBef>
              <a:buClr>
                <a:schemeClr val="accent1">
                  <a:lumMod val="75000"/>
                </a:schemeClr>
              </a:buClr>
              <a:buSzPct val="85000"/>
              <a:buFont typeface="Wingdings" pitchFamily="2" charset="2"/>
              <a:buChar char="§"/>
            </a:pPr>
            <a:endParaRPr lang="en-US" sz="1700" spc="20" dirty="0"/>
          </a:p>
          <a:p>
            <a:pPr marL="12700" marR="135890" indent="-182880">
              <a:lnSpc>
                <a:spcPct val="90000"/>
              </a:lnSpc>
              <a:buClr>
                <a:schemeClr val="accent1">
                  <a:lumMod val="75000"/>
                </a:schemeClr>
              </a:buClr>
              <a:buSzPct val="85000"/>
              <a:buFont typeface="Wingdings" pitchFamily="2" charset="2"/>
              <a:buChar char="§"/>
              <a:tabLst>
                <a:tab pos="195580" algn="l"/>
              </a:tabLst>
            </a:pPr>
            <a:r>
              <a:rPr lang="en-US" sz="1700" spc="20" dirty="0"/>
              <a:t>This insight helps in  understanding which metrics  are closely related and can be  useful for predicting future  trends.</a:t>
            </a:r>
          </a:p>
          <a:p>
            <a:pPr indent="-182880">
              <a:lnSpc>
                <a:spcPct val="90000"/>
              </a:lnSpc>
              <a:buClr>
                <a:schemeClr val="accent1">
                  <a:lumMod val="75000"/>
                </a:schemeClr>
              </a:buClr>
              <a:buSzPct val="85000"/>
              <a:buFont typeface="Wingdings" pitchFamily="2" charset="2"/>
              <a:buChar char="§"/>
            </a:pPr>
            <a:endParaRPr lang="en-US" sz="1700" spc="20" dirty="0"/>
          </a:p>
        </p:txBody>
      </p:sp>
      <p:pic>
        <p:nvPicPr>
          <p:cNvPr id="4" name="object 8" descr="A screenshot of a graph&#10;&#10;Description automatically generated">
            <a:extLst>
              <a:ext uri="{FF2B5EF4-FFF2-40B4-BE49-F238E27FC236}">
                <a16:creationId xmlns:a16="http://schemas.microsoft.com/office/drawing/2014/main" id="{933FCD86-EED7-821C-EDBC-B331DCD013BC}"/>
              </a:ext>
            </a:extLst>
          </p:cNvPr>
          <p:cNvPicPr/>
          <p:nvPr/>
        </p:nvPicPr>
        <p:blipFill>
          <a:blip r:embed="rId4" cstate="print"/>
          <a:srcRect t="1715" b="3555"/>
          <a:stretch/>
        </p:blipFill>
        <p:spPr>
          <a:xfrm>
            <a:off x="6361113" y="1391478"/>
            <a:ext cx="5497812" cy="4782246"/>
          </a:xfrm>
          <a:prstGeom prst="rect">
            <a:avLst/>
          </a:prstGeom>
        </p:spPr>
      </p:pic>
    </p:spTree>
    <p:extLst>
      <p:ext uri="{BB962C8B-B14F-4D97-AF65-F5344CB8AC3E}">
        <p14:creationId xmlns:p14="http://schemas.microsoft.com/office/powerpoint/2010/main" val="1530924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6" name="Rectangle 35">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8" name="Rectangle 37">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pSp>
        <p:nvGrpSpPr>
          <p:cNvPr id="40" name="Group 39">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41" name="Oval 40">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a:lstStyle/>
            <a:p>
              <a:endParaRPr lang="en-IN"/>
            </a:p>
          </p:txBody>
        </p:sp>
        <p:sp>
          <p:nvSpPr>
            <p:cNvPr id="42" name="Oval 41">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a:lstStyle/>
            <a:p>
              <a:endParaRPr lang="en-IN"/>
            </a:p>
          </p:txBody>
        </p:sp>
      </p:grpSp>
      <p:sp useBgFill="1">
        <p:nvSpPr>
          <p:cNvPr id="44" name="Rectangle 43">
            <a:extLst>
              <a:ext uri="{FF2B5EF4-FFF2-40B4-BE49-F238E27FC236}">
                <a16:creationId xmlns:a16="http://schemas.microsoft.com/office/drawing/2014/main" id="{C3D25154-9EF7-4C33-9AAC-7B3BE089FE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extBox 1">
            <a:extLst>
              <a:ext uri="{FF2B5EF4-FFF2-40B4-BE49-F238E27FC236}">
                <a16:creationId xmlns:a16="http://schemas.microsoft.com/office/drawing/2014/main" id="{38A28470-6077-4541-D068-CE7C2908FB01}"/>
              </a:ext>
            </a:extLst>
          </p:cNvPr>
          <p:cNvSpPr txBox="1"/>
          <p:nvPr/>
        </p:nvSpPr>
        <p:spPr>
          <a:xfrm>
            <a:off x="1051560" y="643468"/>
            <a:ext cx="9966960" cy="3592432"/>
          </a:xfrm>
          <a:prstGeom prst="rect">
            <a:avLst/>
          </a:prstGeom>
        </p:spPr>
        <p:txBody>
          <a:bodyPr vert="horz" lIns="91440" tIns="45720" rIns="91440" bIns="45720" rtlCol="0" anchor="ctr">
            <a:normAutofit/>
          </a:bodyPr>
          <a:lstStyle/>
          <a:p>
            <a:pPr>
              <a:lnSpc>
                <a:spcPct val="80000"/>
              </a:lnSpc>
              <a:spcBef>
                <a:spcPct val="0"/>
              </a:spcBef>
              <a:spcAft>
                <a:spcPts val="600"/>
              </a:spcAft>
            </a:pPr>
            <a:r>
              <a:rPr lang="en-US" sz="9600" cap="all">
                <a:blipFill dpi="0" rotWithShape="1">
                  <a:blip r:embed="rId4"/>
                  <a:srcRect/>
                  <a:tile tx="6350" ty="-127000" sx="65000" sy="64000" flip="none" algn="tl"/>
                </a:blipFill>
                <a:latin typeface="+mj-lt"/>
                <a:ea typeface="+mj-ea"/>
                <a:cs typeface="+mj-cs"/>
                <a:sym typeface="Bold Ink"/>
              </a:rPr>
              <a:t>MACHINE LEARNING IMPLEMENTATION</a:t>
            </a:r>
          </a:p>
          <a:p>
            <a:pPr>
              <a:lnSpc>
                <a:spcPct val="80000"/>
              </a:lnSpc>
              <a:spcBef>
                <a:spcPct val="0"/>
              </a:spcBef>
              <a:spcAft>
                <a:spcPts val="600"/>
              </a:spcAft>
            </a:pPr>
            <a:endParaRPr lang="en-US" sz="9600" cap="all">
              <a:blipFill dpi="0" rotWithShape="1">
                <a:blip r:embed="rId4"/>
                <a:srcRect/>
                <a:tile tx="6350" ty="-127000" sx="65000" sy="64000" flip="none" algn="tl"/>
              </a:blipFill>
              <a:latin typeface="+mj-lt"/>
              <a:ea typeface="+mj-ea"/>
              <a:cs typeface="+mj-cs"/>
            </a:endParaRPr>
          </a:p>
        </p:txBody>
      </p:sp>
      <p:sp>
        <p:nvSpPr>
          <p:cNvPr id="46" name="Rectangle 45">
            <a:extLst>
              <a:ext uri="{FF2B5EF4-FFF2-40B4-BE49-F238E27FC236}">
                <a16:creationId xmlns:a16="http://schemas.microsoft.com/office/drawing/2014/main" id="{1604E8C0-C927-4C06-A96A-BF3323BA7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9DCECFD5-4C30-4892-9FF0-540E17955A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10245590" y="5111496"/>
            <a:chExt cx="1080904" cy="1080902"/>
          </a:xfrm>
        </p:grpSpPr>
        <p:sp>
          <p:nvSpPr>
            <p:cNvPr id="49" name="Oval 48">
              <a:extLst>
                <a:ext uri="{FF2B5EF4-FFF2-40B4-BE49-F238E27FC236}">
                  <a16:creationId xmlns:a16="http://schemas.microsoft.com/office/drawing/2014/main" id="{95C67F70-EAFE-425C-8422-591620A96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5590" y="5111496"/>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50" name="Oval 49">
              <a:extLst>
                <a:ext uri="{FF2B5EF4-FFF2-40B4-BE49-F238E27FC236}">
                  <a16:creationId xmlns:a16="http://schemas.microsoft.com/office/drawing/2014/main" id="{D47FA16B-C217-4D91-84EA-5B0846BDD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53681" y="5219586"/>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999737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5" name="Oval 24">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8" name="Rectangle 27">
            <a:extLst>
              <a:ext uri="{FF2B5EF4-FFF2-40B4-BE49-F238E27FC236}">
                <a16:creationId xmlns:a16="http://schemas.microsoft.com/office/drawing/2014/main" id="{4DA90C30-B990-4CCA-B584-40F864DA3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45274"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888F10D-89C1-D410-A45E-282E551B0CAD}"/>
              </a:ext>
            </a:extLst>
          </p:cNvPr>
          <p:cNvSpPr txBox="1"/>
          <p:nvPr/>
        </p:nvSpPr>
        <p:spPr>
          <a:xfrm>
            <a:off x="382279" y="2121408"/>
            <a:ext cx="6743845" cy="4050792"/>
          </a:xfrm>
          <a:prstGeom prst="rect">
            <a:avLst/>
          </a:prstGeom>
        </p:spPr>
        <p:txBody>
          <a:bodyPr vert="horz" lIns="91440" tIns="45720" rIns="91440" bIns="45720" rtlCol="0">
            <a:normAutofit/>
          </a:bodyPr>
          <a:lstStyle/>
          <a:p>
            <a:pPr marL="148590">
              <a:lnSpc>
                <a:spcPct val="90000"/>
              </a:lnSpc>
              <a:spcAft>
                <a:spcPts val="600"/>
              </a:spcAft>
              <a:buClr>
                <a:schemeClr val="accent1">
                  <a:lumMod val="75000"/>
                </a:schemeClr>
              </a:buClr>
              <a:buSzPct val="85000"/>
            </a:pPr>
            <a:r>
              <a:rPr lang="en-US" sz="1000" b="1" dirty="0">
                <a:sym typeface="Bold Ink"/>
              </a:rPr>
              <a:t>LINEAR REGRESSION:</a:t>
            </a:r>
          </a:p>
          <a:p>
            <a:pPr indent="-182880">
              <a:lnSpc>
                <a:spcPct val="90000"/>
              </a:lnSpc>
              <a:spcAft>
                <a:spcPts val="600"/>
              </a:spcAft>
              <a:buClr>
                <a:schemeClr val="accent1">
                  <a:lumMod val="75000"/>
                </a:schemeClr>
              </a:buClr>
              <a:buSzPct val="85000"/>
              <a:buFont typeface="Wingdings" pitchFamily="2" charset="2"/>
              <a:buChar char="§"/>
            </a:pPr>
            <a:endParaRPr lang="en-US" sz="1000" b="1" dirty="0">
              <a:sym typeface="Bold Ink"/>
            </a:endParaRPr>
          </a:p>
          <a:p>
            <a:pPr marL="388620" indent="-182880">
              <a:lnSpc>
                <a:spcPct val="90000"/>
              </a:lnSpc>
              <a:spcAft>
                <a:spcPts val="600"/>
              </a:spcAft>
              <a:buClr>
                <a:schemeClr val="accent1">
                  <a:lumMod val="75000"/>
                </a:schemeClr>
              </a:buClr>
              <a:buSzPct val="85000"/>
              <a:buFont typeface="Wingdings" pitchFamily="2" charset="2"/>
              <a:buChar char="§"/>
            </a:pPr>
            <a:r>
              <a:rPr lang="en-US" sz="1000" dirty="0"/>
              <a:t>Linear Regression identifies the relationship between stock prices (close) and features like open, high, and volume, offering a straightforward approach to modeling trends in stock prices. It effectively captures linear dependencies in historical data, providing reliable short-term predictions.</a:t>
            </a:r>
          </a:p>
          <a:p>
            <a:pPr indent="-182880">
              <a:lnSpc>
                <a:spcPct val="90000"/>
              </a:lnSpc>
              <a:spcAft>
                <a:spcPts val="600"/>
              </a:spcAft>
              <a:buClr>
                <a:schemeClr val="accent1">
                  <a:lumMod val="75000"/>
                </a:schemeClr>
              </a:buClr>
              <a:buSzPct val="85000"/>
              <a:buFont typeface="Wingdings" pitchFamily="2" charset="2"/>
              <a:buChar char="§"/>
            </a:pPr>
            <a:endParaRPr lang="en-US" sz="1000" dirty="0"/>
          </a:p>
          <a:p>
            <a:pPr marL="388620" indent="-182880">
              <a:lnSpc>
                <a:spcPct val="90000"/>
              </a:lnSpc>
              <a:spcAft>
                <a:spcPts val="600"/>
              </a:spcAft>
              <a:buClr>
                <a:schemeClr val="accent1">
                  <a:lumMod val="75000"/>
                </a:schemeClr>
              </a:buClr>
              <a:buSzPct val="85000"/>
              <a:buFont typeface="Wingdings" pitchFamily="2" charset="2"/>
              <a:buChar char="§"/>
            </a:pPr>
            <a:r>
              <a:rPr lang="en-US" sz="1000" b="1" dirty="0"/>
              <a:t>Implication:</a:t>
            </a:r>
          </a:p>
          <a:p>
            <a:pPr marL="285750" indent="-182880">
              <a:lnSpc>
                <a:spcPct val="90000"/>
              </a:lnSpc>
              <a:spcAft>
                <a:spcPts val="600"/>
              </a:spcAft>
              <a:buClr>
                <a:schemeClr val="accent1">
                  <a:lumMod val="75000"/>
                </a:schemeClr>
              </a:buClr>
              <a:buSzPct val="85000"/>
              <a:buFont typeface="Wingdings" pitchFamily="2" charset="2"/>
              <a:buChar char="§"/>
            </a:pPr>
            <a:r>
              <a:rPr lang="en-US" sz="1000" b="1" dirty="0"/>
              <a:t>       </a:t>
            </a:r>
            <a:r>
              <a:rPr lang="en-US" sz="1000" dirty="0"/>
              <a:t>These predictions enable investors and analysts to make  informed decisions about stock performance and guide strategic resource allocation in trading.</a:t>
            </a:r>
          </a:p>
          <a:p>
            <a:pPr marL="285750" indent="-182880">
              <a:lnSpc>
                <a:spcPct val="90000"/>
              </a:lnSpc>
              <a:spcAft>
                <a:spcPts val="600"/>
              </a:spcAft>
              <a:buClr>
                <a:schemeClr val="accent1">
                  <a:lumMod val="75000"/>
                </a:schemeClr>
              </a:buClr>
              <a:buSzPct val="85000"/>
              <a:buFont typeface="Wingdings" pitchFamily="2" charset="2"/>
              <a:buChar char="§"/>
            </a:pPr>
            <a:r>
              <a:rPr lang="en-US" sz="1000" dirty="0"/>
              <a:t>The graph compares actual and predicted close prices using a linear regression model, showing that the predictions capture general trends but fail to replicate the high volatility and sharp fluctuations of the actual data. This indicates that linear regression struggles to model extreme variations in the dataset effectively.</a:t>
            </a:r>
          </a:p>
          <a:p>
            <a:pPr indent="-182880">
              <a:lnSpc>
                <a:spcPct val="90000"/>
              </a:lnSpc>
              <a:spcAft>
                <a:spcPts val="600"/>
              </a:spcAft>
              <a:buClr>
                <a:schemeClr val="accent1">
                  <a:lumMod val="75000"/>
                </a:schemeClr>
              </a:buClr>
              <a:buSzPct val="85000"/>
              <a:buFont typeface="Wingdings" pitchFamily="2" charset="2"/>
              <a:buChar char="§"/>
            </a:pPr>
            <a:endParaRPr lang="en-US" sz="1000" dirty="0"/>
          </a:p>
          <a:p>
            <a:pPr marL="285750" indent="-182880">
              <a:lnSpc>
                <a:spcPct val="90000"/>
              </a:lnSpc>
              <a:buClr>
                <a:schemeClr val="accent1">
                  <a:lumMod val="75000"/>
                </a:schemeClr>
              </a:buClr>
              <a:buSzPct val="85000"/>
              <a:buFont typeface="Wingdings" pitchFamily="2" charset="2"/>
              <a:buChar char="§"/>
            </a:pPr>
            <a:r>
              <a:rPr lang="en-US" sz="1000" b="1" dirty="0"/>
              <a:t>Performance Metrics:</a:t>
            </a:r>
          </a:p>
          <a:p>
            <a:pPr indent="-182880">
              <a:lnSpc>
                <a:spcPct val="90000"/>
              </a:lnSpc>
              <a:buClr>
                <a:schemeClr val="accent1">
                  <a:lumMod val="75000"/>
                </a:schemeClr>
              </a:buClr>
              <a:buSzPct val="85000"/>
              <a:buFont typeface="Wingdings" pitchFamily="2" charset="2"/>
              <a:buChar char="§"/>
            </a:pPr>
            <a:endParaRPr lang="en-US" sz="1000" dirty="0"/>
          </a:p>
          <a:p>
            <a:pPr indent="-182880">
              <a:lnSpc>
                <a:spcPct val="90000"/>
              </a:lnSpc>
              <a:buClr>
                <a:schemeClr val="accent1">
                  <a:lumMod val="75000"/>
                </a:schemeClr>
              </a:buClr>
              <a:buSzPct val="85000"/>
              <a:buFont typeface="Wingdings" pitchFamily="2" charset="2"/>
              <a:buChar char="§"/>
            </a:pPr>
            <a:r>
              <a:rPr lang="en-US" sz="1000" b="1" dirty="0"/>
              <a:t>Mean Squared Error (MSE)</a:t>
            </a:r>
            <a:r>
              <a:rPr lang="en-US" sz="1000" dirty="0"/>
              <a:t>: (0.47)</a:t>
            </a:r>
          </a:p>
          <a:p>
            <a:pPr indent="-182880">
              <a:lnSpc>
                <a:spcPct val="90000"/>
              </a:lnSpc>
              <a:buClr>
                <a:schemeClr val="accent1">
                  <a:lumMod val="75000"/>
                </a:schemeClr>
              </a:buClr>
              <a:buSzPct val="85000"/>
              <a:buFont typeface="Wingdings" pitchFamily="2" charset="2"/>
              <a:buChar char="§"/>
            </a:pPr>
            <a:endParaRPr lang="en-US" sz="1000" dirty="0"/>
          </a:p>
          <a:p>
            <a:pPr marL="742950" lvl="1" indent="-182880">
              <a:lnSpc>
                <a:spcPct val="90000"/>
              </a:lnSpc>
              <a:buClr>
                <a:schemeClr val="accent1">
                  <a:lumMod val="75000"/>
                </a:schemeClr>
              </a:buClr>
              <a:buSzPct val="85000"/>
              <a:buFont typeface="Wingdings" pitchFamily="2" charset="2"/>
              <a:buChar char="§"/>
            </a:pPr>
            <a:r>
              <a:rPr lang="en-US" sz="1000" dirty="0"/>
              <a:t>The average squared difference between actual and predicted values.</a:t>
            </a:r>
          </a:p>
          <a:p>
            <a:pPr marL="742950" lvl="1" indent="-182880">
              <a:lnSpc>
                <a:spcPct val="90000"/>
              </a:lnSpc>
              <a:buClr>
                <a:schemeClr val="accent1">
                  <a:lumMod val="75000"/>
                </a:schemeClr>
              </a:buClr>
              <a:buSzPct val="85000"/>
              <a:buFont typeface="Wingdings" pitchFamily="2" charset="2"/>
              <a:buChar char="§"/>
            </a:pPr>
            <a:r>
              <a:rPr lang="en-US" sz="1000" dirty="0"/>
              <a:t>Lower values indicate better model performance.</a:t>
            </a:r>
          </a:p>
          <a:p>
            <a:pPr marL="742950" lvl="1" indent="-182880">
              <a:lnSpc>
                <a:spcPct val="90000"/>
              </a:lnSpc>
              <a:buClr>
                <a:schemeClr val="accent1">
                  <a:lumMod val="75000"/>
                </a:schemeClr>
              </a:buClr>
              <a:buSzPct val="85000"/>
              <a:buFont typeface="Wingdings" pitchFamily="2" charset="2"/>
              <a:buChar char="§"/>
            </a:pPr>
            <a:endParaRPr lang="en-US" sz="1000" dirty="0"/>
          </a:p>
          <a:p>
            <a:pPr indent="-182880">
              <a:lnSpc>
                <a:spcPct val="90000"/>
              </a:lnSpc>
              <a:buClr>
                <a:schemeClr val="accent1">
                  <a:lumMod val="75000"/>
                </a:schemeClr>
              </a:buClr>
              <a:buSzPct val="85000"/>
              <a:buFont typeface="Wingdings" pitchFamily="2" charset="2"/>
              <a:buChar char="§"/>
            </a:pPr>
            <a:r>
              <a:rPr lang="en-US" sz="1000" b="1" dirty="0"/>
              <a:t>R-squared (R²)</a:t>
            </a:r>
            <a:r>
              <a:rPr lang="en-US" sz="1000" dirty="0"/>
              <a:t>: (1.00)</a:t>
            </a:r>
          </a:p>
          <a:p>
            <a:pPr marL="742950" lvl="1" indent="-182880">
              <a:lnSpc>
                <a:spcPct val="90000"/>
              </a:lnSpc>
              <a:buClr>
                <a:schemeClr val="accent1">
                  <a:lumMod val="75000"/>
                </a:schemeClr>
              </a:buClr>
              <a:buSzPct val="85000"/>
              <a:buFont typeface="Wingdings" pitchFamily="2" charset="2"/>
              <a:buChar char="§"/>
            </a:pPr>
            <a:r>
              <a:rPr lang="en-US" sz="1000" dirty="0"/>
              <a:t>The model explains 100% of the variance in the target variable.</a:t>
            </a:r>
          </a:p>
          <a:p>
            <a:pPr marL="742950" lvl="1" indent="-182880">
              <a:lnSpc>
                <a:spcPct val="90000"/>
              </a:lnSpc>
              <a:buClr>
                <a:schemeClr val="accent1">
                  <a:lumMod val="75000"/>
                </a:schemeClr>
              </a:buClr>
              <a:buSzPct val="85000"/>
              <a:buFont typeface="Wingdings" pitchFamily="2" charset="2"/>
              <a:buChar char="§"/>
            </a:pPr>
            <a:r>
              <a:rPr lang="en-US" sz="1000" dirty="0"/>
              <a:t>A perfect fit indicates excellent prediction accuracy.</a:t>
            </a:r>
          </a:p>
        </p:txBody>
      </p:sp>
      <p:pic>
        <p:nvPicPr>
          <p:cNvPr id="4" name="Picture 3">
            <a:extLst>
              <a:ext uri="{FF2B5EF4-FFF2-40B4-BE49-F238E27FC236}">
                <a16:creationId xmlns:a16="http://schemas.microsoft.com/office/drawing/2014/main" id="{E223CCD7-BC76-7DDA-789F-CCFEC9548DBC}"/>
              </a:ext>
            </a:extLst>
          </p:cNvPr>
          <p:cNvPicPr>
            <a:picLocks noChangeAspect="1"/>
          </p:cNvPicPr>
          <p:nvPr/>
        </p:nvPicPr>
        <p:blipFill>
          <a:blip r:embed="rId6"/>
          <a:stretch>
            <a:fillRect/>
          </a:stretch>
        </p:blipFill>
        <p:spPr>
          <a:xfrm>
            <a:off x="7560952" y="2048933"/>
            <a:ext cx="4395095" cy="3042184"/>
          </a:xfrm>
          <a:prstGeom prst="rect">
            <a:avLst/>
          </a:prstGeom>
        </p:spPr>
      </p:pic>
      <p:grpSp>
        <p:nvGrpSpPr>
          <p:cNvPr id="30" name="Group 29">
            <a:extLst>
              <a:ext uri="{FF2B5EF4-FFF2-40B4-BE49-F238E27FC236}">
                <a16:creationId xmlns:a16="http://schemas.microsoft.com/office/drawing/2014/main" id="{D060B936-2771-48DC-842C-14EE9318E3E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1" name="Oval 30">
              <a:extLst>
                <a:ext uri="{FF2B5EF4-FFF2-40B4-BE49-F238E27FC236}">
                  <a16:creationId xmlns:a16="http://schemas.microsoft.com/office/drawing/2014/main" id="{DB4EC8B4-4BB2-45C2-A68A-28E36AC10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2" name="Oval 31">
              <a:extLst>
                <a:ext uri="{FF2B5EF4-FFF2-40B4-BE49-F238E27FC236}">
                  <a16:creationId xmlns:a16="http://schemas.microsoft.com/office/drawing/2014/main" id="{1431D296-F8F1-41C3-A211-E83E243C51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827333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6FDC81-7EA1-BEB0-AC32-41352EFEF1B5}"/>
              </a:ext>
            </a:extLst>
          </p:cNvPr>
          <p:cNvSpPr txBox="1"/>
          <p:nvPr/>
        </p:nvSpPr>
        <p:spPr>
          <a:xfrm>
            <a:off x="774569" y="1028343"/>
            <a:ext cx="10642862" cy="5416868"/>
          </a:xfrm>
          <a:prstGeom prst="rect">
            <a:avLst/>
          </a:prstGeom>
          <a:noFill/>
        </p:spPr>
        <p:txBody>
          <a:bodyPr wrap="square" rtlCol="0">
            <a:spAutoFit/>
          </a:bodyPr>
          <a:lstStyle/>
          <a:p>
            <a:pPr algn="ctr"/>
            <a:r>
              <a:rPr lang="en-US" sz="4000" dirty="0">
                <a:solidFill>
                  <a:srgbClr val="545454"/>
                </a:solidFill>
                <a:latin typeface="Bold Ink"/>
                <a:ea typeface="Bold Ink"/>
                <a:cs typeface="Bold Ink"/>
                <a:sym typeface="Bold Ink"/>
              </a:rPr>
              <a:t>ABSTRACT</a:t>
            </a:r>
          </a:p>
          <a:p>
            <a:pPr marL="285750" indent="-285750">
              <a:buFont typeface="Wingdings" panose="05000000000000000000" pitchFamily="2" charset="2"/>
              <a:buChar char="Ø"/>
            </a:pPr>
            <a:r>
              <a:rPr lang="en-US" dirty="0"/>
              <a:t>This project explores stock market data analysis using machine learning techniques to predict stock prices and assess portfolio risk. Utilizing a dataset of historical stock prices from S&amp;P 500 companies, the study focuses on three major stocks: AAPL, GOOGL, and MSFT. </a:t>
            </a:r>
          </a:p>
          <a:p>
            <a:endParaRPr lang="en-US" dirty="0"/>
          </a:p>
          <a:p>
            <a:pPr marL="285750" indent="-285750">
              <a:buFont typeface="Wingdings" panose="05000000000000000000" pitchFamily="2" charset="2"/>
              <a:buChar char="Ø"/>
            </a:pPr>
            <a:r>
              <a:rPr lang="en-US" dirty="0"/>
              <a:t>Data preprocessing steps, including filtering, feature engineering, and splitting, were applied to prepare the dataset for modeling.</a:t>
            </a:r>
          </a:p>
          <a:p>
            <a:endParaRPr lang="en-US" dirty="0"/>
          </a:p>
          <a:p>
            <a:pPr marL="285750" indent="-285750">
              <a:buFont typeface="Wingdings" panose="05000000000000000000" pitchFamily="2" charset="2"/>
              <a:buChar char="Ø"/>
            </a:pPr>
            <a:r>
              <a:rPr lang="en-US" dirty="0"/>
              <a:t>Linear Regression, Logistic Regression, Decision Tree, and Random Forest were employed to enhance the depth of analysis. Metrics such as Mean Squared Error (MSE) and R² Score were used to evaluate model performance, with Linear Regression yielding promising results. Visualizations such as residual plots, scatter plots, and time-series comparisons were used to interpret the models’ accuracy and insights into stock price trends.</a:t>
            </a:r>
          </a:p>
          <a:p>
            <a:endParaRPr lang="en-US" dirty="0"/>
          </a:p>
          <a:p>
            <a:pPr marL="285750" indent="-285750">
              <a:buFont typeface="Wingdings" panose="05000000000000000000" pitchFamily="2" charset="2"/>
              <a:buChar char="Ø"/>
            </a:pPr>
            <a:r>
              <a:rPr lang="en-US" dirty="0"/>
              <a:t>This study provides a comprehensive approach to leveraging machine learning for stock price prediction and risk assessment, contributing valuable tools for data-driven decision-making in financial analysis.</a:t>
            </a:r>
          </a:p>
          <a:p>
            <a:endParaRPr lang="en-IN" dirty="0"/>
          </a:p>
        </p:txBody>
      </p:sp>
    </p:spTree>
    <p:extLst>
      <p:ext uri="{BB962C8B-B14F-4D97-AF65-F5344CB8AC3E}">
        <p14:creationId xmlns:p14="http://schemas.microsoft.com/office/powerpoint/2010/main" val="3713020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240B56E4-373D-4EC3-816C-0EAC1C8680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3" name="Oval 22">
              <a:extLst>
                <a:ext uri="{FF2B5EF4-FFF2-40B4-BE49-F238E27FC236}">
                  <a16:creationId xmlns:a16="http://schemas.microsoft.com/office/drawing/2014/main" id="{1E90CEEA-DB88-4D63-9114-2E1FFD157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4" name="Oval 23">
              <a:extLst>
                <a:ext uri="{FF2B5EF4-FFF2-40B4-BE49-F238E27FC236}">
                  <a16:creationId xmlns:a16="http://schemas.microsoft.com/office/drawing/2014/main" id="{D2A175AA-4B16-4687-A52A-897C3A13F9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extBox 1">
            <a:extLst>
              <a:ext uri="{FF2B5EF4-FFF2-40B4-BE49-F238E27FC236}">
                <a16:creationId xmlns:a16="http://schemas.microsoft.com/office/drawing/2014/main" id="{169CA332-BB2F-5FC9-BB04-33329C1650B2}"/>
              </a:ext>
            </a:extLst>
          </p:cNvPr>
          <p:cNvSpPr txBox="1"/>
          <p:nvPr/>
        </p:nvSpPr>
        <p:spPr>
          <a:xfrm>
            <a:off x="634000" y="484632"/>
            <a:ext cx="7495874" cy="160934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cap="all">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sym typeface="Bold Ink"/>
              </a:rPr>
              <a:t> 2. LOGISTIC REGRESSION: </a:t>
            </a:r>
            <a:endParaRPr lang="en-US" sz="5400" cap="all">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endParaRPr>
          </a:p>
        </p:txBody>
      </p:sp>
      <p:sp>
        <p:nvSpPr>
          <p:cNvPr id="3" name="TextBox 2">
            <a:extLst>
              <a:ext uri="{FF2B5EF4-FFF2-40B4-BE49-F238E27FC236}">
                <a16:creationId xmlns:a16="http://schemas.microsoft.com/office/drawing/2014/main" id="{CDE2203B-8373-B6D6-6F0F-1725902A61AE}"/>
              </a:ext>
            </a:extLst>
          </p:cNvPr>
          <p:cNvSpPr txBox="1"/>
          <p:nvPr/>
        </p:nvSpPr>
        <p:spPr>
          <a:xfrm>
            <a:off x="634000" y="2121408"/>
            <a:ext cx="7495874" cy="4050792"/>
          </a:xfrm>
          <a:prstGeom prst="rect">
            <a:avLst/>
          </a:prstGeom>
        </p:spPr>
        <p:txBody>
          <a:bodyPr vert="horz" lIns="91440" tIns="45720" rIns="91440" bIns="45720" rtlCol="0">
            <a:normAutofit/>
          </a:bodyPr>
          <a:lstStyle/>
          <a:p>
            <a:pPr marL="285750" indent="-182880">
              <a:lnSpc>
                <a:spcPct val="90000"/>
              </a:lnSpc>
              <a:spcAft>
                <a:spcPts val="600"/>
              </a:spcAft>
              <a:buClr>
                <a:schemeClr val="accent1">
                  <a:lumMod val="75000"/>
                </a:schemeClr>
              </a:buClr>
              <a:buSzPct val="85000"/>
              <a:buFont typeface="Wingdings" pitchFamily="2" charset="2"/>
              <a:buChar char="§"/>
            </a:pPr>
            <a:r>
              <a:rPr lang="en-US" sz="1700"/>
              <a:t>Logistic Regression classifies stock price movements (e.g., increase or decrease) by analyzing patterns in features such as daily price range and volume. It performs well in binary classification tasks when data is well-balanced and preprocessed.</a:t>
            </a:r>
          </a:p>
          <a:p>
            <a:pPr indent="-182880">
              <a:lnSpc>
                <a:spcPct val="90000"/>
              </a:lnSpc>
              <a:spcAft>
                <a:spcPts val="600"/>
              </a:spcAft>
              <a:buClr>
                <a:schemeClr val="accent1">
                  <a:lumMod val="75000"/>
                </a:schemeClr>
              </a:buClr>
              <a:buSzPct val="85000"/>
              <a:buFont typeface="Wingdings" pitchFamily="2" charset="2"/>
              <a:buChar char="§"/>
            </a:pPr>
            <a:endParaRPr lang="en-US" sz="1700"/>
          </a:p>
          <a:p>
            <a:pPr marL="285750" indent="-182880">
              <a:lnSpc>
                <a:spcPct val="90000"/>
              </a:lnSpc>
              <a:spcAft>
                <a:spcPts val="600"/>
              </a:spcAft>
              <a:buClr>
                <a:schemeClr val="accent1">
                  <a:lumMod val="75000"/>
                </a:schemeClr>
              </a:buClr>
              <a:buSzPct val="85000"/>
              <a:buFont typeface="Wingdings" pitchFamily="2" charset="2"/>
              <a:buChar char="§"/>
            </a:pPr>
            <a:r>
              <a:rPr lang="en-US" sz="1700" b="1"/>
              <a:t>Implication:</a:t>
            </a:r>
            <a:br>
              <a:rPr lang="en-US" sz="1700"/>
            </a:br>
            <a:r>
              <a:rPr lang="en-US" sz="1700"/>
              <a:t>The model aids in risk assessment by identifying probable upward or downward trends, supporting portfolio managers in minimizing potential losses.</a:t>
            </a:r>
          </a:p>
          <a:p>
            <a:pPr indent="-182880">
              <a:lnSpc>
                <a:spcPct val="90000"/>
              </a:lnSpc>
              <a:spcAft>
                <a:spcPts val="600"/>
              </a:spcAft>
              <a:buClr>
                <a:schemeClr val="accent1">
                  <a:lumMod val="75000"/>
                </a:schemeClr>
              </a:buClr>
              <a:buSzPct val="85000"/>
              <a:buFont typeface="Wingdings" pitchFamily="2" charset="2"/>
              <a:buChar char="§"/>
            </a:pPr>
            <a:endParaRPr lang="en-US" sz="1700"/>
          </a:p>
          <a:p>
            <a:pPr marL="285750" indent="-182880">
              <a:lnSpc>
                <a:spcPct val="90000"/>
              </a:lnSpc>
              <a:spcAft>
                <a:spcPts val="600"/>
              </a:spcAft>
              <a:buClr>
                <a:schemeClr val="accent1">
                  <a:lumMod val="75000"/>
                </a:schemeClr>
              </a:buClr>
              <a:buSzPct val="85000"/>
              <a:buFont typeface="Wingdings" pitchFamily="2" charset="2"/>
              <a:buChar char="§"/>
            </a:pPr>
            <a:r>
              <a:rPr lang="en-US" sz="1700" b="1"/>
              <a:t>Performance Metrics:</a:t>
            </a:r>
          </a:p>
          <a:p>
            <a:pPr indent="-182880">
              <a:lnSpc>
                <a:spcPct val="90000"/>
              </a:lnSpc>
              <a:spcAft>
                <a:spcPts val="600"/>
              </a:spcAft>
              <a:buClr>
                <a:schemeClr val="accent1">
                  <a:lumMod val="75000"/>
                </a:schemeClr>
              </a:buClr>
              <a:buSzPct val="85000"/>
              <a:buFont typeface="Wingdings" pitchFamily="2" charset="2"/>
              <a:buChar char="§"/>
            </a:pPr>
            <a:r>
              <a:rPr lang="en-US" sz="1700"/>
              <a:t>The Logistic Regression model achieved an accuracy of 66%, with class 1 having better recall (76%) but lower precision (64%), while class 0 had higher precision (70%) but lower recall (57%), indicating a moderate performance with room for improvement, particularly in class 0.</a:t>
            </a:r>
          </a:p>
          <a:p>
            <a:pPr indent="-182880">
              <a:lnSpc>
                <a:spcPct val="90000"/>
              </a:lnSpc>
              <a:spcAft>
                <a:spcPts val="600"/>
              </a:spcAft>
              <a:buClr>
                <a:schemeClr val="accent1">
                  <a:lumMod val="75000"/>
                </a:schemeClr>
              </a:buClr>
              <a:buSzPct val="85000"/>
              <a:buFont typeface="Wingdings" pitchFamily="2" charset="2"/>
              <a:buChar char="§"/>
            </a:pPr>
            <a:endParaRPr lang="en-US" sz="1700"/>
          </a:p>
        </p:txBody>
      </p:sp>
      <p:pic>
        <p:nvPicPr>
          <p:cNvPr id="6" name="Picture 5">
            <a:extLst>
              <a:ext uri="{FF2B5EF4-FFF2-40B4-BE49-F238E27FC236}">
                <a16:creationId xmlns:a16="http://schemas.microsoft.com/office/drawing/2014/main" id="{32DFBC7F-EA89-E572-9F98-EAF4C51067EF}"/>
              </a:ext>
            </a:extLst>
          </p:cNvPr>
          <p:cNvPicPr>
            <a:picLocks noChangeAspect="1"/>
          </p:cNvPicPr>
          <p:nvPr/>
        </p:nvPicPr>
        <p:blipFill>
          <a:blip r:embed="rId5"/>
          <a:srcRect r="22930" b="3"/>
          <a:stretch/>
        </p:blipFill>
        <p:spPr>
          <a:xfrm>
            <a:off x="8329283" y="3538772"/>
            <a:ext cx="3422783" cy="2705506"/>
          </a:xfrm>
          <a:prstGeom prst="rect">
            <a:avLst/>
          </a:prstGeom>
        </p:spPr>
      </p:pic>
      <p:pic>
        <p:nvPicPr>
          <p:cNvPr id="8" name="Picture 7">
            <a:extLst>
              <a:ext uri="{FF2B5EF4-FFF2-40B4-BE49-F238E27FC236}">
                <a16:creationId xmlns:a16="http://schemas.microsoft.com/office/drawing/2014/main" id="{45EDF402-31CE-0F97-5917-95F692150BAB}"/>
              </a:ext>
            </a:extLst>
          </p:cNvPr>
          <p:cNvPicPr>
            <a:picLocks noChangeAspect="1"/>
          </p:cNvPicPr>
          <p:nvPr/>
        </p:nvPicPr>
        <p:blipFill>
          <a:blip r:embed="rId6"/>
          <a:stretch>
            <a:fillRect/>
          </a:stretch>
        </p:blipFill>
        <p:spPr>
          <a:xfrm>
            <a:off x="8129874" y="413512"/>
            <a:ext cx="3830519" cy="3125260"/>
          </a:xfrm>
          <a:prstGeom prst="rect">
            <a:avLst/>
          </a:prstGeom>
        </p:spPr>
      </p:pic>
    </p:spTree>
    <p:extLst>
      <p:ext uri="{BB962C8B-B14F-4D97-AF65-F5344CB8AC3E}">
        <p14:creationId xmlns:p14="http://schemas.microsoft.com/office/powerpoint/2010/main" val="39867320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01C40124-1649-4FF2-8F64-C8284EB9FD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3" name="Oval 22">
              <a:extLst>
                <a:ext uri="{FF2B5EF4-FFF2-40B4-BE49-F238E27FC236}">
                  <a16:creationId xmlns:a16="http://schemas.microsoft.com/office/drawing/2014/main" id="{086727CD-9977-4B25-9516-2B6E06AAA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4" name="Oval 23">
              <a:extLst>
                <a:ext uri="{FF2B5EF4-FFF2-40B4-BE49-F238E27FC236}">
                  <a16:creationId xmlns:a16="http://schemas.microsoft.com/office/drawing/2014/main" id="{219F4D31-E06B-4B98-A1F1-A29AFCBDD0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extBox 1">
            <a:extLst>
              <a:ext uri="{FF2B5EF4-FFF2-40B4-BE49-F238E27FC236}">
                <a16:creationId xmlns:a16="http://schemas.microsoft.com/office/drawing/2014/main" id="{BE8F291B-08B6-3146-EC75-F8E7004F4BD8}"/>
              </a:ext>
            </a:extLst>
          </p:cNvPr>
          <p:cNvSpPr txBox="1"/>
          <p:nvPr/>
        </p:nvSpPr>
        <p:spPr>
          <a:xfrm>
            <a:off x="634000" y="2121408"/>
            <a:ext cx="7495874" cy="4050792"/>
          </a:xfrm>
          <a:prstGeom prst="rect">
            <a:avLst/>
          </a:prstGeom>
        </p:spPr>
        <p:txBody>
          <a:bodyPr vert="horz" lIns="91440" tIns="45720" rIns="91440" bIns="45720" rtlCol="0">
            <a:normAutofit/>
          </a:bodyPr>
          <a:lstStyle/>
          <a:p>
            <a:pPr indent="-182880">
              <a:lnSpc>
                <a:spcPct val="90000"/>
              </a:lnSpc>
              <a:spcAft>
                <a:spcPts val="600"/>
              </a:spcAft>
              <a:buClr>
                <a:schemeClr val="accent1">
                  <a:lumMod val="75000"/>
                </a:schemeClr>
              </a:buClr>
              <a:buSzPct val="85000"/>
              <a:buFont typeface="Wingdings" pitchFamily="2" charset="2"/>
              <a:buChar char="§"/>
            </a:pPr>
            <a:r>
              <a:rPr lang="en-US" sz="1500">
                <a:sym typeface="Bold Ink"/>
              </a:rPr>
              <a:t>3. DECISION TREE:</a:t>
            </a:r>
          </a:p>
          <a:p>
            <a:pPr indent="-182880">
              <a:lnSpc>
                <a:spcPct val="90000"/>
              </a:lnSpc>
              <a:spcAft>
                <a:spcPts val="600"/>
              </a:spcAft>
              <a:buClr>
                <a:schemeClr val="accent1">
                  <a:lumMod val="75000"/>
                </a:schemeClr>
              </a:buClr>
              <a:buSzPct val="85000"/>
              <a:buFont typeface="Wingdings" pitchFamily="2" charset="2"/>
              <a:buChar char="§"/>
            </a:pPr>
            <a:endParaRPr lang="en-US" sz="1500">
              <a:sym typeface="Bold Ink"/>
            </a:endParaRPr>
          </a:p>
          <a:p>
            <a:pPr marL="285750" indent="-182880">
              <a:lnSpc>
                <a:spcPct val="90000"/>
              </a:lnSpc>
              <a:spcAft>
                <a:spcPts val="600"/>
              </a:spcAft>
              <a:buClr>
                <a:schemeClr val="accent1">
                  <a:lumMod val="75000"/>
                </a:schemeClr>
              </a:buClr>
              <a:buSzPct val="85000"/>
              <a:buFont typeface="Wingdings" pitchFamily="2" charset="2"/>
              <a:buChar char="§"/>
            </a:pPr>
            <a:r>
              <a:rPr lang="en-US" sz="1500"/>
              <a:t>Decision Trees effectively interpret non-linear relationships in stock price trends by segmenting the data based on key features like trading volume and low prices. This model identifies the specific conditions under which stock prices exhibit predictable behavior, making it highly effective for understanding price patterns.</a:t>
            </a:r>
          </a:p>
          <a:p>
            <a:pPr marL="285750" indent="-182880">
              <a:lnSpc>
                <a:spcPct val="90000"/>
              </a:lnSpc>
              <a:spcAft>
                <a:spcPts val="600"/>
              </a:spcAft>
              <a:buClr>
                <a:schemeClr val="accent1">
                  <a:lumMod val="75000"/>
                </a:schemeClr>
              </a:buClr>
              <a:buSzPct val="85000"/>
              <a:buFont typeface="Wingdings" pitchFamily="2" charset="2"/>
              <a:buChar char="§"/>
            </a:pPr>
            <a:r>
              <a:rPr lang="en-US" sz="1500" b="1"/>
              <a:t>Implication</a:t>
            </a:r>
            <a:r>
              <a:rPr lang="en-US" sz="1500"/>
              <a:t>:</a:t>
            </a:r>
            <a:br>
              <a:rPr lang="en-US" sz="1500"/>
            </a:br>
            <a:r>
              <a:rPr lang="en-US" sz="1500"/>
              <a:t>The model’s ability to generate clear decision rules allows stakeholders to develop rule-based strategies for stock trading, simplifying complex stock behaviors and enabling more informed tactical investment decisions.</a:t>
            </a:r>
          </a:p>
          <a:p>
            <a:pPr indent="-182880">
              <a:lnSpc>
                <a:spcPct val="90000"/>
              </a:lnSpc>
              <a:spcAft>
                <a:spcPts val="600"/>
              </a:spcAft>
              <a:buClr>
                <a:schemeClr val="accent1">
                  <a:lumMod val="75000"/>
                </a:schemeClr>
              </a:buClr>
              <a:buSzPct val="85000"/>
              <a:buFont typeface="Wingdings" pitchFamily="2" charset="2"/>
              <a:buChar char="§"/>
            </a:pPr>
            <a:endParaRPr lang="en-US" sz="1500"/>
          </a:p>
          <a:p>
            <a:pPr marL="285750" indent="-182880">
              <a:lnSpc>
                <a:spcPct val="90000"/>
              </a:lnSpc>
              <a:spcAft>
                <a:spcPts val="600"/>
              </a:spcAft>
              <a:buClr>
                <a:schemeClr val="accent1">
                  <a:lumMod val="75000"/>
                </a:schemeClr>
              </a:buClr>
              <a:buSzPct val="85000"/>
              <a:buFont typeface="Wingdings" pitchFamily="2" charset="2"/>
              <a:buChar char="§"/>
            </a:pPr>
            <a:r>
              <a:rPr lang="en-US" sz="1500" b="1"/>
              <a:t>Performance Metrics:</a:t>
            </a:r>
          </a:p>
          <a:p>
            <a:pPr indent="-182880">
              <a:lnSpc>
                <a:spcPct val="90000"/>
              </a:lnSpc>
              <a:spcAft>
                <a:spcPts val="600"/>
              </a:spcAft>
              <a:buClr>
                <a:schemeClr val="accent1">
                  <a:lumMod val="75000"/>
                </a:schemeClr>
              </a:buClr>
              <a:buSzPct val="85000"/>
              <a:buFont typeface="Wingdings" pitchFamily="2" charset="2"/>
              <a:buChar char="§"/>
            </a:pPr>
            <a:r>
              <a:rPr lang="en-US" sz="1500"/>
              <a:t>     The Decision Tree model achieved an accuracy of 66%, with class 0 having better recall (71%) but lower  precision (64%), and class 1 having higher precision (68%) but lower recall (60%), indicating a balanced but moderate performance.</a:t>
            </a:r>
          </a:p>
        </p:txBody>
      </p:sp>
      <p:pic>
        <p:nvPicPr>
          <p:cNvPr id="4" name="Picture 3">
            <a:extLst>
              <a:ext uri="{FF2B5EF4-FFF2-40B4-BE49-F238E27FC236}">
                <a16:creationId xmlns:a16="http://schemas.microsoft.com/office/drawing/2014/main" id="{59084568-886E-5B9A-65DB-543B3587705B}"/>
              </a:ext>
            </a:extLst>
          </p:cNvPr>
          <p:cNvPicPr>
            <a:picLocks noChangeAspect="1"/>
          </p:cNvPicPr>
          <p:nvPr/>
        </p:nvPicPr>
        <p:blipFill>
          <a:blip r:embed="rId4"/>
          <a:stretch>
            <a:fillRect/>
          </a:stretch>
        </p:blipFill>
        <p:spPr>
          <a:xfrm>
            <a:off x="8351521" y="927062"/>
            <a:ext cx="3217666" cy="2031230"/>
          </a:xfrm>
          <a:prstGeom prst="rect">
            <a:avLst/>
          </a:prstGeom>
        </p:spPr>
      </p:pic>
      <p:pic>
        <p:nvPicPr>
          <p:cNvPr id="6" name="Picture 5">
            <a:extLst>
              <a:ext uri="{FF2B5EF4-FFF2-40B4-BE49-F238E27FC236}">
                <a16:creationId xmlns:a16="http://schemas.microsoft.com/office/drawing/2014/main" id="{3EDAA9B7-CB67-DB0A-C692-2DFF2B18BED6}"/>
              </a:ext>
            </a:extLst>
          </p:cNvPr>
          <p:cNvPicPr>
            <a:picLocks noChangeAspect="1"/>
          </p:cNvPicPr>
          <p:nvPr/>
        </p:nvPicPr>
        <p:blipFill>
          <a:blip r:embed="rId5"/>
          <a:stretch>
            <a:fillRect/>
          </a:stretch>
        </p:blipFill>
        <p:spPr>
          <a:xfrm>
            <a:off x="8534401" y="3429000"/>
            <a:ext cx="3217666" cy="2015665"/>
          </a:xfrm>
          <a:prstGeom prst="rect">
            <a:avLst/>
          </a:prstGeom>
        </p:spPr>
      </p:pic>
    </p:spTree>
    <p:extLst>
      <p:ext uri="{BB962C8B-B14F-4D97-AF65-F5344CB8AC3E}">
        <p14:creationId xmlns:p14="http://schemas.microsoft.com/office/powerpoint/2010/main" val="9325992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3" name="Oval 22">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4" name="Oval 23">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6" name="Rectangle 25">
            <a:extLst>
              <a:ext uri="{FF2B5EF4-FFF2-40B4-BE49-F238E27FC236}">
                <a16:creationId xmlns:a16="http://schemas.microsoft.com/office/drawing/2014/main" id="{4DA90C30-B990-4CCA-B584-40F864DA3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45274"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CE740E9-D0E2-CCCB-F012-231C3F800AE5}"/>
              </a:ext>
            </a:extLst>
          </p:cNvPr>
          <p:cNvSpPr txBox="1"/>
          <p:nvPr/>
        </p:nvSpPr>
        <p:spPr>
          <a:xfrm>
            <a:off x="382279" y="2121408"/>
            <a:ext cx="6743845" cy="4050792"/>
          </a:xfrm>
          <a:prstGeom prst="rect">
            <a:avLst/>
          </a:prstGeom>
        </p:spPr>
        <p:txBody>
          <a:bodyPr vert="horz" lIns="91440" tIns="45720" rIns="91440" bIns="45720" rtlCol="0">
            <a:normAutofit/>
          </a:bodyPr>
          <a:lstStyle/>
          <a:p>
            <a:pPr indent="-182880">
              <a:lnSpc>
                <a:spcPct val="90000"/>
              </a:lnSpc>
              <a:spcAft>
                <a:spcPts val="600"/>
              </a:spcAft>
              <a:buClr>
                <a:schemeClr val="accent1">
                  <a:lumMod val="75000"/>
                </a:schemeClr>
              </a:buClr>
              <a:buSzPct val="85000"/>
              <a:buFont typeface="Wingdings" pitchFamily="2" charset="2"/>
              <a:buChar char="§"/>
            </a:pPr>
            <a:r>
              <a:rPr lang="en-US" sz="1300">
                <a:sym typeface="Bold Ink"/>
              </a:rPr>
              <a:t>RANDOM FOREST:</a:t>
            </a:r>
          </a:p>
          <a:p>
            <a:pPr indent="-182880">
              <a:lnSpc>
                <a:spcPct val="90000"/>
              </a:lnSpc>
              <a:spcAft>
                <a:spcPts val="600"/>
              </a:spcAft>
              <a:buClr>
                <a:schemeClr val="accent1">
                  <a:lumMod val="75000"/>
                </a:schemeClr>
              </a:buClr>
              <a:buSzPct val="85000"/>
              <a:buFont typeface="Wingdings" pitchFamily="2" charset="2"/>
              <a:buChar char="§"/>
            </a:pPr>
            <a:endParaRPr lang="en-US" sz="1300">
              <a:sym typeface="Bold Ink"/>
            </a:endParaRPr>
          </a:p>
          <a:p>
            <a:pPr marL="285750" indent="-182880">
              <a:lnSpc>
                <a:spcPct val="90000"/>
              </a:lnSpc>
              <a:spcAft>
                <a:spcPts val="600"/>
              </a:spcAft>
              <a:buClr>
                <a:schemeClr val="accent1">
                  <a:lumMod val="75000"/>
                </a:schemeClr>
              </a:buClr>
              <a:buSzPct val="85000"/>
              <a:buFont typeface="Wingdings" pitchFamily="2" charset="2"/>
              <a:buChar char="§"/>
            </a:pPr>
            <a:r>
              <a:rPr lang="en-US" sz="1300"/>
              <a:t>Random Forests aggregate predictions from multiple Decision Trees, capturing intricate patterns in stock price movements and minimizing overfitting. By handling large datasets effectively, this model provides more accurate and robust forecasts for stock trends.</a:t>
            </a:r>
          </a:p>
          <a:p>
            <a:pPr indent="-182880">
              <a:lnSpc>
                <a:spcPct val="90000"/>
              </a:lnSpc>
              <a:spcAft>
                <a:spcPts val="600"/>
              </a:spcAft>
              <a:buClr>
                <a:schemeClr val="accent1">
                  <a:lumMod val="75000"/>
                </a:schemeClr>
              </a:buClr>
              <a:buSzPct val="85000"/>
              <a:buFont typeface="Wingdings" pitchFamily="2" charset="2"/>
              <a:buChar char="§"/>
            </a:pPr>
            <a:endParaRPr lang="en-US" sz="1300"/>
          </a:p>
          <a:p>
            <a:pPr marL="285750" indent="-182880">
              <a:lnSpc>
                <a:spcPct val="90000"/>
              </a:lnSpc>
              <a:spcAft>
                <a:spcPts val="600"/>
              </a:spcAft>
              <a:buClr>
                <a:schemeClr val="accent1">
                  <a:lumMod val="75000"/>
                </a:schemeClr>
              </a:buClr>
              <a:buSzPct val="85000"/>
              <a:buFont typeface="Wingdings" pitchFamily="2" charset="2"/>
              <a:buChar char="§"/>
            </a:pPr>
            <a:r>
              <a:rPr lang="en-US" sz="1300" b="1"/>
              <a:t>Implication</a:t>
            </a:r>
            <a:r>
              <a:rPr lang="en-US" sz="1300"/>
              <a:t>:</a:t>
            </a:r>
            <a:br>
              <a:rPr lang="en-US" sz="1300"/>
            </a:br>
            <a:r>
              <a:rPr lang="en-US" sz="1300"/>
              <a:t>The ensemble nature of Random Forests enhances prediction accuracy, empowering traders with reliable data-driven strategies for portfolio optimization and helping to mitigate risks associated with stock market  volatility.</a:t>
            </a:r>
          </a:p>
          <a:p>
            <a:pPr indent="-182880">
              <a:lnSpc>
                <a:spcPct val="90000"/>
              </a:lnSpc>
              <a:spcAft>
                <a:spcPts val="600"/>
              </a:spcAft>
              <a:buClr>
                <a:schemeClr val="accent1">
                  <a:lumMod val="75000"/>
                </a:schemeClr>
              </a:buClr>
              <a:buSzPct val="85000"/>
              <a:buFont typeface="Wingdings" pitchFamily="2" charset="2"/>
              <a:buChar char="§"/>
            </a:pPr>
            <a:endParaRPr lang="en-US" sz="1300"/>
          </a:p>
          <a:p>
            <a:pPr marL="285750" indent="-182880">
              <a:lnSpc>
                <a:spcPct val="90000"/>
              </a:lnSpc>
              <a:spcAft>
                <a:spcPts val="600"/>
              </a:spcAft>
              <a:buClr>
                <a:schemeClr val="accent1">
                  <a:lumMod val="75000"/>
                </a:schemeClr>
              </a:buClr>
              <a:buSzPct val="85000"/>
              <a:buFont typeface="Wingdings" pitchFamily="2" charset="2"/>
              <a:buChar char="§"/>
            </a:pPr>
            <a:r>
              <a:rPr lang="en-US" sz="1300" b="1"/>
              <a:t>Performance Metrics:</a:t>
            </a:r>
          </a:p>
          <a:p>
            <a:pPr indent="-182880">
              <a:lnSpc>
                <a:spcPct val="90000"/>
              </a:lnSpc>
              <a:spcAft>
                <a:spcPts val="600"/>
              </a:spcAft>
              <a:buClr>
                <a:schemeClr val="accent1">
                  <a:lumMod val="75000"/>
                </a:schemeClr>
              </a:buClr>
              <a:buSzPct val="85000"/>
              <a:buFont typeface="Wingdings" pitchFamily="2" charset="2"/>
              <a:buChar char="§"/>
            </a:pPr>
            <a:r>
              <a:rPr lang="en-US" sz="1300"/>
              <a:t>      The Random Forest model achieved an accuracy of 66%, with class 0 having better recall (71%) but lower precision (65%), and class 1 having higher precision (68%) but lower recall (62%), indicating a balanced yet moderate performance.</a:t>
            </a:r>
          </a:p>
          <a:p>
            <a:pPr indent="-182880">
              <a:lnSpc>
                <a:spcPct val="90000"/>
              </a:lnSpc>
              <a:spcAft>
                <a:spcPts val="600"/>
              </a:spcAft>
              <a:buClr>
                <a:schemeClr val="accent1">
                  <a:lumMod val="75000"/>
                </a:schemeClr>
              </a:buClr>
              <a:buSzPct val="85000"/>
              <a:buFont typeface="Wingdings" pitchFamily="2" charset="2"/>
              <a:buChar char="§"/>
            </a:pPr>
            <a:endParaRPr lang="en-US" sz="1300"/>
          </a:p>
        </p:txBody>
      </p:sp>
      <p:pic>
        <p:nvPicPr>
          <p:cNvPr id="6" name="Picture 5">
            <a:extLst>
              <a:ext uri="{FF2B5EF4-FFF2-40B4-BE49-F238E27FC236}">
                <a16:creationId xmlns:a16="http://schemas.microsoft.com/office/drawing/2014/main" id="{2029D0FD-2971-A683-47C1-4EDC640865F2}"/>
              </a:ext>
            </a:extLst>
          </p:cNvPr>
          <p:cNvPicPr>
            <a:picLocks noChangeAspect="1"/>
          </p:cNvPicPr>
          <p:nvPr/>
        </p:nvPicPr>
        <p:blipFill>
          <a:blip r:embed="rId6"/>
          <a:stretch>
            <a:fillRect/>
          </a:stretch>
        </p:blipFill>
        <p:spPr>
          <a:xfrm>
            <a:off x="7927554" y="2121408"/>
            <a:ext cx="3807246" cy="2369311"/>
          </a:xfrm>
          <a:prstGeom prst="rect">
            <a:avLst/>
          </a:prstGeom>
        </p:spPr>
      </p:pic>
      <p:grpSp>
        <p:nvGrpSpPr>
          <p:cNvPr id="28" name="Group 27">
            <a:extLst>
              <a:ext uri="{FF2B5EF4-FFF2-40B4-BE49-F238E27FC236}">
                <a16:creationId xmlns:a16="http://schemas.microsoft.com/office/drawing/2014/main" id="{D060B936-2771-48DC-842C-14EE9318E3E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9" name="Oval 28">
              <a:extLst>
                <a:ext uri="{FF2B5EF4-FFF2-40B4-BE49-F238E27FC236}">
                  <a16:creationId xmlns:a16="http://schemas.microsoft.com/office/drawing/2014/main" id="{DB4EC8B4-4BB2-45C2-A68A-28E36AC10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0" name="Oval 29">
              <a:extLst>
                <a:ext uri="{FF2B5EF4-FFF2-40B4-BE49-F238E27FC236}">
                  <a16:creationId xmlns:a16="http://schemas.microsoft.com/office/drawing/2014/main" id="{1431D296-F8F1-41C3-A211-E83E243C51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6789634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132FD491-28F3-42E7-AEBF-A9E3C462C9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8" name="Oval 7">
              <a:extLst>
                <a:ext uri="{FF2B5EF4-FFF2-40B4-BE49-F238E27FC236}">
                  <a16:creationId xmlns:a16="http://schemas.microsoft.com/office/drawing/2014/main" id="{AD016B6E-F283-4CFB-9099-05C8DA6AB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9" name="Oval 8">
              <a:extLst>
                <a:ext uri="{FF2B5EF4-FFF2-40B4-BE49-F238E27FC236}">
                  <a16:creationId xmlns:a16="http://schemas.microsoft.com/office/drawing/2014/main" id="{72D0360E-345F-4790-B0A0-03ADC36B5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useBgFill="1">
        <p:nvSpPr>
          <p:cNvPr id="11" name="Rectangle 10">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extBox 1">
            <a:extLst>
              <a:ext uri="{FF2B5EF4-FFF2-40B4-BE49-F238E27FC236}">
                <a16:creationId xmlns:a16="http://schemas.microsoft.com/office/drawing/2014/main" id="{66BD7257-2062-1D7B-7850-F4014181001A}"/>
              </a:ext>
            </a:extLst>
          </p:cNvPr>
          <p:cNvSpPr txBox="1"/>
          <p:nvPr/>
        </p:nvSpPr>
        <p:spPr>
          <a:xfrm>
            <a:off x="1069848" y="2320412"/>
            <a:ext cx="10058400" cy="3851787"/>
          </a:xfrm>
          <a:prstGeom prst="rect">
            <a:avLst/>
          </a:prstGeom>
        </p:spPr>
        <p:txBody>
          <a:bodyPr vert="horz" lIns="91440" tIns="45720" rIns="91440" bIns="45720" rtlCol="0">
            <a:normAutofit/>
          </a:bodyPr>
          <a:lstStyle/>
          <a:p>
            <a:pPr>
              <a:lnSpc>
                <a:spcPct val="90000"/>
              </a:lnSpc>
              <a:spcAft>
                <a:spcPts val="600"/>
              </a:spcAft>
              <a:buClr>
                <a:schemeClr val="accent1">
                  <a:lumMod val="75000"/>
                </a:schemeClr>
              </a:buClr>
              <a:buSzPct val="85000"/>
            </a:pPr>
            <a:r>
              <a:rPr lang="en-US" sz="2000" b="1" spc="20" dirty="0"/>
              <a:t>Conclusion and Next Steps:</a:t>
            </a:r>
          </a:p>
          <a:p>
            <a:pPr>
              <a:lnSpc>
                <a:spcPct val="90000"/>
              </a:lnSpc>
              <a:spcAft>
                <a:spcPts val="600"/>
              </a:spcAft>
              <a:buClr>
                <a:schemeClr val="accent1">
                  <a:lumMod val="75000"/>
                </a:schemeClr>
              </a:buClr>
              <a:buSzPct val="85000"/>
            </a:pPr>
            <a:endParaRPr lang="en-US" sz="2000" b="1" spc="20" dirty="0"/>
          </a:p>
          <a:p>
            <a:pPr indent="-182880">
              <a:lnSpc>
                <a:spcPct val="90000"/>
              </a:lnSpc>
              <a:spcAft>
                <a:spcPts val="600"/>
              </a:spcAft>
              <a:buClr>
                <a:schemeClr val="accent1">
                  <a:lumMod val="75000"/>
                </a:schemeClr>
              </a:buClr>
              <a:buSzPct val="85000"/>
              <a:buFont typeface="Wingdings" pitchFamily="2" charset="2"/>
              <a:buChar char="§"/>
            </a:pPr>
            <a:r>
              <a:rPr lang="en-US" sz="2000" spc="20" dirty="0"/>
              <a:t>Summary of Findings: Risk assessment varies significantly across assets; MSFT shows lower risk, GOOGL shows higher potential for gains but with increased risk</a:t>
            </a:r>
          </a:p>
          <a:p>
            <a:pPr>
              <a:lnSpc>
                <a:spcPct val="90000"/>
              </a:lnSpc>
              <a:spcAft>
                <a:spcPts val="600"/>
              </a:spcAft>
              <a:buClr>
                <a:schemeClr val="accent1">
                  <a:lumMod val="75000"/>
                </a:schemeClr>
              </a:buClr>
              <a:buSzPct val="85000"/>
            </a:pPr>
            <a:endParaRPr lang="en-US" sz="2000" spc="20" dirty="0"/>
          </a:p>
        </p:txBody>
      </p:sp>
      <p:sp>
        <p:nvSpPr>
          <p:cNvPr id="19" name="Oval 18">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1" name="Oval 20">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5515799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C779C8-C2BE-161A-1FE7-A2B9EF678E14}"/>
              </a:ext>
            </a:extLst>
          </p:cNvPr>
          <p:cNvSpPr txBox="1"/>
          <p:nvPr/>
        </p:nvSpPr>
        <p:spPr>
          <a:xfrm>
            <a:off x="619432" y="707923"/>
            <a:ext cx="8259097" cy="800219"/>
          </a:xfrm>
          <a:prstGeom prst="rect">
            <a:avLst/>
          </a:prstGeom>
          <a:noFill/>
        </p:spPr>
        <p:txBody>
          <a:bodyPr wrap="square" rtlCol="0">
            <a:spAutoFit/>
          </a:bodyPr>
          <a:lstStyle/>
          <a:p>
            <a:r>
              <a:rPr lang="en-US" sz="2800" dirty="0">
                <a:solidFill>
                  <a:srgbClr val="545454"/>
                </a:solidFill>
                <a:latin typeface="Bold Ink"/>
                <a:ea typeface="Bold Ink"/>
                <a:cs typeface="Bold Ink"/>
                <a:sym typeface="Bold Ink"/>
              </a:rPr>
              <a:t>RECOMMENDATIONS:</a:t>
            </a:r>
          </a:p>
          <a:p>
            <a:endParaRPr lang="en-IN" dirty="0"/>
          </a:p>
        </p:txBody>
      </p:sp>
    </p:spTree>
    <p:extLst>
      <p:ext uri="{BB962C8B-B14F-4D97-AF65-F5344CB8AC3E}">
        <p14:creationId xmlns:p14="http://schemas.microsoft.com/office/powerpoint/2010/main" val="30076453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A78168-E3E8-0F73-9651-EE8A925ED2CC}"/>
              </a:ext>
            </a:extLst>
          </p:cNvPr>
          <p:cNvSpPr txBox="1"/>
          <p:nvPr/>
        </p:nvSpPr>
        <p:spPr>
          <a:xfrm>
            <a:off x="489527" y="461818"/>
            <a:ext cx="9023928" cy="800219"/>
          </a:xfrm>
          <a:prstGeom prst="rect">
            <a:avLst/>
          </a:prstGeom>
          <a:noFill/>
        </p:spPr>
        <p:txBody>
          <a:bodyPr wrap="square" rtlCol="0">
            <a:spAutoFit/>
          </a:bodyPr>
          <a:lstStyle/>
          <a:p>
            <a:r>
              <a:rPr lang="en-US" sz="2800" dirty="0">
                <a:solidFill>
                  <a:srgbClr val="545454"/>
                </a:solidFill>
                <a:latin typeface="Bold Ink"/>
                <a:ea typeface="Bold Ink"/>
                <a:cs typeface="Bold Ink"/>
                <a:sym typeface="Bold Ink"/>
              </a:rPr>
              <a:t>REFERENCES</a:t>
            </a:r>
          </a:p>
          <a:p>
            <a:endParaRPr lang="en-IN" dirty="0"/>
          </a:p>
        </p:txBody>
      </p:sp>
    </p:spTree>
    <p:extLst>
      <p:ext uri="{BB962C8B-B14F-4D97-AF65-F5344CB8AC3E}">
        <p14:creationId xmlns:p14="http://schemas.microsoft.com/office/powerpoint/2010/main" val="27982154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BAE93E-56B5-ECB5-02CA-C0606E5C0E66}"/>
              </a:ext>
            </a:extLst>
          </p:cNvPr>
          <p:cNvSpPr txBox="1"/>
          <p:nvPr/>
        </p:nvSpPr>
        <p:spPr>
          <a:xfrm>
            <a:off x="1219200" y="711200"/>
            <a:ext cx="7887855" cy="1164421"/>
          </a:xfrm>
          <a:prstGeom prst="rect">
            <a:avLst/>
          </a:prstGeom>
          <a:noFill/>
        </p:spPr>
        <p:txBody>
          <a:bodyPr wrap="square" rtlCol="0">
            <a:spAutoFit/>
          </a:bodyPr>
          <a:lstStyle/>
          <a:p>
            <a:pPr algn="ctr">
              <a:lnSpc>
                <a:spcPts val="6164"/>
              </a:lnSpc>
            </a:pPr>
            <a:r>
              <a:rPr lang="en-US" sz="2800" dirty="0">
                <a:solidFill>
                  <a:srgbClr val="545454"/>
                </a:solidFill>
                <a:latin typeface="Bold Ink"/>
                <a:ea typeface="Bold Ink"/>
                <a:cs typeface="Bold Ink"/>
                <a:sym typeface="Bold Ink"/>
              </a:rPr>
              <a:t>GITHUB REPOSITORY FOR CODE</a:t>
            </a:r>
          </a:p>
          <a:p>
            <a:endParaRPr lang="en-IN" dirty="0"/>
          </a:p>
        </p:txBody>
      </p:sp>
    </p:spTree>
    <p:extLst>
      <p:ext uri="{BB962C8B-B14F-4D97-AF65-F5344CB8AC3E}">
        <p14:creationId xmlns:p14="http://schemas.microsoft.com/office/powerpoint/2010/main" val="32106078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6" name="Oval 15">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7" name="Oval 16">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useBgFill="1">
        <p:nvSpPr>
          <p:cNvPr id="19" name="Rectangle 18">
            <a:extLst>
              <a:ext uri="{FF2B5EF4-FFF2-40B4-BE49-F238E27FC236}">
                <a16:creationId xmlns:a16="http://schemas.microsoft.com/office/drawing/2014/main" id="{EDF3BDB2-0586-430E-811A-74BAFDEE6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Rectangle 20">
            <a:extLst>
              <a:ext uri="{FF2B5EF4-FFF2-40B4-BE49-F238E27FC236}">
                <a16:creationId xmlns:a16="http://schemas.microsoft.com/office/drawing/2014/main" id="{821E305B-0351-4E03-8C1B-F23D3A346E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152" y="928117"/>
            <a:ext cx="6629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C848660-F9C2-4F86-A218-6AE0FB4CC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1336" y="1110053"/>
            <a:ext cx="6630506"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BEF692F-2A9F-DB60-C357-57175FD57E1A}"/>
              </a:ext>
            </a:extLst>
          </p:cNvPr>
          <p:cNvSpPr txBox="1"/>
          <p:nvPr/>
        </p:nvSpPr>
        <p:spPr>
          <a:xfrm>
            <a:off x="4961376" y="1432223"/>
            <a:ext cx="6057144" cy="3357976"/>
          </a:xfrm>
          <a:prstGeom prst="rect">
            <a:avLst/>
          </a:prstGeom>
        </p:spPr>
        <p:txBody>
          <a:bodyPr vert="horz" lIns="91440" tIns="45720" rIns="91440" bIns="45720" rtlCol="0" anchor="ctr">
            <a:normAutofit/>
          </a:bodyPr>
          <a:lstStyle/>
          <a:p>
            <a:pPr>
              <a:lnSpc>
                <a:spcPct val="80000"/>
              </a:lnSpc>
              <a:spcBef>
                <a:spcPct val="0"/>
              </a:spcBef>
              <a:spcAft>
                <a:spcPts val="600"/>
              </a:spcAft>
            </a:pPr>
            <a:r>
              <a:rPr lang="en-US" sz="8000" cap="all" dirty="0">
                <a:blipFill dpi="0" rotWithShape="1">
                  <a:blip r:embed="rId4"/>
                  <a:srcRect/>
                  <a:tile tx="6350" ty="-127000" sx="65000" sy="64000" flip="none" algn="tl"/>
                </a:blipFill>
                <a:latin typeface="+mj-lt"/>
                <a:ea typeface="+mj-ea"/>
                <a:cs typeface="+mj-cs"/>
              </a:rPr>
              <a:t>Thank you</a:t>
            </a:r>
          </a:p>
        </p:txBody>
      </p:sp>
      <p:sp>
        <p:nvSpPr>
          <p:cNvPr id="25" name="Rectangle 24">
            <a:extLst>
              <a:ext uri="{FF2B5EF4-FFF2-40B4-BE49-F238E27FC236}">
                <a16:creationId xmlns:a16="http://schemas.microsoft.com/office/drawing/2014/main" id="{5CABD882-B7CE-4433-B509-99205DB70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152" y="5780565"/>
            <a:ext cx="6629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49F6A645-6137-4F43-8E88-D91CC337D5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28" name="Oval 27">
              <a:extLst>
                <a:ext uri="{FF2B5EF4-FFF2-40B4-BE49-F238E27FC236}">
                  <a16:creationId xmlns:a16="http://schemas.microsoft.com/office/drawing/2014/main" id="{3A2C783A-4EEE-481B-815A-A1BB14F4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9" name="Oval 28">
              <a:extLst>
                <a:ext uri="{FF2B5EF4-FFF2-40B4-BE49-F238E27FC236}">
                  <a16:creationId xmlns:a16="http://schemas.microsoft.com/office/drawing/2014/main" id="{A0186437-0053-4886-B612-804E4DC90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6" name="Graphic 5" descr="Smiling Face with No Fill">
            <a:extLst>
              <a:ext uri="{FF2B5EF4-FFF2-40B4-BE49-F238E27FC236}">
                <a16:creationId xmlns:a16="http://schemas.microsoft.com/office/drawing/2014/main" id="{6EADB816-82A8-82C5-960F-51767B32638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3915" y="1686320"/>
            <a:ext cx="3416725" cy="3416725"/>
          </a:xfrm>
          <a:prstGeom prst="rect">
            <a:avLst/>
          </a:prstGeom>
        </p:spPr>
      </p:pic>
    </p:spTree>
    <p:extLst>
      <p:ext uri="{BB962C8B-B14F-4D97-AF65-F5344CB8AC3E}">
        <p14:creationId xmlns:p14="http://schemas.microsoft.com/office/powerpoint/2010/main" val="4069086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8" name="Oval 37">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0" name="Oval 39">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 name="Title 1">
            <a:extLst>
              <a:ext uri="{FF2B5EF4-FFF2-40B4-BE49-F238E27FC236}">
                <a16:creationId xmlns:a16="http://schemas.microsoft.com/office/drawing/2014/main" id="{C89F19DE-3BA5-8E0A-B6DB-4C6B1E6C2455}"/>
              </a:ext>
            </a:extLst>
          </p:cNvPr>
          <p:cNvSpPr>
            <a:spLocks noGrp="1"/>
          </p:cNvSpPr>
          <p:nvPr>
            <p:ph type="title"/>
          </p:nvPr>
        </p:nvSpPr>
        <p:spPr>
          <a:xfrm>
            <a:off x="1490145" y="2376862"/>
            <a:ext cx="2640646" cy="2104273"/>
          </a:xfrm>
          <a:noFill/>
        </p:spPr>
        <p:txBody>
          <a:bodyPr>
            <a:normAutofit/>
          </a:bodyPr>
          <a:lstStyle/>
          <a:p>
            <a:pPr algn="ctr"/>
            <a:r>
              <a:rPr lang="en-IN" sz="3000">
                <a:solidFill>
                  <a:srgbClr val="FFFFFF"/>
                </a:solidFill>
              </a:rPr>
              <a:t>Introduction</a:t>
            </a:r>
          </a:p>
        </p:txBody>
      </p:sp>
      <p:sp>
        <p:nvSpPr>
          <p:cNvPr id="42" name="Rectangle 41">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2277" y="3388659"/>
            <a:ext cx="36576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31" name="Content Placeholder 2">
            <a:extLst>
              <a:ext uri="{FF2B5EF4-FFF2-40B4-BE49-F238E27FC236}">
                <a16:creationId xmlns:a16="http://schemas.microsoft.com/office/drawing/2014/main" id="{1FFD4171-23B1-27BB-36D4-AE888C49FCC6}"/>
              </a:ext>
            </a:extLst>
          </p:cNvPr>
          <p:cNvGraphicFramePr>
            <a:graphicFrameLocks noGrp="1"/>
          </p:cNvGraphicFramePr>
          <p:nvPr>
            <p:ph idx="1"/>
            <p:extLst>
              <p:ext uri="{D42A27DB-BD31-4B8C-83A1-F6EECF244321}">
                <p14:modId xmlns:p14="http://schemas.microsoft.com/office/powerpoint/2010/main" val="2983083647"/>
              </p:ext>
            </p:extLst>
          </p:nvPr>
        </p:nvGraphicFramePr>
        <p:xfrm>
          <a:off x="6081713" y="725488"/>
          <a:ext cx="5141912" cy="540702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55556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9" name="Rectangle 48">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0" name="Rectangle 49">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51" name="Group 50">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9" name="Oval 18">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a:lstStyle/>
            <a:p>
              <a:endParaRPr lang="en-US"/>
            </a:p>
          </p:txBody>
        </p:sp>
        <p:sp>
          <p:nvSpPr>
            <p:cNvPr id="52" name="Oval 51">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a:lstStyle/>
            <a:p>
              <a:endParaRPr lang="en-US"/>
            </a:p>
          </p:txBody>
        </p:sp>
      </p:grpSp>
      <p:sp>
        <p:nvSpPr>
          <p:cNvPr id="53" name="Rectangle 52">
            <a:extLst>
              <a:ext uri="{FF2B5EF4-FFF2-40B4-BE49-F238E27FC236}">
                <a16:creationId xmlns:a16="http://schemas.microsoft.com/office/drawing/2014/main" id="{76C0DFDE-6363-4485-AAF5-8514D9C53C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4" name="Rectangle 53">
            <a:extLst>
              <a:ext uri="{FF2B5EF4-FFF2-40B4-BE49-F238E27FC236}">
                <a16:creationId xmlns:a16="http://schemas.microsoft.com/office/drawing/2014/main" id="{397ED09B-959B-46A7-9205-3318FE5C8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16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9F25AB-9500-C5A6-CEAA-DB4233916FDF}"/>
              </a:ext>
            </a:extLst>
          </p:cNvPr>
          <p:cNvSpPr>
            <a:spLocks noGrp="1"/>
          </p:cNvSpPr>
          <p:nvPr>
            <p:ph type="title"/>
          </p:nvPr>
        </p:nvSpPr>
        <p:spPr>
          <a:xfrm>
            <a:off x="643467" y="643466"/>
            <a:ext cx="6537918" cy="5571065"/>
          </a:xfrm>
        </p:spPr>
        <p:txBody>
          <a:bodyPr vert="horz" lIns="91440" tIns="45720" rIns="91440" bIns="45720" rtlCol="0" anchor="ctr" anchorCtr="0">
            <a:normAutofit/>
          </a:bodyPr>
          <a:lstStyle/>
          <a:p>
            <a:pPr algn="r"/>
            <a:r>
              <a:rPr lang="en-US" sz="9600" b="0" i="0" spc="-100" dirty="0">
                <a:solidFill>
                  <a:srgbClr val="FFFFFF"/>
                </a:solidFill>
              </a:rPr>
              <a:t> Project Motivation</a:t>
            </a:r>
          </a:p>
        </p:txBody>
      </p:sp>
      <p:sp useBgFill="1">
        <p:nvSpPr>
          <p:cNvPr id="26" name="Rectangle 25">
            <a:extLst>
              <a:ext uri="{FF2B5EF4-FFF2-40B4-BE49-F238E27FC236}">
                <a16:creationId xmlns:a16="http://schemas.microsoft.com/office/drawing/2014/main" id="{66040056-521D-4899-85D7-161D0E847E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66383" y="0"/>
            <a:ext cx="452256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2">
            <a:extLst>
              <a:ext uri="{FF2B5EF4-FFF2-40B4-BE49-F238E27FC236}">
                <a16:creationId xmlns:a16="http://schemas.microsoft.com/office/drawing/2014/main" id="{5827DD85-4303-9599-D45B-6869166A370E}"/>
              </a:ext>
            </a:extLst>
          </p:cNvPr>
          <p:cNvSpPr>
            <a:spLocks noGrp="1"/>
          </p:cNvSpPr>
          <p:nvPr>
            <p:ph type="body" idx="1"/>
          </p:nvPr>
        </p:nvSpPr>
        <p:spPr>
          <a:xfrm>
            <a:off x="7964424" y="643467"/>
            <a:ext cx="3584110" cy="5571064"/>
          </a:xfrm>
        </p:spPr>
        <p:txBody>
          <a:bodyPr vert="horz" lIns="91440" tIns="45720" rIns="91440" bIns="45720" rtlCol="0" anchor="ctr">
            <a:normAutofit/>
          </a:bodyPr>
          <a:lstStyle/>
          <a:p>
            <a:pPr marL="342900" indent="-342900">
              <a:buFont typeface="Wingdings" panose="05000000000000000000" pitchFamily="2" charset="2"/>
              <a:buChar char="Ø"/>
            </a:pPr>
            <a:r>
              <a:rPr lang="en-US" sz="2200" b="0" i="0" cap="all" dirty="0"/>
              <a:t>Importance of managing portfolio risk in volatile markets</a:t>
            </a:r>
          </a:p>
          <a:p>
            <a:pPr marL="342900" indent="-342900">
              <a:buFont typeface="Wingdings" panose="05000000000000000000" pitchFamily="2" charset="2"/>
              <a:buChar char="Ø"/>
            </a:pPr>
            <a:r>
              <a:rPr lang="en-US" sz="2200" b="0" i="0" cap="all" dirty="0"/>
              <a:t>Real-world application of </a:t>
            </a:r>
            <a:r>
              <a:rPr lang="en-US" sz="2200" b="0" i="0" cap="all" dirty="0" err="1"/>
              <a:t>VaR</a:t>
            </a:r>
            <a:r>
              <a:rPr lang="en-US" sz="2200" b="0" i="0" cap="all" dirty="0"/>
              <a:t> and </a:t>
            </a:r>
            <a:r>
              <a:rPr lang="en-US" sz="2200" b="0" i="0" cap="all" dirty="0" err="1"/>
              <a:t>CVaR</a:t>
            </a:r>
            <a:r>
              <a:rPr lang="en-US" sz="2200" b="0" i="0" cap="all" dirty="0"/>
              <a:t> for investors</a:t>
            </a:r>
          </a:p>
          <a:p>
            <a:pPr marL="342900" indent="-342900">
              <a:buFont typeface="Wingdings" panose="05000000000000000000" pitchFamily="2" charset="2"/>
              <a:buChar char="Ø"/>
            </a:pPr>
            <a:r>
              <a:rPr lang="en-US" sz="2200" b="0" i="0" cap="all" dirty="0"/>
              <a:t>Benefits of using quantitative risk management techniques</a:t>
            </a:r>
          </a:p>
        </p:txBody>
      </p:sp>
    </p:spTree>
    <p:extLst>
      <p:ext uri="{BB962C8B-B14F-4D97-AF65-F5344CB8AC3E}">
        <p14:creationId xmlns:p14="http://schemas.microsoft.com/office/powerpoint/2010/main" val="1726932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 name="Rectangle 99">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2" name="Rectangle 101">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4" name="Rectangle 103">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106" name="Group 105">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07" name="Oval 106">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a:lstStyle/>
            <a:p>
              <a:endParaRPr lang="en-US"/>
            </a:p>
          </p:txBody>
        </p:sp>
        <p:sp>
          <p:nvSpPr>
            <p:cNvPr id="108" name="Oval 107">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a:lstStyle/>
            <a:p>
              <a:endParaRPr lang="en-US"/>
            </a:p>
          </p:txBody>
        </p:sp>
      </p:grpSp>
      <p:sp useBgFill="1">
        <p:nvSpPr>
          <p:cNvPr id="110" name="Rectangle 109">
            <a:extLst>
              <a:ext uri="{FF2B5EF4-FFF2-40B4-BE49-F238E27FC236}">
                <a16:creationId xmlns:a16="http://schemas.microsoft.com/office/drawing/2014/main" id="{E8035907-EB9C-4E11-8A9B-D25B0AD8D7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6" name="Text Placeholder 2">
            <a:extLst>
              <a:ext uri="{FF2B5EF4-FFF2-40B4-BE49-F238E27FC236}">
                <a16:creationId xmlns:a16="http://schemas.microsoft.com/office/drawing/2014/main" id="{205D368A-CFD6-0D4B-CDCD-FC84F07A1282}"/>
              </a:ext>
            </a:extLst>
          </p:cNvPr>
          <p:cNvSpPr>
            <a:spLocks noGrp="1"/>
          </p:cNvSpPr>
          <p:nvPr>
            <p:ph type="body" idx="1"/>
          </p:nvPr>
        </p:nvSpPr>
        <p:spPr>
          <a:xfrm>
            <a:off x="7495034" y="1767887"/>
            <a:ext cx="4707473" cy="3182484"/>
          </a:xfrm>
        </p:spPr>
        <p:txBody>
          <a:bodyPr vert="horz" lIns="91440" tIns="45720" rIns="91440" bIns="45720" rtlCol="0" anchor="ctr">
            <a:noAutofit/>
          </a:bodyPr>
          <a:lstStyle/>
          <a:p>
            <a:r>
              <a:rPr lang="en-US" sz="2400" dirty="0">
                <a:solidFill>
                  <a:schemeClr val="tx2"/>
                </a:solidFill>
              </a:rPr>
              <a:t>Data Source: S&amp;P 500 historical stock prices from Kaggle (AAPL, MSFT, GOOGL)</a:t>
            </a:r>
          </a:p>
          <a:p>
            <a:r>
              <a:rPr lang="en-US" sz="2400" dirty="0">
                <a:solidFill>
                  <a:schemeClr val="tx2"/>
                </a:solidFill>
              </a:rPr>
              <a:t>Features included: Open, High, Low, Close, Volume</a:t>
            </a:r>
          </a:p>
          <a:p>
            <a:r>
              <a:rPr lang="en-US" sz="2400" dirty="0">
                <a:solidFill>
                  <a:schemeClr val="tx2"/>
                </a:solidFill>
              </a:rPr>
              <a:t>Brief summary of data characteristics: Dataset spans from 2013 to 2018, daily closing prices</a:t>
            </a:r>
          </a:p>
        </p:txBody>
      </p:sp>
      <p:grpSp>
        <p:nvGrpSpPr>
          <p:cNvPr id="112" name="Group 111">
            <a:extLst>
              <a:ext uri="{FF2B5EF4-FFF2-40B4-BE49-F238E27FC236}">
                <a16:creationId xmlns:a16="http://schemas.microsoft.com/office/drawing/2014/main" id="{B4CFDD4A-4FA1-4CD9-90D5-E253C2040B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14818" y="720071"/>
            <a:ext cx="5417868" cy="5417858"/>
            <a:chOff x="1311770" y="720071"/>
            <a:chExt cx="5417868" cy="5417858"/>
          </a:xfrm>
        </p:grpSpPr>
        <p:sp>
          <p:nvSpPr>
            <p:cNvPr id="113" name="Oval 112">
              <a:extLst>
                <a:ext uri="{FF2B5EF4-FFF2-40B4-BE49-F238E27FC236}">
                  <a16:creationId xmlns:a16="http://schemas.microsoft.com/office/drawing/2014/main" id="{4AB5B6FA-7B4F-437A-9C78-144C7DCD1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1770" y="720071"/>
              <a:ext cx="5417868" cy="5417858"/>
            </a:xfrm>
            <a:prstGeom prst="ellipse">
              <a:avLst/>
            </a:prstGeom>
            <a:blipFill dpi="0" rotWithShape="1">
              <a:blip r:embed="rId6">
                <a:duotone>
                  <a:schemeClr val="accent1">
                    <a:shade val="45000"/>
                    <a:satMod val="135000"/>
                  </a:schemeClr>
                  <a:prstClr val="white"/>
                </a:duotone>
                <a:extLst>
                  <a:ext uri="{BEBA8EAE-BF5A-486C-A8C5-ECC9F3942E4B}">
                    <a14:imgProps xmlns:a14="http://schemas.microsoft.com/office/drawing/2010/main">
                      <a14:imgLayer r:embed="rId7">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4" name="Oval 113">
              <a:extLst>
                <a:ext uri="{FF2B5EF4-FFF2-40B4-BE49-F238E27FC236}">
                  <a16:creationId xmlns:a16="http://schemas.microsoft.com/office/drawing/2014/main" id="{A4199C21-6AE0-4F6F-AA96-6FFF97BB9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8390" y="1006688"/>
              <a:ext cx="4844628" cy="4844620"/>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E32D9D0E-D383-EDE3-7A0F-1B732F3AC926}"/>
              </a:ext>
            </a:extLst>
          </p:cNvPr>
          <p:cNvSpPr>
            <a:spLocks noGrp="1"/>
          </p:cNvSpPr>
          <p:nvPr>
            <p:ph type="title"/>
          </p:nvPr>
        </p:nvSpPr>
        <p:spPr>
          <a:xfrm>
            <a:off x="1717507" y="1316890"/>
            <a:ext cx="4020684" cy="4224216"/>
          </a:xfrm>
        </p:spPr>
        <p:txBody>
          <a:bodyPr vert="horz" lIns="91440" tIns="45720" rIns="91440" bIns="45720" rtlCol="0" anchor="ctr" anchorCtr="0">
            <a:normAutofit/>
          </a:bodyPr>
          <a:lstStyle/>
          <a:p>
            <a:pPr algn="ctr"/>
            <a:r>
              <a:rPr lang="en-US" sz="6000" spc="-100" dirty="0">
                <a:solidFill>
                  <a:srgbClr val="FFFFFF"/>
                </a:solidFill>
              </a:rPr>
              <a:t>Dataset Overview</a:t>
            </a:r>
          </a:p>
        </p:txBody>
      </p:sp>
      <p:sp>
        <p:nvSpPr>
          <p:cNvPr id="126" name="Rectangle 125">
            <a:extLst>
              <a:ext uri="{FF2B5EF4-FFF2-40B4-BE49-F238E27FC236}">
                <a16:creationId xmlns:a16="http://schemas.microsoft.com/office/drawing/2014/main" id="{D9C69FA7-0958-4ED9-A0DF-E87A0C137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5208" y="3388657"/>
            <a:ext cx="36576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456047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1" name="Rectangle 30">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2" name="Rectangle 31">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33" name="Group 32">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34" name="Oval 33">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a:lstStyle/>
            <a:p>
              <a:endParaRPr lang="en-US"/>
            </a:p>
          </p:txBody>
        </p:sp>
        <p:sp>
          <p:nvSpPr>
            <p:cNvPr id="35" name="Oval 34">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a:lstStyle/>
            <a:p>
              <a:endParaRPr lang="en-US"/>
            </a:p>
          </p:txBody>
        </p:sp>
      </p:grpSp>
      <p:sp useBgFill="1">
        <p:nvSpPr>
          <p:cNvPr id="36" name="Rectangle 35">
            <a:extLst>
              <a:ext uri="{FF2B5EF4-FFF2-40B4-BE49-F238E27FC236}">
                <a16:creationId xmlns:a16="http://schemas.microsoft.com/office/drawing/2014/main" id="{E15AAB4E-1AF6-4A73-9822-087B0F4ED5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8E1A0D0B-46F0-0337-465D-8D30B8A0F106}"/>
              </a:ext>
            </a:extLst>
          </p:cNvPr>
          <p:cNvSpPr>
            <a:spLocks noGrp="1"/>
          </p:cNvSpPr>
          <p:nvPr>
            <p:ph type="title"/>
          </p:nvPr>
        </p:nvSpPr>
        <p:spPr>
          <a:xfrm>
            <a:off x="643467" y="643466"/>
            <a:ext cx="6707157" cy="5571067"/>
          </a:xfrm>
        </p:spPr>
        <p:txBody>
          <a:bodyPr vert="horz" lIns="91440" tIns="45720" rIns="91440" bIns="45720" rtlCol="0" anchor="ctr" anchorCtr="0">
            <a:normAutofit/>
          </a:bodyPr>
          <a:lstStyle/>
          <a:p>
            <a:pPr algn="r"/>
            <a:r>
              <a:rPr lang="en-US" sz="9600" spc="-100" dirty="0">
                <a:blipFill dpi="0" rotWithShape="1">
                  <a:blip r:embed="rId4"/>
                  <a:srcRect/>
                  <a:tile tx="6350" ty="-127000" sx="65000" sy="64000" flip="none" algn="tl"/>
                </a:blipFill>
              </a:rPr>
              <a:t>Technologies Used:</a:t>
            </a:r>
          </a:p>
        </p:txBody>
      </p:sp>
      <p:sp>
        <p:nvSpPr>
          <p:cNvPr id="37" name="Rectangle 36">
            <a:extLst>
              <a:ext uri="{FF2B5EF4-FFF2-40B4-BE49-F238E27FC236}">
                <a16:creationId xmlns:a16="http://schemas.microsoft.com/office/drawing/2014/main" id="{3FD794DA-8ACE-4EC4-8EB7-A34B9F6C1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78454" y="-2"/>
            <a:ext cx="4513546" cy="685800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 Placeholder 2">
            <a:extLst>
              <a:ext uri="{FF2B5EF4-FFF2-40B4-BE49-F238E27FC236}">
                <a16:creationId xmlns:a16="http://schemas.microsoft.com/office/drawing/2014/main" id="{3CF5FB84-302B-CCEA-669D-4D324C09E8CB}"/>
              </a:ext>
            </a:extLst>
          </p:cNvPr>
          <p:cNvSpPr>
            <a:spLocks noGrp="1"/>
          </p:cNvSpPr>
          <p:nvPr>
            <p:ph type="body" idx="1"/>
          </p:nvPr>
        </p:nvSpPr>
        <p:spPr>
          <a:xfrm>
            <a:off x="7994091" y="643465"/>
            <a:ext cx="3725961" cy="5571067"/>
          </a:xfrm>
        </p:spPr>
        <p:txBody>
          <a:bodyPr vert="horz" lIns="91440" tIns="45720" rIns="91440" bIns="45720" rtlCol="0" anchor="ctr">
            <a:normAutofit/>
          </a:bodyPr>
          <a:lstStyle/>
          <a:p>
            <a:r>
              <a:rPr lang="en-US" sz="2200" b="1" dirty="0">
                <a:solidFill>
                  <a:srgbClr val="000000"/>
                </a:solidFill>
              </a:rPr>
              <a:t>Programming Language: </a:t>
            </a:r>
            <a:r>
              <a:rPr lang="en-US" sz="2200" dirty="0">
                <a:solidFill>
                  <a:srgbClr val="000000"/>
                </a:solidFill>
              </a:rPr>
              <a:t>Python</a:t>
            </a:r>
          </a:p>
          <a:p>
            <a:r>
              <a:rPr lang="en-US" sz="2200" b="1" dirty="0">
                <a:solidFill>
                  <a:srgbClr val="000000"/>
                </a:solidFill>
              </a:rPr>
              <a:t>Libraries: </a:t>
            </a:r>
            <a:r>
              <a:rPr lang="en-US" sz="2200" dirty="0">
                <a:solidFill>
                  <a:srgbClr val="000000"/>
                </a:solidFill>
              </a:rPr>
              <a:t>Pandas, NumPy, scikit-learn, Matplotlib, </a:t>
            </a:r>
            <a:r>
              <a:rPr lang="en-US" sz="2200" dirty="0" err="1">
                <a:solidFill>
                  <a:srgbClr val="000000"/>
                </a:solidFill>
              </a:rPr>
              <a:t>Plotly</a:t>
            </a:r>
            <a:r>
              <a:rPr lang="en-US" sz="2200" dirty="0">
                <a:solidFill>
                  <a:srgbClr val="000000"/>
                </a:solidFill>
              </a:rPr>
              <a:t>, </a:t>
            </a:r>
            <a:r>
              <a:rPr lang="en-US" sz="2200" dirty="0" err="1">
                <a:solidFill>
                  <a:srgbClr val="000000"/>
                </a:solidFill>
              </a:rPr>
              <a:t>googleColab</a:t>
            </a:r>
            <a:endParaRPr lang="en-US" sz="2200" dirty="0">
              <a:solidFill>
                <a:srgbClr val="000000"/>
              </a:solidFill>
            </a:endParaRPr>
          </a:p>
          <a:p>
            <a:r>
              <a:rPr lang="en-US" sz="2200" dirty="0">
                <a:solidFill>
                  <a:srgbClr val="000000"/>
                </a:solidFill>
              </a:rPr>
              <a:t>Data preprocessing , analysis, visualization, and machine </a:t>
            </a:r>
            <a:r>
              <a:rPr lang="en-US" sz="2200" dirty="0" err="1">
                <a:solidFill>
                  <a:srgbClr val="000000"/>
                </a:solidFill>
              </a:rPr>
              <a:t>kearning</a:t>
            </a:r>
            <a:r>
              <a:rPr lang="en-US" sz="2200" dirty="0">
                <a:solidFill>
                  <a:srgbClr val="000000"/>
                </a:solidFill>
              </a:rPr>
              <a:t> model development</a:t>
            </a:r>
          </a:p>
          <a:p>
            <a:endParaRPr lang="en-US" sz="2200" dirty="0">
              <a:solidFill>
                <a:srgbClr val="000000"/>
              </a:solidFill>
            </a:endParaRPr>
          </a:p>
        </p:txBody>
      </p:sp>
    </p:spTree>
    <p:extLst>
      <p:ext uri="{BB962C8B-B14F-4D97-AF65-F5344CB8AC3E}">
        <p14:creationId xmlns:p14="http://schemas.microsoft.com/office/powerpoint/2010/main" val="4081545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Rectangle 9">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14" name="Group 13">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5" name="Oval 14">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a:lstStyle/>
            <a:p>
              <a:endParaRPr lang="en-US"/>
            </a:p>
          </p:txBody>
        </p:sp>
        <p:sp>
          <p:nvSpPr>
            <p:cNvPr id="16" name="Oval 15">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a:lstStyle/>
            <a:p>
              <a:endParaRPr lang="en-US"/>
            </a:p>
          </p:txBody>
        </p:sp>
      </p:grpSp>
      <p:sp useBgFill="1">
        <p:nvSpPr>
          <p:cNvPr id="18" name="Rectangle 17">
            <a:extLst>
              <a:ext uri="{FF2B5EF4-FFF2-40B4-BE49-F238E27FC236}">
                <a16:creationId xmlns:a16="http://schemas.microsoft.com/office/drawing/2014/main" id="{E15AAB4E-1AF6-4A73-9822-087B0F4ED5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3BE320AC-1726-6684-28CC-005A9D3C4B8D}"/>
              </a:ext>
            </a:extLst>
          </p:cNvPr>
          <p:cNvSpPr>
            <a:spLocks noGrp="1"/>
          </p:cNvSpPr>
          <p:nvPr>
            <p:ph type="title"/>
          </p:nvPr>
        </p:nvSpPr>
        <p:spPr>
          <a:xfrm>
            <a:off x="643467" y="643466"/>
            <a:ext cx="6707157" cy="5571067"/>
          </a:xfrm>
        </p:spPr>
        <p:txBody>
          <a:bodyPr vert="horz" lIns="91440" tIns="45720" rIns="91440" bIns="45720" rtlCol="0" anchor="ctr">
            <a:normAutofit/>
          </a:bodyPr>
          <a:lstStyle/>
          <a:p>
            <a:pPr algn="r"/>
            <a:r>
              <a:rPr lang="en-US" sz="9600">
                <a:blipFill dpi="0" rotWithShape="1">
                  <a:blip r:embed="rId4"/>
                  <a:srcRect/>
                  <a:tile tx="6350" ty="-127000" sx="65000" sy="64000" flip="none" algn="tl"/>
                </a:blipFill>
              </a:rPr>
              <a:t>Data Preprocessing</a:t>
            </a:r>
          </a:p>
        </p:txBody>
      </p:sp>
      <p:sp>
        <p:nvSpPr>
          <p:cNvPr id="20" name="Rectangle 19">
            <a:extLst>
              <a:ext uri="{FF2B5EF4-FFF2-40B4-BE49-F238E27FC236}">
                <a16:creationId xmlns:a16="http://schemas.microsoft.com/office/drawing/2014/main" id="{3FD794DA-8ACE-4EC4-8EB7-A34B9F6C1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78454" y="-2"/>
            <a:ext cx="4513546" cy="685800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 Placeholder 2">
            <a:extLst>
              <a:ext uri="{FF2B5EF4-FFF2-40B4-BE49-F238E27FC236}">
                <a16:creationId xmlns:a16="http://schemas.microsoft.com/office/drawing/2014/main" id="{DC861283-3895-C74C-85E9-A85BB450F58E}"/>
              </a:ext>
            </a:extLst>
          </p:cNvPr>
          <p:cNvSpPr>
            <a:spLocks noGrp="1"/>
          </p:cNvSpPr>
          <p:nvPr>
            <p:ph type="body" idx="1"/>
          </p:nvPr>
        </p:nvSpPr>
        <p:spPr>
          <a:xfrm>
            <a:off x="7994091" y="643465"/>
            <a:ext cx="3725961" cy="5571067"/>
          </a:xfrm>
        </p:spPr>
        <p:txBody>
          <a:bodyPr vert="horz" lIns="91440" tIns="45720" rIns="91440" bIns="45720" rtlCol="0" anchor="ctr">
            <a:normAutofit/>
          </a:bodyPr>
          <a:lstStyle/>
          <a:p>
            <a:pPr marL="342900" indent="-342900">
              <a:buFont typeface="Wingdings" panose="05000000000000000000" pitchFamily="2" charset="2"/>
              <a:buChar char="Ø"/>
            </a:pPr>
            <a:r>
              <a:rPr lang="en-US" sz="2200" dirty="0">
                <a:solidFill>
                  <a:srgbClr val="000000"/>
                </a:solidFill>
              </a:rPr>
              <a:t>Loaded and filtered dataset for selected stocks (AAPL, MSFT, GOOGL)</a:t>
            </a:r>
          </a:p>
          <a:p>
            <a:pPr marL="342900" indent="-342900">
              <a:buFont typeface="Wingdings" panose="05000000000000000000" pitchFamily="2" charset="2"/>
              <a:buChar char="Ø"/>
            </a:pPr>
            <a:r>
              <a:rPr lang="en-US" sz="2200" dirty="0">
                <a:solidFill>
                  <a:srgbClr val="000000"/>
                </a:solidFill>
              </a:rPr>
              <a:t>Handling missing values using forward-fill to ensure data continuity</a:t>
            </a:r>
          </a:p>
          <a:p>
            <a:pPr marL="342900" indent="-342900">
              <a:buFont typeface="Wingdings" panose="05000000000000000000" pitchFamily="2" charset="2"/>
              <a:buChar char="Ø"/>
            </a:pPr>
            <a:r>
              <a:rPr lang="en-US" sz="2200" dirty="0">
                <a:solidFill>
                  <a:srgbClr val="000000"/>
                </a:solidFill>
              </a:rPr>
              <a:t>Cleaned and prepared data for analysis: Removed null values, handled missing dates</a:t>
            </a:r>
          </a:p>
        </p:txBody>
      </p:sp>
    </p:spTree>
    <p:extLst>
      <p:ext uri="{BB962C8B-B14F-4D97-AF65-F5344CB8AC3E}">
        <p14:creationId xmlns:p14="http://schemas.microsoft.com/office/powerpoint/2010/main" val="1287909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50726-8F8F-57C2-4341-8BFC4095B3AC}"/>
              </a:ext>
            </a:extLst>
          </p:cNvPr>
          <p:cNvSpPr>
            <a:spLocks noGrp="1"/>
          </p:cNvSpPr>
          <p:nvPr>
            <p:ph type="title"/>
          </p:nvPr>
        </p:nvSpPr>
        <p:spPr>
          <a:xfrm>
            <a:off x="1069848" y="484632"/>
            <a:ext cx="10058400" cy="1609344"/>
          </a:xfrm>
        </p:spPr>
        <p:txBody>
          <a:bodyPr>
            <a:normAutofit/>
          </a:bodyPr>
          <a:lstStyle/>
          <a:p>
            <a:r>
              <a:rPr lang="en-IN"/>
              <a:t> Data Transformation</a:t>
            </a:r>
            <a:endParaRPr lang="en-IN" dirty="0"/>
          </a:p>
        </p:txBody>
      </p:sp>
      <p:sp>
        <p:nvSpPr>
          <p:cNvPr id="9" name="Rectangle 8">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EE3B1CD-C90C-652B-4750-9E1E38CAD486}"/>
              </a:ext>
            </a:extLst>
          </p:cNvPr>
          <p:cNvGraphicFramePr>
            <a:graphicFrameLocks noGrp="1"/>
          </p:cNvGraphicFramePr>
          <p:nvPr>
            <p:ph idx="1"/>
            <p:extLst>
              <p:ext uri="{D42A27DB-BD31-4B8C-83A1-F6EECF244321}">
                <p14:modId xmlns:p14="http://schemas.microsoft.com/office/powerpoint/2010/main" val="2386506472"/>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98914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4E22DC-03FC-02DA-4ABC-C38DF0062785}"/>
              </a:ext>
            </a:extLst>
          </p:cNvPr>
          <p:cNvSpPr txBox="1"/>
          <p:nvPr/>
        </p:nvSpPr>
        <p:spPr>
          <a:xfrm>
            <a:off x="584462" y="593889"/>
            <a:ext cx="8427563" cy="5324535"/>
          </a:xfrm>
          <a:prstGeom prst="rect">
            <a:avLst/>
          </a:prstGeom>
          <a:noFill/>
        </p:spPr>
        <p:txBody>
          <a:bodyPr wrap="square" rtlCol="0">
            <a:spAutoFit/>
          </a:bodyPr>
          <a:lstStyle/>
          <a:p>
            <a:pPr algn="ctr"/>
            <a:r>
              <a:rPr lang="en-IN" sz="3200" b="1" i="0" dirty="0">
                <a:effectLst/>
                <a:latin typeface="ui-sans-serif"/>
              </a:rPr>
              <a:t>Literature Review</a:t>
            </a:r>
          </a:p>
          <a:p>
            <a:r>
              <a:rPr lang="en-US" sz="1600" b="1" dirty="0"/>
              <a:t>Introduction</a:t>
            </a:r>
            <a:r>
              <a:rPr lang="en-US" sz="1600" dirty="0"/>
              <a:t> The study of financial markets has seen a significant transformation driven by advancements in theories, methodologies, and technological tools.</a:t>
            </a:r>
          </a:p>
          <a:p>
            <a:endParaRPr lang="en-US" sz="1600" dirty="0"/>
          </a:p>
          <a:p>
            <a:r>
              <a:rPr lang="en-US" sz="1600" b="1" dirty="0"/>
              <a:t>Relevant Studies :</a:t>
            </a:r>
            <a:endParaRPr lang="en-US" sz="1600" dirty="0"/>
          </a:p>
          <a:p>
            <a:r>
              <a:rPr lang="en-US" sz="1600" dirty="0"/>
              <a:t>Studies in stock market forecasting initially revolved around statistical techniques, such as Fama’s (1970) Efficient Market Hypothesis (EMH), which argued that market prices fully reflect all available information, limiting prediction accuracy.</a:t>
            </a:r>
          </a:p>
          <a:p>
            <a:endParaRPr lang="en-US" sz="1600" dirty="0"/>
          </a:p>
          <a:p>
            <a:r>
              <a:rPr lang="en-US" sz="1600" b="1" dirty="0"/>
              <a:t>Findings:</a:t>
            </a:r>
          </a:p>
          <a:p>
            <a:r>
              <a:rPr lang="en-US" sz="1600" dirty="0"/>
              <a:t>In the 1990s, </a:t>
            </a:r>
            <a:r>
              <a:rPr lang="en-US" sz="1600" b="1" dirty="0"/>
              <a:t>Value at Risk (</a:t>
            </a:r>
            <a:r>
              <a:rPr lang="en-US" sz="1600" b="1" dirty="0" err="1"/>
              <a:t>VaR</a:t>
            </a:r>
            <a:r>
              <a:rPr lang="en-US" sz="1600" b="1" dirty="0"/>
              <a:t>)</a:t>
            </a:r>
            <a:r>
              <a:rPr lang="en-US" sz="1600" dirty="0"/>
              <a:t>, introduced by Philippe </a:t>
            </a:r>
            <a:r>
              <a:rPr lang="en-US" sz="1600" dirty="0" err="1"/>
              <a:t>Jorion</a:t>
            </a:r>
            <a:r>
              <a:rPr lang="en-US" sz="1600" dirty="0"/>
              <a:t>, became a standard tool to measure potential losses in portfolios, though its limitations in extreme conditions led to the development of </a:t>
            </a:r>
            <a:r>
              <a:rPr lang="en-US" sz="1600" b="1" dirty="0"/>
              <a:t>Conditional Value at Risk (</a:t>
            </a:r>
            <a:r>
              <a:rPr lang="en-US" sz="1600" b="1" dirty="0" err="1"/>
              <a:t>CVaR</a:t>
            </a:r>
            <a:r>
              <a:rPr lang="en-US" sz="1600" b="1" dirty="0"/>
              <a:t>)</a:t>
            </a:r>
            <a:r>
              <a:rPr lang="en-US" sz="1600" dirty="0"/>
              <a:t>. Additionally, </a:t>
            </a:r>
            <a:r>
              <a:rPr lang="en-US" sz="1600" b="1" dirty="0"/>
              <a:t>GARCH models</a:t>
            </a:r>
            <a:r>
              <a:rPr lang="en-US" sz="1600" dirty="0"/>
              <a:t> have been widely used for forecasting volatility, aiding in better risk predictions.</a:t>
            </a:r>
          </a:p>
          <a:p>
            <a:endParaRPr lang="en-US" sz="1600" dirty="0"/>
          </a:p>
          <a:p>
            <a:r>
              <a:rPr lang="en-IN" sz="1600" b="1" dirty="0"/>
              <a:t>Applications:</a:t>
            </a:r>
            <a:endParaRPr lang="en-IN" sz="1600" dirty="0"/>
          </a:p>
          <a:p>
            <a:r>
              <a:rPr lang="en-IN" sz="1600" dirty="0"/>
              <a:t>These findings have transformed financial practices. Machine learning powers algorithmic trading, enabling rapid, data-driven decision-making. Robo-advisors apply portfolio optimization principles to deliver personalized </a:t>
            </a:r>
            <a:r>
              <a:rPr lang="en-IN" dirty="0"/>
              <a:t>investment strategies</a:t>
            </a:r>
          </a:p>
          <a:p>
            <a:endParaRPr lang="en-IN" dirty="0"/>
          </a:p>
        </p:txBody>
      </p:sp>
    </p:spTree>
    <p:extLst>
      <p:ext uri="{BB962C8B-B14F-4D97-AF65-F5344CB8AC3E}">
        <p14:creationId xmlns:p14="http://schemas.microsoft.com/office/powerpoint/2010/main" val="22624802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296</TotalTime>
  <Words>1856</Words>
  <Application>Microsoft Office PowerPoint</Application>
  <PresentationFormat>Widescreen</PresentationFormat>
  <Paragraphs>177</Paragraphs>
  <Slides>27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Bold Ink</vt:lpstr>
      <vt:lpstr>Calibri</vt:lpstr>
      <vt:lpstr>Rockwell</vt:lpstr>
      <vt:lpstr>Rockwell Condensed</vt:lpstr>
      <vt:lpstr>Rockwell Extra Bold</vt:lpstr>
      <vt:lpstr>The Hand Extrablack</vt:lpstr>
      <vt:lpstr>ui-sans-serif</vt:lpstr>
      <vt:lpstr>Wingdings</vt:lpstr>
      <vt:lpstr>Wood Type</vt:lpstr>
      <vt:lpstr>PowerPoint Presentation</vt:lpstr>
      <vt:lpstr>PowerPoint Presentation</vt:lpstr>
      <vt:lpstr>Introduction</vt:lpstr>
      <vt:lpstr> Project Motivation</vt:lpstr>
      <vt:lpstr>Dataset Overview</vt:lpstr>
      <vt:lpstr>Technologies Used:</vt:lpstr>
      <vt:lpstr>Data Preprocessing</vt:lpstr>
      <vt:lpstr> Data Transformation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Guntakindapalli, Ms. Gowthami</dc:creator>
  <cp:lastModifiedBy>Guntakindapalli, Ms. Gowthami</cp:lastModifiedBy>
  <cp:revision>14</cp:revision>
  <dcterms:created xsi:type="dcterms:W3CDTF">2024-12-06T05:16:02Z</dcterms:created>
  <dcterms:modified xsi:type="dcterms:W3CDTF">2024-12-12T01:24:26Z</dcterms:modified>
</cp:coreProperties>
</file>