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0" r:id="rId2"/>
    <p:sldId id="257" r:id="rId3"/>
    <p:sldId id="258" r:id="rId4"/>
    <p:sldId id="259" r:id="rId5"/>
    <p:sldId id="260" r:id="rId6"/>
    <p:sldId id="261" r:id="rId7"/>
    <p:sldId id="262" r:id="rId8"/>
    <p:sldId id="263" r:id="rId9"/>
    <p:sldId id="264" r:id="rId10"/>
    <p:sldId id="265" r:id="rId11"/>
    <p:sldId id="267" r:id="rId12"/>
    <p:sldId id="268" r:id="rId13"/>
    <p:sldId id="271" r:id="rId14"/>
    <p:sldId id="272" r:id="rId15"/>
    <p:sldId id="275" r:id="rId16"/>
    <p:sldId id="277" r:id="rId17"/>
    <p:sldId id="276" r:id="rId18"/>
    <p:sldId id="274" r:id="rId19"/>
    <p:sldId id="278" r:id="rId20"/>
    <p:sldId id="279" r:id="rId21"/>
    <p:sldId id="280" r:id="rId22"/>
    <p:sldId id="281" r:id="rId23"/>
    <p:sldId id="282" r:id="rId24"/>
    <p:sldId id="269"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865A62B-AEDC-447A-8288-13B0D9B93CED}" type="datetimeFigureOut">
              <a:rPr lang="en-US" smtClean="0"/>
              <a:pPr/>
              <a:t>2/29/2016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B162189-BD93-4FBC-B95A-224C4C44BF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65A62B-AEDC-447A-8288-13B0D9B93CED}" type="datetimeFigureOut">
              <a:rPr lang="en-US" smtClean="0"/>
              <a:pPr/>
              <a:t>2/29/2016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162189-BD93-4FBC-B95A-224C4C44BF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65A62B-AEDC-447A-8288-13B0D9B93CED}" type="datetimeFigureOut">
              <a:rPr lang="en-US" smtClean="0"/>
              <a:pPr/>
              <a:t>2/29/2016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162189-BD93-4FBC-B95A-224C4C44BF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65A62B-AEDC-447A-8288-13B0D9B93CED}" type="datetimeFigureOut">
              <a:rPr lang="en-US" smtClean="0"/>
              <a:pPr/>
              <a:t>2/29/2016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162189-BD93-4FBC-B95A-224C4C44BF3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865A62B-AEDC-447A-8288-13B0D9B93CED}" type="datetimeFigureOut">
              <a:rPr lang="en-US" smtClean="0"/>
              <a:pPr/>
              <a:t>2/29/2016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162189-BD93-4FBC-B95A-224C4C44BF3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865A62B-AEDC-447A-8288-13B0D9B93CED}" type="datetimeFigureOut">
              <a:rPr lang="en-US" smtClean="0"/>
              <a:pPr/>
              <a:t>2/29/2016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B162189-BD93-4FBC-B95A-224C4C44BF3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865A62B-AEDC-447A-8288-13B0D9B93CED}" type="datetimeFigureOut">
              <a:rPr lang="en-US" smtClean="0"/>
              <a:pPr/>
              <a:t>2/29/2016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B162189-BD93-4FBC-B95A-224C4C44BF3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865A62B-AEDC-447A-8288-13B0D9B93CED}" type="datetimeFigureOut">
              <a:rPr lang="en-US" smtClean="0"/>
              <a:pPr/>
              <a:t>2/29/2016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B162189-BD93-4FBC-B95A-224C4C44BF3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865A62B-AEDC-447A-8288-13B0D9B93CED}" type="datetimeFigureOut">
              <a:rPr lang="en-US" smtClean="0"/>
              <a:pPr/>
              <a:t>2/29/2016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B162189-BD93-4FBC-B95A-224C4C44BF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865A62B-AEDC-447A-8288-13B0D9B93CED}" type="datetimeFigureOut">
              <a:rPr lang="en-US" smtClean="0"/>
              <a:pPr/>
              <a:t>2/29/2016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B162189-BD93-4FBC-B95A-224C4C44BF3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865A62B-AEDC-447A-8288-13B0D9B93CED}" type="datetimeFigureOut">
              <a:rPr lang="en-US" smtClean="0"/>
              <a:pPr/>
              <a:t>2/29/2016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B162189-BD93-4FBC-B95A-224C4C44BF3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865A62B-AEDC-447A-8288-13B0D9B93CED}" type="datetimeFigureOut">
              <a:rPr lang="en-US" smtClean="0"/>
              <a:pPr/>
              <a:t>2/29/2016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B162189-BD93-4FBC-B95A-224C4C44BF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200"/>
            <a:ext cx="8229600" cy="3124201"/>
          </a:xfrm>
        </p:spPr>
        <p:txBody>
          <a:bodyPr>
            <a:normAutofit/>
          </a:bodyPr>
          <a:lstStyle/>
          <a:p>
            <a:pPr>
              <a:buNone/>
            </a:pPr>
            <a:endParaRPr lang="en-US" b="1" dirty="0"/>
          </a:p>
        </p:txBody>
      </p:sp>
      <p:sp>
        <p:nvSpPr>
          <p:cNvPr id="2" name="Title 1"/>
          <p:cNvSpPr>
            <a:spLocks noGrp="1"/>
          </p:cNvSpPr>
          <p:nvPr>
            <p:ph type="title"/>
          </p:nvPr>
        </p:nvSpPr>
        <p:spPr>
          <a:xfrm>
            <a:off x="457200" y="274638"/>
            <a:ext cx="8229600" cy="2163762"/>
          </a:xfrm>
        </p:spPr>
        <p:txBody>
          <a:bodyPr>
            <a:normAutofit fontScale="90000"/>
          </a:bodyPr>
          <a:lstStyle/>
          <a:p>
            <a:r>
              <a:rPr lang="en-IN" b="1" dirty="0" smtClean="0"/>
              <a:t/>
            </a:r>
            <a:br>
              <a:rPr lang="en-IN" b="1" dirty="0" smtClean="0"/>
            </a:br>
            <a:r>
              <a:rPr lang="en-IN" b="1" dirty="0"/>
              <a:t/>
            </a:r>
            <a:br>
              <a:rPr lang="en-IN" b="1" dirty="0"/>
            </a:br>
            <a:r>
              <a:rPr lang="en-IN" b="1" dirty="0" smtClean="0"/>
              <a:t>Monitoring and spying software</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normAutofit/>
          </a:bodyPr>
          <a:lstStyle/>
          <a:p>
            <a:r>
              <a:rPr lang="en-US" sz="2000" dirty="0"/>
              <a:t>In this module, the administrator view the ‘Process’ and ‘Time Interval’ table records are viewed using grid view controls</a:t>
            </a:r>
            <a:r>
              <a:rPr lang="en-US" sz="2000" dirty="0" smtClean="0"/>
              <a:t>.</a:t>
            </a:r>
          </a:p>
          <a:p>
            <a:endParaRPr lang="en-US" sz="2000" dirty="0" smtClean="0"/>
          </a:p>
          <a:p>
            <a:r>
              <a:rPr lang="en-US" sz="2000" dirty="0"/>
              <a:t>Likewise, the ‘Process Log’ and ‘Snapshot’ table records are viewed using grid view controls from web browser itself</a:t>
            </a:r>
            <a:r>
              <a:rPr lang="en-US" sz="2000" dirty="0" smtClean="0"/>
              <a:t>.</a:t>
            </a:r>
          </a:p>
          <a:p>
            <a:pPr>
              <a:buNone/>
            </a:pPr>
            <a:endParaRPr lang="en-US" sz="2000" dirty="0" smtClean="0"/>
          </a:p>
          <a:p>
            <a:pPr>
              <a:buNone/>
            </a:pPr>
            <a:r>
              <a:rPr lang="en-US" sz="2200" b="1" dirty="0" smtClean="0"/>
              <a:t>DATA FLOW DIAGRAM</a:t>
            </a:r>
            <a:endParaRPr lang="en-US" sz="2200" dirty="0" smtClean="0"/>
          </a:p>
          <a:p>
            <a:pPr>
              <a:buNone/>
            </a:pPr>
            <a:endParaRPr lang="en-US" sz="2200" dirty="0" smtClean="0"/>
          </a:p>
          <a:p>
            <a:endParaRPr lang="en-US" sz="2200" dirty="0"/>
          </a:p>
          <a:p>
            <a:pPr lvl="4">
              <a:buNone/>
            </a:pPr>
            <a:endParaRPr lang="en-US" sz="1000" dirty="0" smtClean="0"/>
          </a:p>
          <a:p>
            <a:endParaRPr lang="en-US" sz="2200" dirty="0"/>
          </a:p>
          <a:p>
            <a:endParaRPr lang="en-US" sz="2200" dirty="0" smtClean="0"/>
          </a:p>
          <a:p>
            <a:pPr lvl="4"/>
            <a:endParaRPr lang="en-US" sz="1000" dirty="0" smtClean="0"/>
          </a:p>
          <a:p>
            <a:endParaRPr lang="en-US" sz="2200" dirty="0"/>
          </a:p>
          <a:p>
            <a:endParaRPr lang="en-US" sz="2200" dirty="0" smtClean="0"/>
          </a:p>
          <a:p>
            <a:endParaRPr lang="en-US" sz="2200" dirty="0"/>
          </a:p>
          <a:p>
            <a:endParaRPr lang="en-US" sz="2200" dirty="0" smtClean="0"/>
          </a:p>
          <a:p>
            <a:pPr lvl="2">
              <a:buNone/>
            </a:pPr>
            <a:endParaRPr lang="en-US" sz="1400" dirty="0" smtClean="0"/>
          </a:p>
          <a:p>
            <a:endParaRPr lang="en-US" sz="2200" dirty="0"/>
          </a:p>
          <a:p>
            <a:endParaRPr lang="en-US" sz="2200" dirty="0" smtClean="0"/>
          </a:p>
          <a:p>
            <a:endParaRPr lang="en-US" sz="2200" dirty="0"/>
          </a:p>
          <a:p>
            <a:pPr lvl="3">
              <a:buNone/>
            </a:pPr>
            <a:endParaRPr lang="en-US" sz="1000" dirty="0"/>
          </a:p>
          <a:p>
            <a:endParaRPr lang="en-US" sz="2200" dirty="0"/>
          </a:p>
        </p:txBody>
      </p:sp>
      <p:sp>
        <p:nvSpPr>
          <p:cNvPr id="2" name="Title 1"/>
          <p:cNvSpPr>
            <a:spLocks noGrp="1"/>
          </p:cNvSpPr>
          <p:nvPr>
            <p:ph type="title"/>
          </p:nvPr>
        </p:nvSpPr>
        <p:spPr>
          <a:xfrm>
            <a:off x="457200" y="274638"/>
            <a:ext cx="8229600" cy="563562"/>
          </a:xfrm>
        </p:spPr>
        <p:txBody>
          <a:bodyPr>
            <a:normAutofit fontScale="90000"/>
          </a:bodyPr>
          <a:lstStyle/>
          <a:p>
            <a:pPr lvl="4" algn="ctr" rtl="0">
              <a:spcBef>
                <a:spcPct val="0"/>
              </a:spcBef>
            </a:pPr>
            <a:r>
              <a:rPr lang="en-US" sz="2400" b="1" dirty="0" smtClean="0"/>
              <a:t>WEB APPLICATION</a:t>
            </a:r>
            <a:r>
              <a:rPr lang="en-US" sz="2400" dirty="0" smtClean="0"/>
              <a:t/>
            </a:r>
            <a:br>
              <a:rPr lang="en-US" sz="2400" dirty="0" smtClean="0"/>
            </a:br>
            <a:endParaRPr lang="en-US" dirty="0"/>
          </a:p>
        </p:txBody>
      </p:sp>
      <p:pic>
        <p:nvPicPr>
          <p:cNvPr id="9" name="Picture 5"/>
          <p:cNvPicPr>
            <a:picLocks noChangeAspect="1" noChangeArrowheads="1"/>
          </p:cNvPicPr>
          <p:nvPr/>
        </p:nvPicPr>
        <p:blipFill>
          <a:blip r:embed="rId2"/>
          <a:srcRect/>
          <a:stretch>
            <a:fillRect/>
          </a:stretch>
        </p:blipFill>
        <p:spPr bwMode="auto">
          <a:xfrm>
            <a:off x="1524000" y="3352800"/>
            <a:ext cx="7010400"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Autofit/>
          </a:bodyPr>
          <a:lstStyle/>
          <a:p>
            <a:pPr algn="ctr"/>
            <a:r>
              <a:rPr lang="en-US" sz="2800" dirty="0" smtClean="0"/>
              <a:t/>
            </a:r>
            <a:br>
              <a:rPr lang="en-US" sz="2800" dirty="0" smtClean="0"/>
            </a:br>
            <a:r>
              <a:rPr lang="en-US" sz="2800" dirty="0" smtClean="0"/>
              <a:t> Database Design</a:t>
            </a:r>
            <a:br>
              <a:rPr lang="en-US" sz="2800" dirty="0" smtClean="0"/>
            </a:br>
            <a:endParaRPr lang="en-US" sz="2800" dirty="0"/>
          </a:p>
        </p:txBody>
      </p:sp>
      <p:pic>
        <p:nvPicPr>
          <p:cNvPr id="1027" name="Picture 3"/>
          <p:cNvPicPr>
            <a:picLocks noChangeAspect="1" noChangeArrowheads="1"/>
          </p:cNvPicPr>
          <p:nvPr/>
        </p:nvPicPr>
        <p:blipFill>
          <a:blip r:embed="rId2"/>
          <a:srcRect/>
          <a:stretch>
            <a:fillRect/>
          </a:stretch>
        </p:blipFill>
        <p:spPr bwMode="auto">
          <a:xfrm>
            <a:off x="381000" y="2514600"/>
            <a:ext cx="8138023" cy="2209800"/>
          </a:xfrm>
          <a:prstGeom prst="rect">
            <a:avLst/>
          </a:prstGeom>
          <a:noFill/>
          <a:ln w="9525">
            <a:noFill/>
            <a:miter lim="800000"/>
            <a:headEnd/>
            <a:tailEnd/>
          </a:ln>
          <a:effectLst/>
        </p:spPr>
      </p:pic>
      <p:pic>
        <p:nvPicPr>
          <p:cNvPr id="1029" name="Picture 5"/>
          <p:cNvPicPr>
            <a:picLocks noGrp="1" noChangeAspect="1" noChangeArrowheads="1"/>
          </p:cNvPicPr>
          <p:nvPr>
            <p:ph idx="1"/>
          </p:nvPr>
        </p:nvPicPr>
        <p:blipFill>
          <a:blip r:embed="rId3"/>
          <a:srcRect/>
          <a:stretch>
            <a:fillRect/>
          </a:stretch>
        </p:blipFill>
        <p:spPr bwMode="auto">
          <a:xfrm>
            <a:off x="685801" y="838200"/>
            <a:ext cx="7467600" cy="16764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838200" y="4572000"/>
            <a:ext cx="7772400" cy="137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04800" y="381000"/>
            <a:ext cx="8305800" cy="2743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0" y="3124200"/>
            <a:ext cx="8153400" cy="2752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0" y="1676400"/>
            <a:ext cx="6095999" cy="4420788"/>
          </a:xfrm>
          <a:prstGeom prst="rect">
            <a:avLst/>
          </a:prstGeom>
          <a:noFill/>
          <a:ln>
            <a:noFill/>
          </a:ln>
        </p:spPr>
      </p:pic>
      <p:sp>
        <p:nvSpPr>
          <p:cNvPr id="3" name="Rectangle 2"/>
          <p:cNvSpPr/>
          <p:nvPr/>
        </p:nvSpPr>
        <p:spPr>
          <a:xfrm>
            <a:off x="457200" y="228600"/>
            <a:ext cx="2819400" cy="1200329"/>
          </a:xfrm>
          <a:prstGeom prst="rect">
            <a:avLst/>
          </a:prstGeom>
        </p:spPr>
        <p:txBody>
          <a:bodyPr wrap="square">
            <a:spAutoFit/>
          </a:bodyPr>
          <a:lstStyle/>
          <a:p>
            <a:pPr algn="ctr"/>
            <a:r>
              <a:rPr lang="en-US" b="1" dirty="0"/>
              <a:t>SCREEN LAYOUT</a:t>
            </a:r>
            <a:br>
              <a:rPr lang="en-US" b="1" dirty="0"/>
            </a:br>
            <a:endParaRPr lang="en-US" b="1" dirty="0"/>
          </a:p>
          <a:p>
            <a:pPr algn="ctr"/>
            <a:endParaRPr lang="en-US" b="1" dirty="0" smtClean="0"/>
          </a:p>
          <a:p>
            <a:pPr algn="ctr"/>
            <a:r>
              <a:rPr lang="en-US" b="1" dirty="0"/>
              <a:t>	</a:t>
            </a:r>
            <a:r>
              <a:rPr lang="en-US" b="1" dirty="0" smtClean="0"/>
              <a:t>LOGIN </a:t>
            </a:r>
            <a:r>
              <a:rPr lang="en-US" b="1" dirty="0"/>
              <a:t>FORM</a:t>
            </a:r>
            <a:endParaRPr lang="en-US" dirty="0"/>
          </a:p>
        </p:txBody>
      </p:sp>
    </p:spTree>
    <p:extLst>
      <p:ext uri="{BB962C8B-B14F-4D97-AF65-F5344CB8AC3E}">
        <p14:creationId xmlns:p14="http://schemas.microsoft.com/office/powerpoint/2010/main" xmlns="" val="554197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762000"/>
            <a:ext cx="7246434" cy="4813610"/>
          </a:xfrm>
          <a:prstGeom prst="rect">
            <a:avLst/>
          </a:prstGeom>
          <a:noFill/>
          <a:ln>
            <a:noFill/>
          </a:ln>
        </p:spPr>
      </p:pic>
      <p:sp>
        <p:nvSpPr>
          <p:cNvPr id="2" name="Rectangle 1"/>
          <p:cNvSpPr/>
          <p:nvPr/>
        </p:nvSpPr>
        <p:spPr>
          <a:xfrm>
            <a:off x="838200" y="228600"/>
            <a:ext cx="1905000" cy="369332"/>
          </a:xfrm>
          <a:prstGeom prst="rect">
            <a:avLst/>
          </a:prstGeom>
        </p:spPr>
        <p:txBody>
          <a:bodyPr wrap="square">
            <a:spAutoFit/>
          </a:bodyPr>
          <a:lstStyle/>
          <a:p>
            <a:r>
              <a:rPr lang="en-US" b="1" dirty="0"/>
              <a:t>PROCESS FORM</a:t>
            </a:r>
            <a:endParaRPr lang="en-US" dirty="0"/>
          </a:p>
        </p:txBody>
      </p:sp>
    </p:spTree>
    <p:extLst>
      <p:ext uri="{BB962C8B-B14F-4D97-AF65-F5344CB8AC3E}">
        <p14:creationId xmlns:p14="http://schemas.microsoft.com/office/powerpoint/2010/main" xmlns="" val="1169526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304800" y="3200400"/>
            <a:ext cx="8543925" cy="3276600"/>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381000" y="152400"/>
            <a:ext cx="8515350" cy="3124200"/>
          </a:xfrm>
          <a:prstGeom prst="rect">
            <a:avLst/>
          </a:prstGeom>
          <a:noFill/>
          <a:ln w="9525">
            <a:noFill/>
            <a:miter lim="800000"/>
            <a:headEnd/>
            <a:tailEnd/>
          </a:ln>
          <a:effectLst/>
        </p:spPr>
      </p:pic>
    </p:spTree>
    <p:extLst>
      <p:ext uri="{BB962C8B-B14F-4D97-AF65-F5344CB8AC3E}">
        <p14:creationId xmlns:p14="http://schemas.microsoft.com/office/powerpoint/2010/main" xmlns="" val="2664645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838200"/>
            <a:ext cx="6781799" cy="4419600"/>
          </a:xfrm>
          <a:prstGeom prst="rect">
            <a:avLst/>
          </a:prstGeom>
          <a:noFill/>
          <a:ln>
            <a:noFill/>
          </a:ln>
        </p:spPr>
      </p:pic>
    </p:spTree>
    <p:extLst>
      <p:ext uri="{BB962C8B-B14F-4D97-AF65-F5344CB8AC3E}">
        <p14:creationId xmlns:p14="http://schemas.microsoft.com/office/powerpoint/2010/main" xmlns="" val="6539968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762000"/>
            <a:ext cx="7239000" cy="4800600"/>
          </a:xfrm>
          <a:prstGeom prst="rect">
            <a:avLst/>
          </a:prstGeom>
          <a:noFill/>
          <a:ln>
            <a:noFill/>
          </a:ln>
        </p:spPr>
      </p:pic>
    </p:spTree>
    <p:extLst>
      <p:ext uri="{BB962C8B-B14F-4D97-AF65-F5344CB8AC3E}">
        <p14:creationId xmlns:p14="http://schemas.microsoft.com/office/powerpoint/2010/main" xmlns="" val="2334827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685800"/>
            <a:ext cx="7467600" cy="5181600"/>
          </a:xfrm>
          <a:prstGeom prst="rect">
            <a:avLst/>
          </a:prstGeom>
          <a:noFill/>
          <a:ln>
            <a:noFill/>
          </a:ln>
        </p:spPr>
      </p:pic>
    </p:spTree>
    <p:extLst>
      <p:ext uri="{BB962C8B-B14F-4D97-AF65-F5344CB8AC3E}">
        <p14:creationId xmlns:p14="http://schemas.microsoft.com/office/powerpoint/2010/main" xmlns="" val="1477629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38400" y="381000"/>
            <a:ext cx="4648200" cy="1447800"/>
          </a:xfrm>
          <a:prstGeom prst="rect">
            <a:avLst/>
          </a:prstGeom>
          <a:noFill/>
          <a:ln>
            <a:noFill/>
          </a:ln>
        </p:spPr>
      </p:pic>
      <p:pic>
        <p:nvPicPr>
          <p:cNvPr id="6" name="Picture 5"/>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8200" y="1838324"/>
            <a:ext cx="7391400" cy="4562475"/>
          </a:xfrm>
          <a:prstGeom prst="rect">
            <a:avLst/>
          </a:prstGeom>
          <a:noFill/>
          <a:ln>
            <a:noFill/>
          </a:ln>
        </p:spPr>
      </p:pic>
    </p:spTree>
    <p:extLst>
      <p:ext uri="{BB962C8B-B14F-4D97-AF65-F5344CB8AC3E}">
        <p14:creationId xmlns:p14="http://schemas.microsoft.com/office/powerpoint/2010/main" xmlns="" val="2180271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6049962"/>
          </a:xfrm>
        </p:spPr>
        <p:txBody>
          <a:bodyPr>
            <a:normAutofit fontScale="90000"/>
          </a:bodyPr>
          <a:lstStyle/>
          <a:p>
            <a:pPr algn="l"/>
            <a:r>
              <a:rPr lang="en-IN" sz="2400" b="1" dirty="0" smtClean="0"/>
              <a:t/>
            </a:r>
            <a:br>
              <a:rPr lang="en-IN" sz="2400" b="1" dirty="0" smtClean="0"/>
            </a:br>
            <a:r>
              <a:rPr lang="en-IN" sz="2400" b="1" dirty="0" smtClean="0"/>
              <a:t/>
            </a:r>
            <a:br>
              <a:rPr lang="en-IN" sz="2400" b="1" dirty="0" smtClean="0"/>
            </a:br>
            <a:r>
              <a:rPr lang="en-IN" sz="2400" b="1" dirty="0" smtClean="0"/>
              <a:t/>
            </a:r>
            <a:br>
              <a:rPr lang="en-IN" sz="2400" b="1" dirty="0" smtClean="0"/>
            </a:br>
            <a:r>
              <a:rPr lang="en-IN" sz="2400" b="1" dirty="0" smtClean="0"/>
              <a:t/>
            </a:r>
            <a:br>
              <a:rPr lang="en-IN" sz="2400" b="1" dirty="0" smtClean="0"/>
            </a:br>
            <a:r>
              <a:rPr lang="en-IN" sz="2400" b="1" dirty="0" smtClean="0"/>
              <a:t/>
            </a:r>
            <a:br>
              <a:rPr lang="en-IN" sz="2400" b="1" dirty="0" smtClean="0"/>
            </a:br>
            <a:r>
              <a:rPr lang="en-IN" sz="2400" b="1" dirty="0" smtClean="0"/>
              <a:t/>
            </a:r>
            <a:br>
              <a:rPr lang="en-IN" sz="2400" b="1" dirty="0" smtClean="0"/>
            </a:br>
            <a:r>
              <a:rPr lang="en-IN" sz="2400" dirty="0"/>
              <a:t> </a:t>
            </a:r>
            <a:r>
              <a:rPr lang="en-IN" sz="2400" dirty="0" smtClean="0"/>
              <a:t>                                  </a:t>
            </a:r>
            <a:r>
              <a:rPr lang="en-IN" sz="2400" b="1" dirty="0" smtClean="0"/>
              <a:t>CONTENTS</a:t>
            </a:r>
            <a:br>
              <a:rPr lang="en-IN" sz="2400" b="1" dirty="0" smtClean="0"/>
            </a:br>
            <a:r>
              <a:rPr lang="en-IN" sz="2400" b="1" dirty="0" smtClean="0"/>
              <a:t>	Abstract</a:t>
            </a:r>
            <a:r>
              <a:rPr lang="en-IN" sz="2400" b="1" u="sng" dirty="0" smtClean="0"/>
              <a:t> </a:t>
            </a:r>
            <a:br>
              <a:rPr lang="en-IN" sz="2400" b="1" u="sng" dirty="0" smtClean="0"/>
            </a:br>
            <a:r>
              <a:rPr lang="en-IN" sz="2400" b="1" u="sng" dirty="0" smtClean="0"/>
              <a:t/>
            </a:r>
            <a:br>
              <a:rPr lang="en-IN" sz="2400" b="1" u="sng" dirty="0" smtClean="0"/>
            </a:br>
            <a:r>
              <a:rPr lang="en-IN" sz="2400" b="1" dirty="0" smtClean="0"/>
              <a:t>	</a:t>
            </a:r>
            <a:r>
              <a:rPr lang="en-US" sz="2400" b="1" dirty="0" smtClean="0"/>
              <a:t>EXISTING SYSTEM</a:t>
            </a:r>
            <a:br>
              <a:rPr lang="en-US" sz="2400" b="1" dirty="0" smtClean="0"/>
            </a:br>
            <a:r>
              <a:rPr lang="en-US" sz="2400" b="1" dirty="0" smtClean="0"/>
              <a:t/>
            </a:r>
            <a:br>
              <a:rPr lang="en-US" sz="2400" b="1" dirty="0" smtClean="0"/>
            </a:br>
            <a:r>
              <a:rPr lang="en-US" sz="2400" b="1" dirty="0" smtClean="0"/>
              <a:t>	DRAWBACKS OF EXISTING SYSTEM</a:t>
            </a:r>
            <a:br>
              <a:rPr lang="en-US" sz="2400" b="1" dirty="0" smtClean="0"/>
            </a:br>
            <a:r>
              <a:rPr lang="en-US" sz="2400" b="1" dirty="0" smtClean="0"/>
              <a:t/>
            </a:r>
            <a:br>
              <a:rPr lang="en-US" sz="2400" b="1" dirty="0" smtClean="0"/>
            </a:br>
            <a:r>
              <a:rPr lang="en-US" sz="2400" b="1" dirty="0" smtClean="0"/>
              <a:t>	PROPOSED SYSTEM</a:t>
            </a:r>
            <a:br>
              <a:rPr lang="en-US" sz="2400" b="1" dirty="0" smtClean="0"/>
            </a:br>
            <a:r>
              <a:rPr lang="en-US" sz="2400" b="1" dirty="0" smtClean="0"/>
              <a:t>	</a:t>
            </a:r>
            <a:br>
              <a:rPr lang="en-US" sz="2400" b="1" dirty="0" smtClean="0"/>
            </a:br>
            <a:r>
              <a:rPr lang="en-US" sz="2400" b="1" dirty="0" smtClean="0"/>
              <a:t>	ADVANTAGES OF THE PROPOSED SYSTEM</a:t>
            </a:r>
            <a:br>
              <a:rPr lang="en-US" sz="2400" b="1" dirty="0" smtClean="0"/>
            </a:br>
            <a:r>
              <a:rPr lang="en-US" sz="2400" b="1" dirty="0" smtClean="0"/>
              <a:t/>
            </a:r>
            <a:br>
              <a:rPr lang="en-US" sz="2400" b="1" dirty="0" smtClean="0"/>
            </a:br>
            <a:r>
              <a:rPr lang="en-US" sz="2400" dirty="0" smtClean="0"/>
              <a:t>	</a:t>
            </a:r>
            <a:r>
              <a:rPr lang="en-US" sz="2400" b="1" dirty="0" smtClean="0"/>
              <a:t>MODULE DESCRIPTION </a:t>
            </a:r>
            <a:br>
              <a:rPr lang="en-US" sz="2400" b="1" dirty="0" smtClean="0"/>
            </a:br>
            <a:r>
              <a:rPr lang="en-US" sz="2400" b="1" dirty="0"/>
              <a:t>	</a:t>
            </a:r>
            <a:r>
              <a:rPr lang="en-US" sz="2400" b="1" dirty="0" smtClean="0"/>
              <a:t/>
            </a:r>
            <a:br>
              <a:rPr lang="en-US" sz="2400" b="1" dirty="0" smtClean="0"/>
            </a:br>
            <a:r>
              <a:rPr lang="en-US" sz="2400" dirty="0"/>
              <a:t>	</a:t>
            </a:r>
            <a:r>
              <a:rPr lang="en-US" sz="2400" dirty="0" smtClean="0"/>
              <a:t>DATABASE DESIGN</a:t>
            </a:r>
            <a:br>
              <a:rPr lang="en-US" sz="2400" dirty="0" smtClean="0"/>
            </a:br>
            <a:r>
              <a:rPr lang="en-US" sz="2400" dirty="0" smtClean="0"/>
              <a:t/>
            </a:r>
            <a:br>
              <a:rPr lang="en-US" sz="2400" dirty="0" smtClean="0"/>
            </a:br>
            <a:r>
              <a:rPr lang="en-US" sz="2400" dirty="0" smtClean="0"/>
              <a:t>	SCREEN LAYOUT</a:t>
            </a:r>
            <a:r>
              <a:rPr lang="en-US" sz="2400" b="1" dirty="0" smtClean="0"/>
              <a:t/>
            </a:r>
            <a:br>
              <a:rPr lang="en-US" sz="2400" b="1" dirty="0" smtClean="0"/>
            </a:br>
            <a:r>
              <a:rPr lang="en-US" sz="2400" dirty="0" smtClean="0"/>
              <a:t/>
            </a:r>
            <a:br>
              <a:rPr lang="en-US" sz="2400" dirty="0" smtClean="0"/>
            </a:br>
            <a:r>
              <a:rPr lang="en-US" sz="2400" dirty="0" smtClean="0"/>
              <a:t>	</a:t>
            </a:r>
            <a:r>
              <a:rPr lang="en-US" sz="2400" b="1" dirty="0" smtClean="0"/>
              <a:t>CONCLUSION</a:t>
            </a:r>
            <a:r>
              <a:rPr lang="en-US" dirty="0" smtClean="0"/>
              <a:t/>
            </a:r>
            <a:br>
              <a:rPr lang="en-US" dirty="0" smtClean="0"/>
            </a:br>
            <a:r>
              <a:rPr lang="en-US" b="1" dirty="0" smtClean="0"/>
              <a:t/>
            </a:r>
            <a:br>
              <a:rPr lang="en-US" b="1" dirty="0" smtClean="0"/>
            </a:br>
            <a:r>
              <a:rPr lang="en-US" dirty="0" smtClean="0"/>
              <a:t/>
            </a:r>
            <a:br>
              <a:rPr lang="en-US" dirty="0" smtClean="0"/>
            </a:br>
            <a:r>
              <a:rPr lang="en-US" dirty="0" smtClean="0"/>
              <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00200" y="609600"/>
            <a:ext cx="3733800" cy="1828800"/>
          </a:xfrm>
          <a:prstGeom prst="rect">
            <a:avLst/>
          </a:prstGeom>
          <a:noFill/>
          <a:ln>
            <a:noFill/>
          </a:ln>
        </p:spPr>
      </p:pic>
      <p:pic>
        <p:nvPicPr>
          <p:cNvPr id="7" name="Picture 6"/>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95400" y="2438400"/>
            <a:ext cx="6096000" cy="3733800"/>
          </a:xfrm>
          <a:prstGeom prst="rect">
            <a:avLst/>
          </a:prstGeom>
          <a:noFill/>
          <a:ln>
            <a:noFill/>
          </a:ln>
        </p:spPr>
      </p:pic>
    </p:spTree>
    <p:extLst>
      <p:ext uri="{BB962C8B-B14F-4D97-AF65-F5344CB8AC3E}">
        <p14:creationId xmlns:p14="http://schemas.microsoft.com/office/powerpoint/2010/main" xmlns="" val="2189737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6478" y="381000"/>
            <a:ext cx="8458200" cy="5286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41482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304800"/>
            <a:ext cx="8778240" cy="548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27868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457200"/>
            <a:ext cx="8408670" cy="52554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66334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r>
              <a:rPr lang="en-US" sz="2200" dirty="0"/>
              <a:t>The project is very effective to network administrators</a:t>
            </a:r>
            <a:r>
              <a:rPr lang="en-US" sz="2200" dirty="0" smtClean="0"/>
              <a:t>.</a:t>
            </a:r>
          </a:p>
          <a:p>
            <a:pPr>
              <a:buNone/>
            </a:pPr>
            <a:endParaRPr lang="en-US" sz="2200" dirty="0" smtClean="0"/>
          </a:p>
          <a:p>
            <a:r>
              <a:rPr lang="en-US" sz="2200" dirty="0"/>
              <a:t> This project is quite simple and easy to understand for the end users. </a:t>
            </a:r>
            <a:endParaRPr lang="en-US" sz="2200" dirty="0" smtClean="0"/>
          </a:p>
          <a:p>
            <a:endParaRPr lang="en-US" sz="2200" dirty="0" smtClean="0"/>
          </a:p>
          <a:p>
            <a:r>
              <a:rPr lang="en-US" sz="2200" dirty="0"/>
              <a:t>The user’s Login feature provides some security features. Only authorized users can access the Information. </a:t>
            </a:r>
            <a:endParaRPr lang="en-US" sz="2200" dirty="0" smtClean="0"/>
          </a:p>
          <a:p>
            <a:pPr>
              <a:buNone/>
            </a:pPr>
            <a:endParaRPr lang="en-US" sz="2200" dirty="0"/>
          </a:p>
          <a:p>
            <a:r>
              <a:rPr lang="en-US" sz="2200" dirty="0"/>
              <a:t>Thus we may conclude that, this package is found useful as it reduces the time consumption and advanced feature of monitoring even taking snapshots of nodes and update to administrator’s web site.</a:t>
            </a:r>
          </a:p>
        </p:txBody>
      </p:sp>
      <p:sp>
        <p:nvSpPr>
          <p:cNvPr id="2" name="Title 1"/>
          <p:cNvSpPr>
            <a:spLocks noGrp="1"/>
          </p:cNvSpPr>
          <p:nvPr>
            <p:ph type="title"/>
          </p:nvPr>
        </p:nvSpPr>
        <p:spPr>
          <a:xfrm>
            <a:off x="457200" y="274638"/>
            <a:ext cx="8229600" cy="792162"/>
          </a:xfrm>
        </p:spPr>
        <p:txBody>
          <a:bodyPr>
            <a:normAutofit fontScale="90000"/>
          </a:bodyPr>
          <a:lstStyle/>
          <a:p>
            <a:pPr algn="ctr"/>
            <a:r>
              <a:rPr lang="en-US" sz="3300" b="1" dirty="0"/>
              <a:t>CONCLUSION</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28800"/>
            <a:ext cx="8229600" cy="1401762"/>
          </a:xfrm>
        </p:spPr>
        <p:txBody>
          <a:bodyPr>
            <a:normAutofit fontScale="90000"/>
          </a:bodyPr>
          <a:lstStyle/>
          <a:p>
            <a:pPr algn="ctr"/>
            <a:r>
              <a:rPr lang="en-US" sz="4000" b="1" dirty="0" smtClean="0"/>
              <a:t/>
            </a:r>
            <a:br>
              <a:rPr lang="en-US" sz="4000" b="1" dirty="0" smtClean="0"/>
            </a:br>
            <a:r>
              <a:rPr lang="en-US" sz="4000" dirty="0"/>
              <a:t/>
            </a:r>
            <a:br>
              <a:rPr lang="en-US" sz="4000" dirty="0"/>
            </a:br>
            <a:r>
              <a:rPr lang="en-US" sz="4000" b="1" dirty="0" smtClean="0"/>
              <a:t>Thank you</a:t>
            </a:r>
            <a:r>
              <a:rPr lang="en-US" dirty="0"/>
              <a:t/>
            </a:r>
            <a:br>
              <a:rPr lang="en-US" dirty="0"/>
            </a:br>
            <a:endParaRPr lang="en-US" dirty="0"/>
          </a:p>
        </p:txBody>
      </p:sp>
    </p:spTree>
    <p:extLst>
      <p:ext uri="{BB962C8B-B14F-4D97-AF65-F5344CB8AC3E}">
        <p14:creationId xmlns:p14="http://schemas.microsoft.com/office/powerpoint/2010/main" xmlns="" val="2277240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ctr">
              <a:buNone/>
            </a:pPr>
            <a:r>
              <a:rPr lang="en-IN" sz="2400" b="1" dirty="0" smtClean="0"/>
              <a:t>Abstract</a:t>
            </a:r>
          </a:p>
          <a:p>
            <a:pPr algn="ctr">
              <a:buNone/>
            </a:pPr>
            <a:endParaRPr lang="en-US" sz="2400" dirty="0" smtClean="0"/>
          </a:p>
          <a:p>
            <a:r>
              <a:rPr lang="en-US" sz="2000" dirty="0" smtClean="0"/>
              <a:t>Our </a:t>
            </a:r>
            <a:r>
              <a:rPr lang="en-US" sz="2000" dirty="0"/>
              <a:t>software offers the most monitoring controls and features of any monitoring software</a:t>
            </a:r>
            <a:r>
              <a:rPr lang="en-US" sz="2000" dirty="0" smtClean="0"/>
              <a:t>.</a:t>
            </a:r>
            <a:endParaRPr lang="en-US" sz="2400" dirty="0" smtClean="0"/>
          </a:p>
          <a:p>
            <a:endParaRPr lang="en-US" sz="2000" dirty="0" smtClean="0"/>
          </a:p>
          <a:p>
            <a:r>
              <a:rPr lang="en-US" sz="2000" dirty="0"/>
              <a:t>This computer monitoring software is simple to install and easy to use</a:t>
            </a:r>
            <a:r>
              <a:rPr lang="en-US" sz="2000" dirty="0" smtClean="0"/>
              <a:t>.</a:t>
            </a:r>
          </a:p>
          <a:p>
            <a:endParaRPr lang="en-US" sz="2000" dirty="0" smtClean="0"/>
          </a:p>
          <a:p>
            <a:r>
              <a:rPr lang="en-US" sz="2000" dirty="0"/>
              <a:t> It lets you efficiently keep tabs on internet, email, chat, word processing and all activities that take place on monitored computers</a:t>
            </a:r>
            <a:r>
              <a:rPr lang="en-US" sz="2000" dirty="0" smtClean="0"/>
              <a:t>.</a:t>
            </a:r>
          </a:p>
          <a:p>
            <a:endParaRPr lang="en-US" sz="2000" dirty="0"/>
          </a:p>
          <a:p>
            <a:r>
              <a:rPr lang="en-IN" sz="2000" dirty="0"/>
              <a:t>It offers comprehensive logs and reports for nearly every mouse click and keystroke typed on your monitored computer. </a:t>
            </a:r>
            <a:endParaRPr lang="en-US" sz="2000" dirty="0"/>
          </a:p>
          <a:p>
            <a:endParaRPr lang="en-US" sz="2000" dirty="0" smtClean="0"/>
          </a:p>
          <a:p>
            <a:r>
              <a:rPr lang="en-US" sz="2000" dirty="0"/>
              <a:t>the frequency of screenshots, logging storage options, scheduled monitoring, computer lockdown, content filtering and blocking, keyword alerts and </a:t>
            </a:r>
            <a:r>
              <a:rPr lang="en-US" sz="2000" dirty="0" smtClean="0"/>
              <a:t>more.</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109728" indent="0">
              <a:buNone/>
            </a:pPr>
            <a:r>
              <a:rPr lang="en-IN" sz="2400" b="1" dirty="0" smtClean="0"/>
              <a:t>			Abstract cont..</a:t>
            </a:r>
            <a:endParaRPr lang="en-IN" sz="2400" b="1" dirty="0"/>
          </a:p>
          <a:p>
            <a:endParaRPr lang="en-US" sz="2400" dirty="0" smtClean="0"/>
          </a:p>
          <a:p>
            <a:r>
              <a:rPr lang="en-US" sz="2400" dirty="0" smtClean="0"/>
              <a:t>Our </a:t>
            </a:r>
            <a:r>
              <a:rPr lang="en-US" sz="2400" dirty="0"/>
              <a:t>software has two modes of </a:t>
            </a:r>
            <a:r>
              <a:rPr lang="en-US" sz="2400" dirty="0" smtClean="0"/>
              <a:t>operation.</a:t>
            </a:r>
          </a:p>
          <a:p>
            <a:endParaRPr lang="en-US" sz="2400" dirty="0" smtClean="0"/>
          </a:p>
          <a:p>
            <a:r>
              <a:rPr lang="en-US" sz="2400" dirty="0" smtClean="0"/>
              <a:t>In </a:t>
            </a:r>
            <a:r>
              <a:rPr lang="en-US" sz="2400" dirty="0"/>
              <a:t>visible mode, an icon appears in the task bar of the computer so that users know the computer is being monitored. </a:t>
            </a:r>
            <a:endParaRPr lang="en-US" sz="2400" dirty="0" smtClean="0"/>
          </a:p>
          <a:p>
            <a:endParaRPr lang="en-US" sz="2400" dirty="0"/>
          </a:p>
          <a:p>
            <a:r>
              <a:rPr lang="en-US" sz="2400" dirty="0" smtClean="0"/>
              <a:t>In </a:t>
            </a:r>
            <a:r>
              <a:rPr lang="en-US" sz="2400" dirty="0"/>
              <a:t>addition to that, our software also has a monitoring camera feature. </a:t>
            </a:r>
            <a:endParaRPr lang="en-US" sz="2400" dirty="0" smtClean="0"/>
          </a:p>
          <a:p>
            <a:endParaRPr lang="en-US" sz="2400" dirty="0" smtClean="0"/>
          </a:p>
          <a:p>
            <a:r>
              <a:rPr lang="en-US" sz="2400" dirty="0"/>
              <a:t>You can easily install this camera to monitor your office, to keep an eye on the pets at home </a:t>
            </a:r>
            <a:r>
              <a:rPr lang="en-US" sz="2400" dirty="0" smtClean="0"/>
              <a:t>.</a:t>
            </a:r>
            <a:endParaRPr lang="en-US" sz="2400" dirty="0"/>
          </a:p>
          <a:p>
            <a:pPr lvl="1">
              <a:buNone/>
            </a:pPr>
            <a:endParaRPr lang="en-US" sz="2400" dirty="0" smtClean="0"/>
          </a:p>
          <a:p>
            <a:pPr lvl="1"/>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lnSpcReduction="10000"/>
          </a:bodyPr>
          <a:lstStyle/>
          <a:p>
            <a:r>
              <a:rPr lang="en-US" sz="2400" dirty="0" smtClean="0"/>
              <a:t>The existing system uses manual listening through watching at the place where systems are located</a:t>
            </a:r>
            <a:r>
              <a:rPr lang="en-US" sz="2800" dirty="0" smtClean="0"/>
              <a:t>.</a:t>
            </a:r>
            <a:br>
              <a:rPr lang="en-US" sz="2800" dirty="0" smtClean="0"/>
            </a:br>
            <a:endParaRPr lang="en-US" sz="2800" dirty="0" smtClean="0"/>
          </a:p>
          <a:p>
            <a:pPr>
              <a:buNone/>
            </a:pPr>
            <a:r>
              <a:rPr lang="en-US" sz="2600" b="1" dirty="0" smtClean="0"/>
              <a:t>DRAWBACKS </a:t>
            </a:r>
            <a:r>
              <a:rPr lang="en-US" sz="2600" b="1" dirty="0"/>
              <a:t>OF EXISTING SYSTEM</a:t>
            </a:r>
            <a:r>
              <a:rPr lang="en-US" sz="2600" b="1" dirty="0" smtClean="0"/>
              <a:t>:</a:t>
            </a:r>
          </a:p>
          <a:p>
            <a:pPr>
              <a:buNone/>
            </a:pPr>
            <a:endParaRPr lang="en-US" sz="2800" b="1" dirty="0" smtClean="0"/>
          </a:p>
          <a:p>
            <a:pPr lvl="0"/>
            <a:r>
              <a:rPr lang="en-US" sz="2400" dirty="0" smtClean="0"/>
              <a:t>Manual </a:t>
            </a:r>
            <a:r>
              <a:rPr lang="en-US" sz="2400" dirty="0"/>
              <a:t>verification of all nodes for processes running. </a:t>
            </a:r>
            <a:endParaRPr lang="en-US" sz="2400" dirty="0" smtClean="0"/>
          </a:p>
          <a:p>
            <a:pPr lvl="0"/>
            <a:endParaRPr lang="en-US" sz="2400" dirty="0"/>
          </a:p>
          <a:p>
            <a:pPr lvl="0"/>
            <a:r>
              <a:rPr lang="en-US" sz="2400" dirty="0"/>
              <a:t>Manual screen verification of all nodes for unwanted </a:t>
            </a:r>
            <a:r>
              <a:rPr lang="en-US" sz="2400" dirty="0" smtClean="0"/>
              <a:t>activities.</a:t>
            </a:r>
          </a:p>
          <a:p>
            <a:pPr lvl="0"/>
            <a:endParaRPr lang="en-US" sz="2400" dirty="0"/>
          </a:p>
          <a:p>
            <a:pPr lvl="0"/>
            <a:r>
              <a:rPr lang="en-US" sz="2400" dirty="0"/>
              <a:t>The process accessed could not be referred in future</a:t>
            </a:r>
            <a:r>
              <a:rPr lang="en-US" sz="2400" dirty="0" smtClean="0"/>
              <a:t>.</a:t>
            </a:r>
          </a:p>
          <a:p>
            <a:pPr lvl="0"/>
            <a:endParaRPr lang="en-US" sz="2400" dirty="0"/>
          </a:p>
          <a:p>
            <a:pPr lvl="0"/>
            <a:r>
              <a:rPr lang="en-US" sz="2400" dirty="0"/>
              <a:t>Time consumption is more in verification.</a:t>
            </a:r>
          </a:p>
          <a:p>
            <a:endParaRPr lang="en-US" sz="2400" dirty="0" smtClean="0"/>
          </a:p>
        </p:txBody>
      </p:sp>
      <p:sp>
        <p:nvSpPr>
          <p:cNvPr id="2" name="Title 1"/>
          <p:cNvSpPr>
            <a:spLocks noGrp="1"/>
          </p:cNvSpPr>
          <p:nvPr>
            <p:ph type="title"/>
          </p:nvPr>
        </p:nvSpPr>
        <p:spPr>
          <a:xfrm>
            <a:off x="457200" y="228600"/>
            <a:ext cx="8229600" cy="762000"/>
          </a:xfrm>
        </p:spPr>
        <p:txBody>
          <a:bodyPr>
            <a:normAutofit fontScale="90000"/>
          </a:bodyPr>
          <a:lstStyle/>
          <a:p>
            <a:r>
              <a:rPr lang="en-US" sz="4000" b="1" dirty="0" smtClean="0"/>
              <a:t>EXISTING SYSTEM</a:t>
            </a:r>
            <a:br>
              <a:rPr lang="en-US" sz="4000" b="1" dirty="0" smtClean="0"/>
            </a:br>
            <a:r>
              <a:rPr lang="en-US" sz="4000" b="1" dirty="0" smtClean="0"/>
              <a:t>		</a:t>
            </a:r>
            <a:endParaRPr lang="en-US" sz="27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lnSpcReduction="10000"/>
          </a:bodyPr>
          <a:lstStyle/>
          <a:p>
            <a:r>
              <a:rPr lang="en-US" sz="2400" dirty="0" smtClean="0"/>
              <a:t>The </a:t>
            </a:r>
            <a:r>
              <a:rPr lang="en-US" sz="2400" dirty="0"/>
              <a:t>proposed system uses systematic listening through watching programmatically in systems by installing the application in all nodes</a:t>
            </a:r>
            <a:r>
              <a:rPr lang="en-US" sz="2400" dirty="0" smtClean="0"/>
              <a:t>.</a:t>
            </a:r>
          </a:p>
          <a:p>
            <a:endParaRPr lang="en-US" sz="2400" dirty="0" smtClean="0"/>
          </a:p>
          <a:p>
            <a:pPr>
              <a:buNone/>
            </a:pPr>
            <a:r>
              <a:rPr lang="en-US" sz="2600" b="1" dirty="0" smtClean="0"/>
              <a:t>ADVANTAGES </a:t>
            </a:r>
            <a:r>
              <a:rPr lang="en-US" sz="2600" b="1" dirty="0"/>
              <a:t>OF THE PROPOSED </a:t>
            </a:r>
            <a:r>
              <a:rPr lang="en-US" sz="2600" b="1" dirty="0" smtClean="0"/>
              <a:t>SYSTEM:</a:t>
            </a:r>
          </a:p>
          <a:p>
            <a:pPr>
              <a:buNone/>
            </a:pPr>
            <a:endParaRPr lang="en-US" sz="2400" b="1" dirty="0" smtClean="0"/>
          </a:p>
          <a:p>
            <a:pPr lvl="0"/>
            <a:r>
              <a:rPr lang="en-US" sz="2200" dirty="0" smtClean="0"/>
              <a:t>Systematic </a:t>
            </a:r>
            <a:r>
              <a:rPr lang="en-US" sz="2200" dirty="0"/>
              <a:t>verification of all nodes for processes running. </a:t>
            </a:r>
            <a:endParaRPr lang="en-US" sz="2200" dirty="0" smtClean="0"/>
          </a:p>
          <a:p>
            <a:pPr lvl="0"/>
            <a:endParaRPr lang="en-US" sz="2200" dirty="0" smtClean="0"/>
          </a:p>
          <a:p>
            <a:pPr lvl="0"/>
            <a:r>
              <a:rPr lang="en-US" sz="2200" dirty="0" smtClean="0"/>
              <a:t>Systematic </a:t>
            </a:r>
            <a:r>
              <a:rPr lang="en-US" sz="2200" dirty="0"/>
              <a:t>screen verification of all nodes for unwanted activities</a:t>
            </a:r>
            <a:r>
              <a:rPr lang="en-US" sz="2200" dirty="0" smtClean="0"/>
              <a:t>.</a:t>
            </a:r>
          </a:p>
          <a:p>
            <a:pPr lvl="0"/>
            <a:endParaRPr lang="en-US" sz="2200" dirty="0"/>
          </a:p>
          <a:p>
            <a:pPr lvl="0"/>
            <a:r>
              <a:rPr lang="en-US" sz="2200" dirty="0"/>
              <a:t>The process accessed could be referred in future</a:t>
            </a:r>
            <a:r>
              <a:rPr lang="en-US" sz="2200" dirty="0" smtClean="0"/>
              <a:t>.</a:t>
            </a:r>
          </a:p>
          <a:p>
            <a:pPr lvl="0"/>
            <a:endParaRPr lang="en-US" sz="2200" dirty="0"/>
          </a:p>
          <a:p>
            <a:pPr lvl="0"/>
            <a:r>
              <a:rPr lang="en-US" sz="2200" dirty="0"/>
              <a:t>Time consumption is less in verification.</a:t>
            </a:r>
          </a:p>
          <a:p>
            <a:endParaRPr lang="en-US" sz="2400" dirty="0"/>
          </a:p>
        </p:txBody>
      </p:sp>
      <p:sp>
        <p:nvSpPr>
          <p:cNvPr id="2" name="Title 1"/>
          <p:cNvSpPr>
            <a:spLocks noGrp="1"/>
          </p:cNvSpPr>
          <p:nvPr>
            <p:ph type="title"/>
          </p:nvPr>
        </p:nvSpPr>
        <p:spPr>
          <a:xfrm>
            <a:off x="457200" y="274638"/>
            <a:ext cx="8229600" cy="411162"/>
          </a:xfrm>
        </p:spPr>
        <p:txBody>
          <a:bodyPr>
            <a:normAutofit fontScale="90000"/>
          </a:bodyPr>
          <a:lstStyle/>
          <a:p>
            <a:r>
              <a:rPr lang="en-US" sz="4000" b="1" dirty="0"/>
              <a:t>PROPOSED SYSTEM</a:t>
            </a:r>
            <a:endParaRPr lang="en-US" sz="4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pPr>
              <a:buNone/>
            </a:pPr>
            <a:r>
              <a:rPr lang="en-US" dirty="0"/>
              <a:t>	</a:t>
            </a:r>
            <a:r>
              <a:rPr lang="en-US" dirty="0" smtClean="0"/>
              <a:t>	</a:t>
            </a:r>
            <a:r>
              <a:rPr lang="en-US" sz="2400" dirty="0" smtClean="0"/>
              <a:t>There are three types of modules using in monitoring and spying software</a:t>
            </a:r>
          </a:p>
          <a:p>
            <a:pPr>
              <a:buNone/>
            </a:pPr>
            <a:endParaRPr lang="en-US" dirty="0"/>
          </a:p>
          <a:p>
            <a:pPr marL="2228850" lvl="4" indent="-514350">
              <a:buFont typeface="+mj-lt"/>
              <a:buAutoNum type="arabicPeriod"/>
            </a:pPr>
            <a:endParaRPr lang="en-US" sz="2400" b="1" dirty="0" smtClean="0"/>
          </a:p>
          <a:p>
            <a:pPr marL="2228850" lvl="4" indent="-514350">
              <a:buFont typeface="+mj-lt"/>
              <a:buAutoNum type="arabicPeriod"/>
            </a:pPr>
            <a:r>
              <a:rPr lang="en-US" sz="2400" b="1" dirty="0" smtClean="0"/>
              <a:t>CLIENT APPLICATION</a:t>
            </a:r>
          </a:p>
          <a:p>
            <a:pPr marL="2228850" lvl="4" indent="-514350">
              <a:buFont typeface="+mj-lt"/>
              <a:buAutoNum type="arabicPeriod"/>
            </a:pPr>
            <a:endParaRPr lang="en-US" sz="2400" dirty="0"/>
          </a:p>
          <a:p>
            <a:pPr marL="2228850" lvl="4" indent="-514350">
              <a:buFont typeface="+mj-lt"/>
              <a:buAutoNum type="arabicPeriod"/>
            </a:pPr>
            <a:r>
              <a:rPr lang="en-US" sz="2400" b="1" dirty="0"/>
              <a:t>MONITORING </a:t>
            </a:r>
            <a:r>
              <a:rPr lang="en-US" sz="2400" b="1" dirty="0" smtClean="0"/>
              <a:t>APPLICATION</a:t>
            </a:r>
          </a:p>
          <a:p>
            <a:pPr marL="2228850" lvl="4" indent="-514350">
              <a:buFont typeface="+mj-lt"/>
              <a:buAutoNum type="arabicPeriod"/>
            </a:pPr>
            <a:endParaRPr lang="en-US" sz="2400" dirty="0"/>
          </a:p>
          <a:p>
            <a:pPr marL="2228850" lvl="4" indent="-514350">
              <a:buFont typeface="+mj-lt"/>
              <a:buAutoNum type="arabicPeriod"/>
            </a:pPr>
            <a:r>
              <a:rPr lang="en-US" sz="2400" b="1" dirty="0"/>
              <a:t>WEB APPLICATION</a:t>
            </a:r>
            <a:endParaRPr lang="en-US" sz="2400" dirty="0"/>
          </a:p>
          <a:p>
            <a:pPr marL="2228850" lvl="4" indent="-514350">
              <a:buFont typeface="+mj-lt"/>
              <a:buAutoNum type="arabicPeriod"/>
            </a:pPr>
            <a:endParaRPr lang="en-US" sz="2400" dirty="0"/>
          </a:p>
          <a:p>
            <a:pPr>
              <a:buNone/>
            </a:pPr>
            <a:endParaRPr lang="en-US" dirty="0" smtClean="0"/>
          </a:p>
          <a:p>
            <a:pPr>
              <a:buNone/>
            </a:pPr>
            <a:endParaRPr lang="en-US" dirty="0"/>
          </a:p>
          <a:p>
            <a:pPr>
              <a:buNone/>
            </a:pPr>
            <a:endParaRPr lang="en-US" dirty="0"/>
          </a:p>
        </p:txBody>
      </p:sp>
      <p:sp>
        <p:nvSpPr>
          <p:cNvPr id="2" name="Title 1"/>
          <p:cNvSpPr>
            <a:spLocks noGrp="1"/>
          </p:cNvSpPr>
          <p:nvPr>
            <p:ph type="title"/>
          </p:nvPr>
        </p:nvSpPr>
        <p:spPr>
          <a:xfrm>
            <a:off x="457200" y="274638"/>
            <a:ext cx="8229600" cy="715962"/>
          </a:xfrm>
        </p:spPr>
        <p:txBody>
          <a:bodyPr>
            <a:normAutofit/>
          </a:bodyPr>
          <a:lstStyle/>
          <a:p>
            <a:pPr algn="ctr"/>
            <a:r>
              <a:rPr lang="en-US" sz="3000" b="1" dirty="0" smtClean="0"/>
              <a:t>MODULE DESCRIPTION</a:t>
            </a:r>
            <a:endParaRPr lang="en-US" sz="3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91200"/>
          </a:xfrm>
        </p:spPr>
        <p:txBody>
          <a:bodyPr>
            <a:normAutofit/>
          </a:bodyPr>
          <a:lstStyle/>
          <a:p>
            <a:r>
              <a:rPr lang="en-US" sz="1900" dirty="0"/>
              <a:t>In this module, the process list is added in to ‘Process’ table which is going to be monitored</a:t>
            </a:r>
            <a:r>
              <a:rPr lang="en-US" sz="1900" dirty="0" smtClean="0"/>
              <a:t>.</a:t>
            </a:r>
          </a:p>
          <a:p>
            <a:r>
              <a:rPr lang="en-US" sz="1900" dirty="0"/>
              <a:t> In addition, the time interval setting is given in seconds that is saved in to ‘Time Interval’ </a:t>
            </a:r>
            <a:r>
              <a:rPr lang="en-US" sz="1900" dirty="0" smtClean="0"/>
              <a:t>.</a:t>
            </a:r>
          </a:p>
          <a:p>
            <a:r>
              <a:rPr lang="en-US" sz="1900" dirty="0"/>
              <a:t>The screen shot will be taken based on this interval. </a:t>
            </a:r>
            <a:endParaRPr lang="en-US" sz="1900" dirty="0" smtClean="0"/>
          </a:p>
          <a:p>
            <a:endParaRPr lang="en-US" sz="1900" dirty="0" smtClean="0"/>
          </a:p>
          <a:p>
            <a:pPr>
              <a:buNone/>
            </a:pPr>
            <a:r>
              <a:rPr lang="en-US" sz="2000" b="1" dirty="0" smtClean="0"/>
              <a:t>DATA </a:t>
            </a:r>
            <a:r>
              <a:rPr lang="en-US" sz="2000" b="1" dirty="0"/>
              <a:t>FLOW DIAGRAM</a:t>
            </a:r>
            <a:endParaRPr lang="en-US" sz="2000" dirty="0"/>
          </a:p>
          <a:p>
            <a:endParaRPr lang="en-US" sz="2000" dirty="0"/>
          </a:p>
        </p:txBody>
      </p:sp>
      <p:sp>
        <p:nvSpPr>
          <p:cNvPr id="2" name="Title 1"/>
          <p:cNvSpPr>
            <a:spLocks noGrp="1"/>
          </p:cNvSpPr>
          <p:nvPr>
            <p:ph type="title"/>
          </p:nvPr>
        </p:nvSpPr>
        <p:spPr>
          <a:xfrm>
            <a:off x="457200" y="274638"/>
            <a:ext cx="8229600" cy="563562"/>
          </a:xfrm>
        </p:spPr>
        <p:txBody>
          <a:bodyPr>
            <a:normAutofit fontScale="90000"/>
          </a:bodyPr>
          <a:lstStyle/>
          <a:p>
            <a:pPr lvl="4" algn="ctr" rtl="0">
              <a:spcBef>
                <a:spcPct val="0"/>
              </a:spcBef>
            </a:pPr>
            <a:r>
              <a:rPr lang="en-US" sz="2400" b="1" dirty="0" smtClean="0"/>
              <a:t>CLIENT APPLICATION</a:t>
            </a:r>
            <a:br>
              <a:rPr lang="en-US" sz="2400" b="1" dirty="0" smtClean="0"/>
            </a:br>
            <a:endParaRPr lang="en-US" dirty="0"/>
          </a:p>
        </p:txBody>
      </p:sp>
      <p:pic>
        <p:nvPicPr>
          <p:cNvPr id="6147" name="Picture 3"/>
          <p:cNvPicPr>
            <a:picLocks noChangeAspect="1" noChangeArrowheads="1"/>
          </p:cNvPicPr>
          <p:nvPr/>
        </p:nvPicPr>
        <p:blipFill>
          <a:blip r:embed="rId2"/>
          <a:srcRect/>
          <a:stretch>
            <a:fillRect/>
          </a:stretch>
        </p:blipFill>
        <p:spPr bwMode="auto">
          <a:xfrm>
            <a:off x="1676400" y="3124200"/>
            <a:ext cx="6705600" cy="30677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943600"/>
          </a:xfrm>
        </p:spPr>
        <p:txBody>
          <a:bodyPr/>
          <a:lstStyle/>
          <a:p>
            <a:r>
              <a:rPr lang="en-US" sz="2000" dirty="0" smtClean="0"/>
              <a:t>In this module, the process list is fetched from ‘Process’ table so that they are monitored and the processes if found to be run, then they are saved in to ‘Process Log’ table.</a:t>
            </a:r>
          </a:p>
          <a:p>
            <a:pPr>
              <a:buNone/>
            </a:pPr>
            <a:endParaRPr lang="en-US" sz="2000" dirty="0" smtClean="0"/>
          </a:p>
          <a:p>
            <a:r>
              <a:rPr lang="en-US" sz="2000" dirty="0" smtClean="0"/>
              <a:t>In addition, the time interval setting in seconds is fetched and snapshot is taken which is saved in to ‘Snapshots’ table.</a:t>
            </a:r>
          </a:p>
          <a:p>
            <a:endParaRPr lang="en-US" sz="2000" b="1" dirty="0" smtClean="0"/>
          </a:p>
          <a:p>
            <a:pPr>
              <a:buNone/>
            </a:pPr>
            <a:r>
              <a:rPr lang="en-US" sz="2100" b="1" dirty="0" smtClean="0"/>
              <a:t>DATA FLOW DIAGRAM</a:t>
            </a:r>
            <a:endParaRPr lang="en-US" sz="2100" dirty="0" smtClean="0"/>
          </a:p>
          <a:p>
            <a:pPr>
              <a:buNone/>
            </a:pPr>
            <a:endParaRPr lang="en-US" sz="2200" dirty="0" smtClean="0"/>
          </a:p>
          <a:p>
            <a:endParaRPr lang="en-US" sz="2200" dirty="0"/>
          </a:p>
          <a:p>
            <a:endParaRPr lang="en-US" sz="2200" dirty="0" smtClean="0"/>
          </a:p>
          <a:p>
            <a:pPr>
              <a:buNone/>
            </a:pPr>
            <a:r>
              <a:rPr lang="en-US" sz="2200" dirty="0"/>
              <a:t>	</a:t>
            </a:r>
            <a:r>
              <a:rPr lang="en-US" sz="2200" dirty="0" smtClean="0"/>
              <a:t>	</a:t>
            </a:r>
          </a:p>
          <a:p>
            <a:endParaRPr lang="en-US" sz="2200" dirty="0"/>
          </a:p>
          <a:p>
            <a:pPr>
              <a:buNone/>
            </a:pPr>
            <a:endParaRPr lang="en-US" sz="2400" dirty="0"/>
          </a:p>
          <a:p>
            <a:endParaRPr lang="en-US" sz="2200" dirty="0"/>
          </a:p>
        </p:txBody>
      </p:sp>
      <p:sp>
        <p:nvSpPr>
          <p:cNvPr id="2" name="Title 1"/>
          <p:cNvSpPr>
            <a:spLocks noGrp="1"/>
          </p:cNvSpPr>
          <p:nvPr>
            <p:ph type="title"/>
          </p:nvPr>
        </p:nvSpPr>
        <p:spPr>
          <a:xfrm>
            <a:off x="457200" y="274638"/>
            <a:ext cx="8229600" cy="715962"/>
          </a:xfrm>
        </p:spPr>
        <p:txBody>
          <a:bodyPr>
            <a:normAutofit fontScale="90000"/>
          </a:bodyPr>
          <a:lstStyle/>
          <a:p>
            <a:pPr lvl="4" algn="ctr" rtl="0">
              <a:spcBef>
                <a:spcPct val="0"/>
              </a:spcBef>
            </a:pPr>
            <a:r>
              <a:rPr lang="en-US" sz="2400" b="1" dirty="0" smtClean="0"/>
              <a:t>MONITORING APPLICATION</a:t>
            </a:r>
            <a:br>
              <a:rPr lang="en-US" sz="2400" b="1" dirty="0" smtClean="0"/>
            </a:br>
            <a:endParaRPr lang="en-US" dirty="0"/>
          </a:p>
        </p:txBody>
      </p:sp>
      <p:pic>
        <p:nvPicPr>
          <p:cNvPr id="15" name="Picture 3"/>
          <p:cNvPicPr>
            <a:picLocks noChangeAspect="1" noChangeArrowheads="1"/>
          </p:cNvPicPr>
          <p:nvPr/>
        </p:nvPicPr>
        <p:blipFill>
          <a:blip r:embed="rId2"/>
          <a:srcRect/>
          <a:stretch>
            <a:fillRect/>
          </a:stretch>
        </p:blipFill>
        <p:spPr bwMode="auto">
          <a:xfrm>
            <a:off x="2209800" y="3429000"/>
            <a:ext cx="6248400" cy="27904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214</TotalTime>
  <Words>358</Words>
  <Application>Microsoft Office PowerPoint</Application>
  <PresentationFormat>On-screen Show (4:3)</PresentationFormat>
  <Paragraphs>107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  Monitoring and spying software </vt:lpstr>
      <vt:lpstr>                                         CONTENTS  Abstract    EXISTING SYSTEM   DRAWBACKS OF EXISTING SYSTEM   PROPOSED SYSTEM    ADVANTAGES OF THE PROPOSED SYSTEM   MODULE DESCRIPTION     DATABASE DESIGN   SCREEN LAYOUT   CONCLUSION    `</vt:lpstr>
      <vt:lpstr>Slide 3</vt:lpstr>
      <vt:lpstr>Slide 4</vt:lpstr>
      <vt:lpstr>EXISTING SYSTEM   </vt:lpstr>
      <vt:lpstr>PROPOSED SYSTEM</vt:lpstr>
      <vt:lpstr>MODULE DESCRIPTION</vt:lpstr>
      <vt:lpstr>CLIENT APPLICATION </vt:lpstr>
      <vt:lpstr>MONITORING APPLICATION </vt:lpstr>
      <vt:lpstr>WEB APPLICATION </vt:lpstr>
      <vt:lpstr>  Database Design </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CONCLUSION </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spying software </dc:title>
  <dc:creator>Siva</dc:creator>
  <cp:lastModifiedBy>Student</cp:lastModifiedBy>
  <cp:revision>88</cp:revision>
  <dcterms:created xsi:type="dcterms:W3CDTF">2013-02-06T08:38:15Z</dcterms:created>
  <dcterms:modified xsi:type="dcterms:W3CDTF">2016-02-29T11:09:08Z</dcterms:modified>
</cp:coreProperties>
</file>