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58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528A5D-F36C-4760-850D-64EF1607DFFB}" v="1" dt="2021-02-11T09:27:53.919"/>
    <p1510:client id="{129F6D6C-6210-457C-93EB-0EB0C4671EFD}" v="4" dt="2021-02-11T18:06:08.728"/>
    <p1510:client id="{3017D0FB-363F-4718-B4D6-057ACDD515DF}" v="12" dt="2021-02-10T13:46:36.637"/>
    <p1510:client id="{4B9017B1-95EE-4FB2-B1C9-6FE6F415D215}" v="8" dt="2021-02-11T09:28:20.073"/>
    <p1510:client id="{B2C51D4D-69CF-42D1-9FF9-0E8C71471E72}" v="2" dt="2021-02-23T05:22:24.113"/>
    <p1510:client id="{CB8E8A56-5018-4146-8820-CF76A8ACBE04}" v="6" dt="2021-02-10T16:47:37.700"/>
    <p1510:client id="{CCA18E7F-12DF-4B83-9FAE-04A5D64A9B29}" v="2" dt="2021-02-10T16:36:21.576"/>
    <p1510:client id="{E78376D0-36F6-42E8-8163-5E10106904B3}" v="89" dt="2021-02-10T13:46:16.8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NUPRAKASH S - 201046018" userId="S::bhanuprakash.s@learner.manipal.edu::a983d4cc-973e-42f1-80e1-a1de98f96342" providerId="AD" clId="Web-{4B9017B1-95EE-4FB2-B1C9-6FE6F415D215}"/>
    <pc:docChg chg="modSld">
      <pc:chgData name="BHANUPRAKASH S - 201046018" userId="S::bhanuprakash.s@learner.manipal.edu::a983d4cc-973e-42f1-80e1-a1de98f96342" providerId="AD" clId="Web-{4B9017B1-95EE-4FB2-B1C9-6FE6F415D215}" dt="2021-02-11T09:28:20.057" v="3" actId="20577"/>
      <pc:docMkLst>
        <pc:docMk/>
      </pc:docMkLst>
      <pc:sldChg chg="modSp">
        <pc:chgData name="BHANUPRAKASH S - 201046018" userId="S::bhanuprakash.s@learner.manipal.edu::a983d4cc-973e-42f1-80e1-a1de98f96342" providerId="AD" clId="Web-{4B9017B1-95EE-4FB2-B1C9-6FE6F415D215}" dt="2021-02-11T09:28:20.057" v="3" actId="20577"/>
        <pc:sldMkLst>
          <pc:docMk/>
          <pc:sldMk cId="3250649603" sldId="258"/>
        </pc:sldMkLst>
        <pc:spChg chg="mod">
          <ac:chgData name="BHANUPRAKASH S - 201046018" userId="S::bhanuprakash.s@learner.manipal.edu::a983d4cc-973e-42f1-80e1-a1de98f96342" providerId="AD" clId="Web-{4B9017B1-95EE-4FB2-B1C9-6FE6F415D215}" dt="2021-02-11T09:28:20.057" v="3" actId="20577"/>
          <ac:spMkLst>
            <pc:docMk/>
            <pc:sldMk cId="3250649603" sldId="258"/>
            <ac:spMk id="3" creationId="{00000000-0000-0000-0000-000000000000}"/>
          </ac:spMkLst>
        </pc:spChg>
      </pc:sldChg>
    </pc:docChg>
  </pc:docChgLst>
  <pc:docChgLst>
    <pc:chgData name="MANOJ V KALLIHAL - 201046004" userId="S::manoj.kallihal@learner.manipal.edu::a3d497b4-5641-445a-9067-82e01be64243" providerId="AD" clId="Web-{CCA18E7F-12DF-4B83-9FAE-04A5D64A9B29}"/>
    <pc:docChg chg="modSld">
      <pc:chgData name="MANOJ V KALLIHAL - 201046004" userId="S::manoj.kallihal@learner.manipal.edu::a3d497b4-5641-445a-9067-82e01be64243" providerId="AD" clId="Web-{CCA18E7F-12DF-4B83-9FAE-04A5D64A9B29}" dt="2021-02-10T16:36:21.576" v="1" actId="1076"/>
      <pc:docMkLst>
        <pc:docMk/>
      </pc:docMkLst>
      <pc:sldChg chg="modSp">
        <pc:chgData name="MANOJ V KALLIHAL - 201046004" userId="S::manoj.kallihal@learner.manipal.edu::a3d497b4-5641-445a-9067-82e01be64243" providerId="AD" clId="Web-{CCA18E7F-12DF-4B83-9FAE-04A5D64A9B29}" dt="2021-02-10T16:36:21.576" v="1" actId="1076"/>
        <pc:sldMkLst>
          <pc:docMk/>
          <pc:sldMk cId="3250649603" sldId="258"/>
        </pc:sldMkLst>
        <pc:spChg chg="mod">
          <ac:chgData name="MANOJ V KALLIHAL - 201046004" userId="S::manoj.kallihal@learner.manipal.edu::a3d497b4-5641-445a-9067-82e01be64243" providerId="AD" clId="Web-{CCA18E7F-12DF-4B83-9FAE-04A5D64A9B29}" dt="2021-02-10T16:36:21.576" v="1" actId="1076"/>
          <ac:spMkLst>
            <pc:docMk/>
            <pc:sldMk cId="3250649603" sldId="258"/>
            <ac:spMk id="3" creationId="{00000000-0000-0000-0000-000000000000}"/>
          </ac:spMkLst>
        </pc:spChg>
      </pc:sldChg>
    </pc:docChg>
  </pc:docChgLst>
  <pc:docChgLst>
    <pc:chgData name="K.P.DEEPALI - 201049003" userId="S::deepali.k@learner.manipal.edu::ca9b2830-839a-4bb9-9fe8-51b2048b7640" providerId="AD" clId="Web-{3017D0FB-363F-4718-B4D6-057ACDD515DF}"/>
    <pc:docChg chg="modSld">
      <pc:chgData name="K.P.DEEPALI - 201049003" userId="S::deepali.k@learner.manipal.edu::ca9b2830-839a-4bb9-9fe8-51b2048b7640" providerId="AD" clId="Web-{3017D0FB-363F-4718-B4D6-057ACDD515DF}" dt="2021-02-10T13:46:36.637" v="5" actId="20577"/>
      <pc:docMkLst>
        <pc:docMk/>
      </pc:docMkLst>
      <pc:sldChg chg="modSp">
        <pc:chgData name="K.P.DEEPALI - 201049003" userId="S::deepali.k@learner.manipal.edu::ca9b2830-839a-4bb9-9fe8-51b2048b7640" providerId="AD" clId="Web-{3017D0FB-363F-4718-B4D6-057ACDD515DF}" dt="2021-02-10T13:46:36.637" v="5" actId="20577"/>
        <pc:sldMkLst>
          <pc:docMk/>
          <pc:sldMk cId="520495761" sldId="260"/>
        </pc:sldMkLst>
        <pc:spChg chg="mod">
          <ac:chgData name="K.P.DEEPALI - 201049003" userId="S::deepali.k@learner.manipal.edu::ca9b2830-839a-4bb9-9fe8-51b2048b7640" providerId="AD" clId="Web-{3017D0FB-363F-4718-B4D6-057ACDD515DF}" dt="2021-02-10T13:46:36.637" v="5" actId="20577"/>
          <ac:spMkLst>
            <pc:docMk/>
            <pc:sldMk cId="520495761" sldId="260"/>
            <ac:spMk id="3" creationId="{00000000-0000-0000-0000-000000000000}"/>
          </ac:spMkLst>
        </pc:spChg>
      </pc:sldChg>
    </pc:docChg>
  </pc:docChgLst>
  <pc:docChgLst>
    <pc:chgData name="SKANDA HEGDE M R - 201051014" userId="S::skanda.r@learner.manipal.edu::5790184f-eb40-4d3c-a602-3ea3dd5e32a9" providerId="AD" clId="Web-{CB8E8A56-5018-4146-8820-CF76A8ACBE04}"/>
    <pc:docChg chg="modSld">
      <pc:chgData name="SKANDA HEGDE M R - 201051014" userId="S::skanda.r@learner.manipal.edu::5790184f-eb40-4d3c-a602-3ea3dd5e32a9" providerId="AD" clId="Web-{CB8E8A56-5018-4146-8820-CF76A8ACBE04}" dt="2021-02-10T16:47:37.700" v="4" actId="20577"/>
      <pc:docMkLst>
        <pc:docMk/>
      </pc:docMkLst>
      <pc:sldChg chg="modSp">
        <pc:chgData name="SKANDA HEGDE M R - 201051014" userId="S::skanda.r@learner.manipal.edu::5790184f-eb40-4d3c-a602-3ea3dd5e32a9" providerId="AD" clId="Web-{CB8E8A56-5018-4146-8820-CF76A8ACBE04}" dt="2021-02-10T16:47:37.700" v="4" actId="20577"/>
        <pc:sldMkLst>
          <pc:docMk/>
          <pc:sldMk cId="3250649603" sldId="258"/>
        </pc:sldMkLst>
        <pc:spChg chg="mod">
          <ac:chgData name="SKANDA HEGDE M R - 201051014" userId="S::skanda.r@learner.manipal.edu::5790184f-eb40-4d3c-a602-3ea3dd5e32a9" providerId="AD" clId="Web-{CB8E8A56-5018-4146-8820-CF76A8ACBE04}" dt="2021-02-10T16:47:37.700" v="4" actId="20577"/>
          <ac:spMkLst>
            <pc:docMk/>
            <pc:sldMk cId="3250649603" sldId="258"/>
            <ac:spMk id="3" creationId="{00000000-0000-0000-0000-000000000000}"/>
          </ac:spMkLst>
        </pc:spChg>
      </pc:sldChg>
    </pc:docChg>
  </pc:docChgLst>
  <pc:docChgLst>
    <pc:chgData name="SHREYA RAMDAS NAYAK - 201046033" userId="S::shreya.nayak1@learner.manipal.edu::2ddba161-4d69-4df4-b0d3-3a09a5778ce5" providerId="AD" clId="Web-{B2C51D4D-69CF-42D1-9FF9-0E8C71471E72}"/>
    <pc:docChg chg="sldOrd">
      <pc:chgData name="SHREYA RAMDAS NAYAK - 201046033" userId="S::shreya.nayak1@learner.manipal.edu::2ddba161-4d69-4df4-b0d3-3a09a5778ce5" providerId="AD" clId="Web-{B2C51D4D-69CF-42D1-9FF9-0E8C71471E72}" dt="2021-02-23T05:22:24.113" v="1"/>
      <pc:docMkLst>
        <pc:docMk/>
      </pc:docMkLst>
      <pc:sldChg chg="ord">
        <pc:chgData name="SHREYA RAMDAS NAYAK - 201046033" userId="S::shreya.nayak1@learner.manipal.edu::2ddba161-4d69-4df4-b0d3-3a09a5778ce5" providerId="AD" clId="Web-{B2C51D4D-69CF-42D1-9FF9-0E8C71471E72}" dt="2021-02-23T05:22:24.113" v="1"/>
        <pc:sldMkLst>
          <pc:docMk/>
          <pc:sldMk cId="520495761" sldId="260"/>
        </pc:sldMkLst>
      </pc:sldChg>
    </pc:docChg>
  </pc:docChgLst>
  <pc:docChgLst>
    <pc:chgData name="SKANDA HEGDE M R - 201051014" userId="S::skanda.r@learner.manipal.edu::5790184f-eb40-4d3c-a602-3ea3dd5e32a9" providerId="AD" clId="Web-{E78376D0-36F6-42E8-8163-5E10106904B3}"/>
    <pc:docChg chg="modSld">
      <pc:chgData name="SKANDA HEGDE M R - 201051014" userId="S::skanda.r@learner.manipal.edu::5790184f-eb40-4d3c-a602-3ea3dd5e32a9" providerId="AD" clId="Web-{E78376D0-36F6-42E8-8163-5E10106904B3}" dt="2021-02-10T13:46:16.851" v="43" actId="20577"/>
      <pc:docMkLst>
        <pc:docMk/>
      </pc:docMkLst>
      <pc:sldChg chg="modSp">
        <pc:chgData name="SKANDA HEGDE M R - 201051014" userId="S::skanda.r@learner.manipal.edu::5790184f-eb40-4d3c-a602-3ea3dd5e32a9" providerId="AD" clId="Web-{E78376D0-36F6-42E8-8163-5E10106904B3}" dt="2021-02-10T13:46:16.851" v="43" actId="20577"/>
        <pc:sldMkLst>
          <pc:docMk/>
          <pc:sldMk cId="520495761" sldId="260"/>
        </pc:sldMkLst>
        <pc:spChg chg="mod">
          <ac:chgData name="SKANDA HEGDE M R - 201051014" userId="S::skanda.r@learner.manipal.edu::5790184f-eb40-4d3c-a602-3ea3dd5e32a9" providerId="AD" clId="Web-{E78376D0-36F6-42E8-8163-5E10106904B3}" dt="2021-02-10T13:46:16.851" v="43" actId="20577"/>
          <ac:spMkLst>
            <pc:docMk/>
            <pc:sldMk cId="520495761" sldId="260"/>
            <ac:spMk id="2" creationId="{00000000-0000-0000-0000-000000000000}"/>
          </ac:spMkLst>
        </pc:spChg>
        <pc:spChg chg="mod">
          <ac:chgData name="SKANDA HEGDE M R - 201051014" userId="S::skanda.r@learner.manipal.edu::5790184f-eb40-4d3c-a602-3ea3dd5e32a9" providerId="AD" clId="Web-{E78376D0-36F6-42E8-8163-5E10106904B3}" dt="2021-02-10T13:45:39.085" v="29" actId="20577"/>
          <ac:spMkLst>
            <pc:docMk/>
            <pc:sldMk cId="520495761" sldId="260"/>
            <ac:spMk id="3" creationId="{00000000-0000-0000-0000-000000000000}"/>
          </ac:spMkLst>
        </pc:spChg>
      </pc:sldChg>
    </pc:docChg>
  </pc:docChgLst>
  <pc:docChgLst>
    <pc:chgData name="MANOJ V KALLIHAL - 201046004" userId="S::manoj.kallihal@learner.manipal.edu::a3d497b4-5641-445a-9067-82e01be64243" providerId="AD" clId="Web-{129F6D6C-6210-457C-93EB-0EB0C4671EFD}"/>
    <pc:docChg chg="modSld">
      <pc:chgData name="MANOJ V KALLIHAL - 201046004" userId="S::manoj.kallihal@learner.manipal.edu::a3d497b4-5641-445a-9067-82e01be64243" providerId="AD" clId="Web-{129F6D6C-6210-457C-93EB-0EB0C4671EFD}" dt="2021-02-11T18:06:08.728" v="3" actId="1076"/>
      <pc:docMkLst>
        <pc:docMk/>
      </pc:docMkLst>
      <pc:sldChg chg="modSp">
        <pc:chgData name="MANOJ V KALLIHAL - 201046004" userId="S::manoj.kallihal@learner.manipal.edu::a3d497b4-5641-445a-9067-82e01be64243" providerId="AD" clId="Web-{129F6D6C-6210-457C-93EB-0EB0C4671EFD}" dt="2021-02-11T17:59:03.140" v="0" actId="1076"/>
        <pc:sldMkLst>
          <pc:docMk/>
          <pc:sldMk cId="3841432691" sldId="257"/>
        </pc:sldMkLst>
        <pc:picChg chg="mod">
          <ac:chgData name="MANOJ V KALLIHAL - 201046004" userId="S::manoj.kallihal@learner.manipal.edu::a3d497b4-5641-445a-9067-82e01be64243" providerId="AD" clId="Web-{129F6D6C-6210-457C-93EB-0EB0C4671EFD}" dt="2021-02-11T17:59:03.140" v="0" actId="1076"/>
          <ac:picMkLst>
            <pc:docMk/>
            <pc:sldMk cId="3841432691" sldId="257"/>
            <ac:picMk id="4" creationId="{00000000-0000-0000-0000-000000000000}"/>
          </ac:picMkLst>
        </pc:picChg>
      </pc:sldChg>
      <pc:sldChg chg="modSp">
        <pc:chgData name="MANOJ V KALLIHAL - 201046004" userId="S::manoj.kallihal@learner.manipal.edu::a3d497b4-5641-445a-9067-82e01be64243" providerId="AD" clId="Web-{129F6D6C-6210-457C-93EB-0EB0C4671EFD}" dt="2021-02-11T18:06:08.728" v="3" actId="1076"/>
        <pc:sldMkLst>
          <pc:docMk/>
          <pc:sldMk cId="2994455309" sldId="270"/>
        </pc:sldMkLst>
        <pc:picChg chg="mod">
          <ac:chgData name="MANOJ V KALLIHAL - 201046004" userId="S::manoj.kallihal@learner.manipal.edu::a3d497b4-5641-445a-9067-82e01be64243" providerId="AD" clId="Web-{129F6D6C-6210-457C-93EB-0EB0C4671EFD}" dt="2021-02-11T18:06:08.728" v="3" actId="1076"/>
          <ac:picMkLst>
            <pc:docMk/>
            <pc:sldMk cId="2994455309" sldId="270"/>
            <ac:picMk id="4" creationId="{00000000-0000-0000-0000-000000000000}"/>
          </ac:picMkLst>
        </pc:picChg>
      </pc:sldChg>
    </pc:docChg>
  </pc:docChgLst>
  <pc:docChgLst>
    <pc:chgData name="DIVYA G B - 201046017" userId="S::divya.b2@learner.manipal.edu::ce43396c-74ad-4863-af2d-5884534530b7" providerId="AD" clId="Web-{06528A5D-F36C-4760-850D-64EF1607DFFB}"/>
    <pc:docChg chg="modSld">
      <pc:chgData name="DIVYA G B - 201046017" userId="S::divya.b2@learner.manipal.edu::ce43396c-74ad-4863-af2d-5884534530b7" providerId="AD" clId="Web-{06528A5D-F36C-4760-850D-64EF1607DFFB}" dt="2021-02-11T09:27:53.919" v="0" actId="1076"/>
      <pc:docMkLst>
        <pc:docMk/>
      </pc:docMkLst>
      <pc:sldChg chg="modSp">
        <pc:chgData name="DIVYA G B - 201046017" userId="S::divya.b2@learner.manipal.edu::ce43396c-74ad-4863-af2d-5884534530b7" providerId="AD" clId="Web-{06528A5D-F36C-4760-850D-64EF1607DFFB}" dt="2021-02-11T09:27:53.919" v="0" actId="1076"/>
        <pc:sldMkLst>
          <pc:docMk/>
          <pc:sldMk cId="3059892458" sldId="256"/>
        </pc:sldMkLst>
        <pc:spChg chg="mod">
          <ac:chgData name="DIVYA G B - 201046017" userId="S::divya.b2@learner.manipal.edu::ce43396c-74ad-4863-af2d-5884534530b7" providerId="AD" clId="Web-{06528A5D-F36C-4760-850D-64EF1607DFFB}" dt="2021-02-11T09:27:53.919" v="0" actId="1076"/>
          <ac:spMkLst>
            <pc:docMk/>
            <pc:sldMk cId="3059892458" sldId="25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12/9/2022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8428" y="1216563"/>
            <a:ext cx="9966960" cy="3035808"/>
          </a:xfrm>
        </p:spPr>
        <p:txBody>
          <a:bodyPr/>
          <a:lstStyle/>
          <a:p>
            <a:r>
              <a:rPr lang="en-IN"/>
              <a:t>Designing Data Visualizations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89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sz="2800"/>
          </a:p>
          <a:p>
            <a:pPr algn="just"/>
            <a:r>
              <a:rPr lang="en-US" sz="2800"/>
              <a:t>Appropriate when you have a whole bunch of data and you’re not sure what’s in it</a:t>
            </a:r>
          </a:p>
          <a:p>
            <a:pPr algn="just"/>
            <a:r>
              <a:rPr lang="en-US" sz="2800"/>
              <a:t>Exploration is generally best done at a high level of granularity.</a:t>
            </a:r>
          </a:p>
          <a:p>
            <a:pPr algn="just"/>
            <a:r>
              <a:rPr lang="en-US" sz="2800"/>
              <a:t>This type of visualization is typically part of the data analysis phase, and is used to find the story the data has to tell you.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18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/>
              <a:t>Appropriate when you already know what the data has to say</a:t>
            </a:r>
          </a:p>
          <a:p>
            <a:pPr algn="just"/>
            <a:r>
              <a:rPr lang="en-US" sz="2800"/>
              <a:t>You’ll need to make certain editorial decisions about which information stays in, and which is distracting or irrelevant and should come out.</a:t>
            </a:r>
          </a:p>
          <a:p>
            <a:pPr algn="just"/>
            <a:r>
              <a:rPr lang="en-US" sz="2800"/>
              <a:t>If exploratory data visualization is part of the data analysis phase, then explanatory data visualization is part of the presentation phase.</a:t>
            </a:r>
            <a:endParaRPr lang="en-IN" sz="2800"/>
          </a:p>
        </p:txBody>
      </p:sp>
    </p:spTree>
    <p:extLst>
      <p:ext uri="{BB962C8B-B14F-4D97-AF65-F5344CB8AC3E}">
        <p14:creationId xmlns:p14="http://schemas.microsoft.com/office/powerpoint/2010/main" val="293889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Hybrids: Exploratory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Which involves a curated dataset</a:t>
            </a:r>
          </a:p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Lets the reader choose and constrain certain parameters, thereby discovering for herself whatever insights the dataset may have to offer.</a:t>
            </a:r>
          </a:p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In hybrid designs there is a certain freedom-of-discovery aspect to the information presented, but it is usually not totally raw</a:t>
            </a:r>
            <a:endParaRPr lang="en-IN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18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Informative versus Persuasive versus Visual 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5644461" cy="405079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Categories of explanatory visualizations based on the relationships between the three necessary players: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the designer,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the reader, and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the data.</a:t>
            </a:r>
          </a:p>
          <a:p>
            <a:pPr algn="just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Refers to explanatory (or hybrid) visualizations exclusively, because it discusses designing visualizations of data with known parameters and stories.</a:t>
            </a:r>
            <a:endParaRPr lang="en-I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962" y="2275590"/>
            <a:ext cx="4872445" cy="389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5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Informative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An informative visualization primarily serves the relationship between the reader and the data.</a:t>
            </a:r>
          </a:p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Aims for a neutral presentation of the facts in such a way that will educate the reader</a:t>
            </a:r>
          </a:p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Informative visualizations are often associated with broad data sets, and seek to distill the content into a manageably consumable form.</a:t>
            </a:r>
          </a:p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The Burning Man Infographic is an example of informative visualization.</a:t>
            </a:r>
            <a:endParaRPr lang="en-IN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92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Persuasive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A persuasive visualization primarily serves the relationship between the designer and the reader.</a:t>
            </a:r>
          </a:p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Represents a very specific point of view, and advocates a change of opinion or action on the part of the reader.</a:t>
            </a:r>
          </a:p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The data represented is specifically chosen for the purpose of supporting the designer’s point of view, and is presented carefully so as to convince the reader of same. </a:t>
            </a:r>
          </a:p>
          <a:p>
            <a:pPr algn="just"/>
            <a:endParaRPr lang="en-IN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81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Visual Art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Primarily serves the relationship between the designer and the data.</a:t>
            </a:r>
            <a:endParaRPr lang="en-IN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Visual art is unlike the previous two categories in that it often entails unidirectional encoding of information</a:t>
            </a:r>
          </a:p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Visual art merely translates the data into a visual form.</a:t>
            </a:r>
          </a:p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The designer may intend only to condense it, translate it into a new medium, or make it beautiful;</a:t>
            </a:r>
          </a:p>
          <a:p>
            <a:pPr algn="just"/>
            <a:endParaRPr lang="en-IN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24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Why Visualization?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16" y="2321934"/>
            <a:ext cx="10058400" cy="40507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>
                <a:latin typeface="Arial"/>
                <a:cs typeface="Arial"/>
              </a:rPr>
              <a:t>Visualization leverages the incredible capabilities and bandwidth of the visual system</a:t>
            </a:r>
          </a:p>
          <a:p>
            <a:pPr algn="just"/>
            <a:r>
              <a:rPr lang="en-US" sz="2400">
                <a:latin typeface="Arial"/>
                <a:cs typeface="Arial"/>
              </a:rPr>
              <a:t>Visualization takes advantage of our brains’ built-in “software” to identify patterns</a:t>
            </a:r>
          </a:p>
          <a:p>
            <a:pPr algn="just"/>
            <a:r>
              <a:rPr lang="en-US" sz="2400">
                <a:latin typeface="Arial"/>
                <a:cs typeface="Arial"/>
              </a:rPr>
              <a:t>Visualization can inspire new questions and further exploration. </a:t>
            </a:r>
          </a:p>
          <a:p>
            <a:pPr algn="just"/>
            <a:r>
              <a:rPr lang="en-US" sz="2400">
                <a:latin typeface="Arial"/>
                <a:cs typeface="Arial"/>
              </a:rPr>
              <a:t>Visualization helps identify sub-problems. 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>
                <a:latin typeface="Arial"/>
                <a:cs typeface="Arial"/>
              </a:rPr>
              <a:t>Visualization is really good for identifying trends and outliers, discovering or searching for interesting or specific data points in a larger field</a:t>
            </a:r>
            <a:endParaRPr lang="en-IN"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064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8042" y="3084141"/>
            <a:ext cx="10058400" cy="1609344"/>
          </a:xfrm>
        </p:spPr>
        <p:txBody>
          <a:bodyPr/>
          <a:lstStyle/>
          <a:p>
            <a:r>
              <a:rPr lang="en-IN"/>
              <a:t>Classifications of Visualizations </a:t>
            </a:r>
          </a:p>
        </p:txBody>
      </p:sp>
    </p:spTree>
    <p:extLst>
      <p:ext uri="{BB962C8B-B14F-4D97-AF65-F5344CB8AC3E}">
        <p14:creationId xmlns:p14="http://schemas.microsoft.com/office/powerpoint/2010/main" val="77929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Complexity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5275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>
                <a:latin typeface="Arial"/>
                <a:cs typeface="Arial"/>
              </a:rPr>
              <a:t>One way to classify a data visualization is by different data dimensions it represents.</a:t>
            </a:r>
          </a:p>
          <a:p>
            <a:pPr algn="just"/>
            <a:r>
              <a:rPr lang="en-US">
                <a:latin typeface="Arial"/>
                <a:cs typeface="Arial"/>
              </a:rPr>
              <a:t>Count of the number of data dimensions can be described as the level of complexity of the visualization. 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>
                <a:latin typeface="Arial"/>
                <a:cs typeface="Arial"/>
              </a:rPr>
              <a:t>As visualizations become more complex, they are more challenging to design</a:t>
            </a:r>
          </a:p>
          <a:p>
            <a:pPr algn="just"/>
            <a:r>
              <a:rPr lang="en-US">
                <a:latin typeface="Arial"/>
                <a:cs typeface="Arial"/>
              </a:rPr>
              <a:t>Adding more volume or data points of the same data dimension doesn’t increase complexity.</a:t>
            </a:r>
          </a:p>
          <a:p>
            <a:pPr marL="0" indent="0" algn="just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Challenges to designing more complex visualizations: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More dimensions you need to encode visually, the more individual visual properties you need to use.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>
                <a:latin typeface="Arial"/>
                <a:cs typeface="Arial"/>
              </a:rPr>
              <a:t>Relatively few well-known conventions, metaphors, defaults, and best practices to rely on.</a:t>
            </a:r>
          </a:p>
          <a:p>
            <a:endParaRPr lang="en-IN"/>
          </a:p>
          <a:p>
            <a:pPr>
              <a:buClr>
                <a:srgbClr val="9E3611"/>
              </a:buClr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49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Infographics versus 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Infographic to refer to representations of information perceived as casual, funny, or frivolous</a:t>
            </a:r>
          </a:p>
          <a:p>
            <a:pPr algn="just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Visualization to refer to designs perceived to be more serious, rigorous, or academic.</a:t>
            </a:r>
          </a:p>
          <a:p>
            <a:pPr algn="just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Even though the art of representing statistical information visually is hundreds of years old, the vocabulary of the field is still evolving and settling.</a:t>
            </a:r>
          </a:p>
          <a:p>
            <a:pPr algn="just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The difference between infographics and data visualization may be loosely determined by the method of generation, the quantity of data represented, and the degree of aesthetic treatment applied.</a:t>
            </a:r>
            <a:endParaRPr lang="en-I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64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Infographics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/>
              <a:t>Infographics is useful for referring:</a:t>
            </a:r>
            <a:endParaRPr lang="en-IN" sz="2400"/>
          </a:p>
          <a:p>
            <a:pPr marL="457200" indent="-457200" algn="just">
              <a:buFont typeface="+mj-lt"/>
              <a:buAutoNum type="arabicPeriod"/>
            </a:pPr>
            <a:r>
              <a:rPr lang="en-IN" sz="2400"/>
              <a:t>Manually drawn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/>
              <a:t>Specific to the data at hand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/>
              <a:t>Aesthetically rich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/>
              <a:t>Relatively data-poor</a:t>
            </a:r>
          </a:p>
          <a:p>
            <a:pPr algn="just"/>
            <a:r>
              <a:rPr lang="en-US" sz="2400"/>
              <a:t>Infographics are illustrations where the data representation is manually laid out or sketched, probably with drawing software such as Adobe Illustrator. </a:t>
            </a:r>
          </a:p>
          <a:p>
            <a:pPr algn="just"/>
            <a:r>
              <a:rPr lang="en-US" sz="2400"/>
              <a:t>Difficult to change or update the data in an infographic, as any changes must be implemented manually.</a:t>
            </a: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131223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9611" y="701763"/>
            <a:ext cx="8921931" cy="547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09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Terms data visualization and information visualization are useful for referring to any visual representation of data that is: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>
                <a:latin typeface="Arial" panose="020B0604020202020204" pitchFamily="34" charset="0"/>
                <a:cs typeface="Arial" panose="020B0604020202020204" pitchFamily="34" charset="0"/>
              </a:rPr>
              <a:t>Algorithmically drawn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Easy to regenerate with different data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>
                <a:latin typeface="Arial" panose="020B0604020202020204" pitchFamily="34" charset="0"/>
                <a:cs typeface="Arial" panose="020B0604020202020204" pitchFamily="34" charset="0"/>
              </a:rPr>
              <a:t>Often aesthetically barren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>
                <a:latin typeface="Arial" panose="020B0604020202020204" pitchFamily="34" charset="0"/>
                <a:cs typeface="Arial" panose="020B0604020202020204" pitchFamily="34" charset="0"/>
              </a:rPr>
              <a:t>Relatively data-rich</a:t>
            </a:r>
          </a:p>
          <a:p>
            <a:pPr algn="just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Relatively simple to update or regenerate the visualization with more or new data.</a:t>
            </a:r>
          </a:p>
          <a:p>
            <a:pPr algn="just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Show great volumes of data, information visualizations are often less aesthetically rich than infographics. </a:t>
            </a:r>
            <a:endParaRPr lang="en-I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99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Exploration versus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Two categories of data visualization: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Exploration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Explanation</a:t>
            </a:r>
            <a:r>
              <a:rPr lang="en-US"/>
              <a:t>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37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7B2261AD91F941BA693B06AB0A1B3C" ma:contentTypeVersion="5" ma:contentTypeDescription="Create a new document." ma:contentTypeScope="" ma:versionID="290d2ed7ce86b87ee504e116a60f7ace">
  <xsd:schema xmlns:xsd="http://www.w3.org/2001/XMLSchema" xmlns:xs="http://www.w3.org/2001/XMLSchema" xmlns:p="http://schemas.microsoft.com/office/2006/metadata/properties" xmlns:ns2="f04081fe-5deb-4d23-a99d-b1355a0745cb" xmlns:ns3="80576437-b07b-4a48-8a7d-a3612a83606b" targetNamespace="http://schemas.microsoft.com/office/2006/metadata/properties" ma:root="true" ma:fieldsID="ed8c4b5ea43feed4cdaa80531490512a" ns2:_="" ns3:_="">
    <xsd:import namespace="f04081fe-5deb-4d23-a99d-b1355a0745cb"/>
    <xsd:import namespace="80576437-b07b-4a48-8a7d-a3612a83606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4081fe-5deb-4d23-a99d-b1355a0745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576437-b07b-4a48-8a7d-a3612a83606b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7ED12D4-EB45-4B1F-9234-C93EB852367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E1BAA5-8547-4F38-8E32-95A6AB1A703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D1F6EA5-6DA7-4655-B646-4342FCF519C5}"/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106</TotalTime>
  <Words>722</Words>
  <Application>Microsoft Office PowerPoint</Application>
  <PresentationFormat>Widescreen</PresentationFormat>
  <Paragraphs>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Rockwell</vt:lpstr>
      <vt:lpstr>Rockwell Condensed</vt:lpstr>
      <vt:lpstr>Wingdings</vt:lpstr>
      <vt:lpstr>Wood Type</vt:lpstr>
      <vt:lpstr>Designing Data Visualizations</vt:lpstr>
      <vt:lpstr>Why Visualization?</vt:lpstr>
      <vt:lpstr>Classifications of Visualizations </vt:lpstr>
      <vt:lpstr>Complexity </vt:lpstr>
      <vt:lpstr>Infographics versus Data Visualization</vt:lpstr>
      <vt:lpstr>Infographics</vt:lpstr>
      <vt:lpstr>PowerPoint Presentation</vt:lpstr>
      <vt:lpstr>Data Visualization</vt:lpstr>
      <vt:lpstr>Exploration versus Explanation</vt:lpstr>
      <vt:lpstr>Exploration</vt:lpstr>
      <vt:lpstr>Explanation</vt:lpstr>
      <vt:lpstr>Hybrids: Exploratory Explanation</vt:lpstr>
      <vt:lpstr>Informative versus Persuasive versus Visual Art</vt:lpstr>
      <vt:lpstr>Informative</vt:lpstr>
      <vt:lpstr>Persuasive</vt:lpstr>
      <vt:lpstr>Visual Art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Prathviraj N [MAHE-MSOIS]</dc:creator>
  <cp:lastModifiedBy>Prathviraj N [MAHE-MSOIS]</cp:lastModifiedBy>
  <cp:revision>8</cp:revision>
  <dcterms:created xsi:type="dcterms:W3CDTF">2021-01-03T13:46:51Z</dcterms:created>
  <dcterms:modified xsi:type="dcterms:W3CDTF">2022-12-09T05:57:33Z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0x010100C77B2261AD91F941BA693B06AB0A1B3C</vt:lpwstr>
  </property>
</Properties>
</file>