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8"/>
  </p:notesMasterIdLst>
  <p:sldIdLst>
    <p:sldId id="256" r:id="rId2"/>
    <p:sldId id="262" r:id="rId3"/>
    <p:sldId id="268" r:id="rId4"/>
    <p:sldId id="257" r:id="rId5"/>
    <p:sldId id="283" r:id="rId6"/>
    <p:sldId id="266" r:id="rId7"/>
  </p:sldIdLst>
  <p:sldSz cx="9144000" cy="5143500" type="screen16x9"/>
  <p:notesSz cx="6858000" cy="9144000"/>
  <p:embeddedFontLst>
    <p:embeddedFont>
      <p:font typeface="Fira Sans" panose="020B05030500000200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
          <p15:clr>
            <a:srgbClr val="FF0000"/>
          </p15:clr>
        </p15:guide>
        <p15:guide id="2" orient="horz" pos="257">
          <p15:clr>
            <a:srgbClr val="FF0000"/>
          </p15:clr>
        </p15:guide>
        <p15:guide id="3" pos="5472">
          <p15:clr>
            <a:srgbClr val="FF0000"/>
          </p15:clr>
        </p15:guide>
        <p15:guide id="4" orient="horz" pos="2984">
          <p15:clr>
            <a:srgbClr val="FC373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19"/>
  </p:normalViewPr>
  <p:slideViewPr>
    <p:cSldViewPr snapToGrid="0">
      <p:cViewPr varScale="1">
        <p:scale>
          <a:sx n="78" d="100"/>
          <a:sy n="78" d="100"/>
        </p:scale>
        <p:origin x="1040" y="52"/>
      </p:cViewPr>
      <p:guideLst>
        <p:guide pos="288"/>
        <p:guide orient="horz" pos="257"/>
        <p:guide pos="5472"/>
        <p:guide orient="horz" pos="29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8fb8ba460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8fb8ba460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9174c77f78_2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9174c77f78_2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6131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fb8ba460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fb8ba460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91256546aa_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91256546aa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9174c77f78_2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9174c77f78_2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ata.mendeley.com/datasets/8gx2fvg2k6/5"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sp>
        <p:nvSpPr>
          <p:cNvPr id="73" name="Google Shape;73;p17"/>
          <p:cNvSpPr txBox="1"/>
          <p:nvPr/>
        </p:nvSpPr>
        <p:spPr>
          <a:xfrm>
            <a:off x="449943" y="99200"/>
            <a:ext cx="7874000" cy="20924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lnSpc>
                <a:spcPct val="200000"/>
              </a:lnSpc>
              <a:spcAft>
                <a:spcPts val="1000"/>
              </a:spcAft>
              <a:defRPr sz="2000" b="1" spc="-150">
                <a:effectLst/>
                <a:latin typeface="Times New Roman" panose="02020603050405020304" pitchFamily="18" charset="0"/>
                <a:ea typeface="MS Mincho" panose="02020609040205080304" pitchFamily="49" charset="-128"/>
                <a:cs typeface="Times New Roman" panose="02020603050405020304" pitchFamily="18" charset="0"/>
              </a:defRPr>
            </a:lvl1pPr>
          </a:lstStyle>
          <a:p>
            <a:pPr algn="ctr"/>
            <a:r>
              <a:rPr lang="en-US" sz="2400" dirty="0"/>
              <a:t>OPTIMIZING SUPPLY CHAIN PERFORMANCE:     </a:t>
            </a:r>
            <a:r>
              <a:rPr lang="en-US" b="0" i="1" dirty="0"/>
              <a:t>PREDICTING LATE DELIVERIES AND </a:t>
            </a:r>
            <a:r>
              <a:rPr lang="en-IN" b="0" i="1" dirty="0"/>
              <a:t>SEGMENT RISK</a:t>
            </a:r>
          </a:p>
          <a:p>
            <a:pPr algn="ctr"/>
            <a:endParaRPr lang="en-IN" dirty="0"/>
          </a:p>
        </p:txBody>
      </p:sp>
      <p:sp>
        <p:nvSpPr>
          <p:cNvPr id="101" name="Google Shape;101;p17"/>
          <p:cNvSpPr/>
          <p:nvPr/>
        </p:nvSpPr>
        <p:spPr>
          <a:xfrm rot="-470981">
            <a:off x="6743485" y="646515"/>
            <a:ext cx="1032850" cy="338132"/>
          </a:xfrm>
          <a:custGeom>
            <a:avLst/>
            <a:gdLst/>
            <a:ahLst/>
            <a:cxnLst/>
            <a:rect l="l" t="t" r="r" b="b"/>
            <a:pathLst>
              <a:path w="38228" h="12515" extrusionOk="0">
                <a:moveTo>
                  <a:pt x="496" y="0"/>
                </a:moveTo>
                <a:cubicBezTo>
                  <a:pt x="294" y="0"/>
                  <a:pt x="124" y="126"/>
                  <a:pt x="34" y="305"/>
                </a:cubicBezTo>
                <a:cubicBezTo>
                  <a:pt x="0" y="539"/>
                  <a:pt x="134" y="772"/>
                  <a:pt x="334" y="839"/>
                </a:cubicBezTo>
                <a:lnTo>
                  <a:pt x="37661" y="12514"/>
                </a:lnTo>
                <a:lnTo>
                  <a:pt x="37761" y="12514"/>
                </a:lnTo>
                <a:cubicBezTo>
                  <a:pt x="37927" y="12514"/>
                  <a:pt x="38094" y="12381"/>
                  <a:pt x="38194" y="12214"/>
                </a:cubicBezTo>
                <a:cubicBezTo>
                  <a:pt x="38228" y="11980"/>
                  <a:pt x="38094" y="11747"/>
                  <a:pt x="37894" y="11680"/>
                </a:cubicBezTo>
                <a:lnTo>
                  <a:pt x="567" y="5"/>
                </a:lnTo>
                <a:cubicBezTo>
                  <a:pt x="543" y="2"/>
                  <a:pt x="520" y="0"/>
                  <a:pt x="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0A16C6F7-FD68-8B17-FEFB-A111F2405779}"/>
              </a:ext>
            </a:extLst>
          </p:cNvPr>
          <p:cNvPicPr>
            <a:picLocks noChangeAspect="1"/>
          </p:cNvPicPr>
          <p:nvPr/>
        </p:nvPicPr>
        <p:blipFill>
          <a:blip r:embed="rId3"/>
          <a:stretch>
            <a:fillRect/>
          </a:stretch>
        </p:blipFill>
        <p:spPr>
          <a:xfrm>
            <a:off x="5466364" y="1924121"/>
            <a:ext cx="3612321" cy="31201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cxnSp>
        <p:nvCxnSpPr>
          <p:cNvPr id="486" name="Google Shape;486;p23"/>
          <p:cNvCxnSpPr>
            <a:cxnSpLocks/>
          </p:cNvCxnSpPr>
          <p:nvPr/>
        </p:nvCxnSpPr>
        <p:spPr>
          <a:xfrm rot="10800000">
            <a:off x="2554738" y="2968720"/>
            <a:ext cx="3043263" cy="328281"/>
          </a:xfrm>
          <a:prstGeom prst="bentConnector3">
            <a:avLst>
              <a:gd name="adj1" fmla="val 50000"/>
            </a:avLst>
          </a:prstGeom>
          <a:noFill/>
          <a:ln w="19050" cap="flat" cmpd="sng">
            <a:solidFill>
              <a:srgbClr val="16697A"/>
            </a:solidFill>
            <a:prstDash val="solid"/>
            <a:round/>
            <a:headEnd type="none" w="med" len="med"/>
            <a:tailEnd type="none" w="med" len="med"/>
          </a:ln>
        </p:spPr>
      </p:cxnSp>
      <p:cxnSp>
        <p:nvCxnSpPr>
          <p:cNvPr id="493" name="Google Shape;493;p23"/>
          <p:cNvCxnSpPr>
            <a:cxnSpLocks/>
            <a:stCxn id="582" idx="2"/>
            <a:endCxn id="494" idx="1"/>
          </p:cNvCxnSpPr>
          <p:nvPr/>
        </p:nvCxnSpPr>
        <p:spPr>
          <a:xfrm rot="16200000" flipH="1">
            <a:off x="5904394" y="2444051"/>
            <a:ext cx="977288" cy="1519623"/>
          </a:xfrm>
          <a:prstGeom prst="bentConnector4">
            <a:avLst>
              <a:gd name="adj1" fmla="val -23391"/>
              <a:gd name="adj2" fmla="val 61197"/>
            </a:avLst>
          </a:prstGeom>
          <a:noFill/>
          <a:ln w="19050" cap="flat" cmpd="sng">
            <a:solidFill>
              <a:srgbClr val="16697A"/>
            </a:solidFill>
            <a:prstDash val="solid"/>
            <a:round/>
            <a:headEnd type="none" w="med" len="med"/>
            <a:tailEnd type="none" w="med" len="med"/>
          </a:ln>
        </p:spPr>
      </p:cxnSp>
      <p:sp>
        <p:nvSpPr>
          <p:cNvPr id="495" name="Google Shape;495;p23"/>
          <p:cNvSpPr/>
          <p:nvPr/>
        </p:nvSpPr>
        <p:spPr>
          <a:xfrm>
            <a:off x="6060872" y="2730179"/>
            <a:ext cx="600000" cy="30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28417" y="2398390"/>
            <a:ext cx="2519042" cy="1351425"/>
          </a:xfrm>
          <a:prstGeom prst="rect">
            <a:avLst/>
          </a:prstGeom>
          <a:solidFill>
            <a:srgbClr val="82C0CC">
              <a:alpha val="9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 name="Google Shape;505;p23"/>
          <p:cNvGrpSpPr/>
          <p:nvPr/>
        </p:nvGrpSpPr>
        <p:grpSpPr>
          <a:xfrm>
            <a:off x="3793275" y="3098259"/>
            <a:ext cx="2598903" cy="1652183"/>
            <a:chOff x="3793275" y="3115717"/>
            <a:chExt cx="2736075" cy="1634725"/>
          </a:xfrm>
        </p:grpSpPr>
        <p:sp>
          <p:nvSpPr>
            <p:cNvPr id="506" name="Google Shape;506;p23"/>
            <p:cNvSpPr/>
            <p:nvPr/>
          </p:nvSpPr>
          <p:spPr>
            <a:xfrm>
              <a:off x="3793275" y="3127742"/>
              <a:ext cx="2733600" cy="162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3795750" y="3115717"/>
              <a:ext cx="2733600" cy="1622700"/>
            </a:xfrm>
            <a:prstGeom prst="rect">
              <a:avLst/>
            </a:prstGeom>
            <a:solidFill>
              <a:srgbClr val="82C0CC">
                <a:alpha val="9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23"/>
          <p:cNvSpPr txBox="1">
            <a:spLocks noGrp="1"/>
          </p:cNvSpPr>
          <p:nvPr>
            <p:ph type="body" idx="1"/>
          </p:nvPr>
        </p:nvSpPr>
        <p:spPr>
          <a:xfrm>
            <a:off x="7155325" y="3074102"/>
            <a:ext cx="1706610" cy="1372250"/>
          </a:xfrm>
          <a:prstGeom prst="rect">
            <a:avLst/>
          </a:prstGeom>
        </p:spPr>
        <p:txBody>
          <a:bodyPr spcFirstLastPara="1" wrap="square" lIns="91425" tIns="91425" rIns="91425" bIns="91425" anchor="t" anchorCtr="0">
            <a:noAutofit/>
          </a:bodyPr>
          <a:lstStyle/>
          <a:p>
            <a:pPr marL="0" indent="0">
              <a:lnSpc>
                <a:spcPct val="100000"/>
              </a:lnSpc>
              <a:buClr>
                <a:schemeClr val="dk1"/>
              </a:buClr>
              <a:buSzPts val="1100"/>
              <a:buNone/>
            </a:pPr>
            <a:r>
              <a:rPr lang="en-IN" sz="1400" b="1" dirty="0"/>
              <a:t>Identify if there are any operational inefficiencies </a:t>
            </a:r>
          </a:p>
          <a:p>
            <a:pPr marL="0" lvl="0" indent="0" algn="l" rtl="0">
              <a:lnSpc>
                <a:spcPct val="100000"/>
              </a:lnSpc>
              <a:spcBef>
                <a:spcPts val="0"/>
              </a:spcBef>
              <a:spcAft>
                <a:spcPts val="0"/>
              </a:spcAft>
              <a:buClr>
                <a:schemeClr val="dk1"/>
              </a:buClr>
              <a:buSzPts val="1100"/>
              <a:buFont typeface="Arial"/>
              <a:buNone/>
            </a:pPr>
            <a:endParaRPr sz="1200" dirty="0">
              <a:solidFill>
                <a:schemeClr val="dk1"/>
              </a:solidFill>
              <a:latin typeface="Fira Sans"/>
              <a:ea typeface="Fira Sans"/>
              <a:cs typeface="Fira Sans"/>
              <a:sym typeface="Fira Sans"/>
            </a:endParaRPr>
          </a:p>
        </p:txBody>
      </p:sp>
      <p:sp>
        <p:nvSpPr>
          <p:cNvPr id="509" name="Google Shape;509;p23"/>
          <p:cNvSpPr txBox="1">
            <a:spLocks noGrp="1"/>
          </p:cNvSpPr>
          <p:nvPr>
            <p:ph type="body" idx="1"/>
          </p:nvPr>
        </p:nvSpPr>
        <p:spPr>
          <a:xfrm>
            <a:off x="166768" y="1526680"/>
            <a:ext cx="8695167" cy="37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dirty="0">
                <a:solidFill>
                  <a:srgbClr val="000000"/>
                </a:solidFill>
                <a:latin typeface="Fira Sans"/>
                <a:ea typeface="Fira Sans"/>
                <a:cs typeface="Fira Sans"/>
                <a:sym typeface="Fira Sans"/>
              </a:rPr>
              <a:t>Research Questions  - </a:t>
            </a:r>
            <a:r>
              <a:rPr lang="en-IN" sz="1400" dirty="0">
                <a:solidFill>
                  <a:srgbClr val="000000"/>
                </a:solidFill>
                <a:latin typeface="Fira Sans"/>
              </a:rPr>
              <a:t>What are the most significant drivers of late deliveries in supply chains, and how can we segment customers by delivery risk and profitability using predictive analytics? </a:t>
            </a:r>
            <a:endParaRPr sz="1600" dirty="0">
              <a:solidFill>
                <a:srgbClr val="000000"/>
              </a:solidFill>
              <a:latin typeface="Fira Sans"/>
              <a:sym typeface="Fira Sans"/>
            </a:endParaRPr>
          </a:p>
        </p:txBody>
      </p:sp>
      <p:sp>
        <p:nvSpPr>
          <p:cNvPr id="510" name="Google Shape;510;p23"/>
          <p:cNvSpPr txBox="1">
            <a:spLocks noGrp="1"/>
          </p:cNvSpPr>
          <p:nvPr>
            <p:ph type="body" idx="1"/>
          </p:nvPr>
        </p:nvSpPr>
        <p:spPr>
          <a:xfrm>
            <a:off x="-36006" y="2428278"/>
            <a:ext cx="1457838" cy="1423893"/>
          </a:xfrm>
          <a:prstGeom prst="rect">
            <a:avLst/>
          </a:prstGeom>
        </p:spPr>
        <p:txBody>
          <a:bodyPr spcFirstLastPara="1" wrap="square" lIns="91425" tIns="91425" rIns="91425" bIns="91425" anchor="t" anchorCtr="0">
            <a:noAutofit/>
          </a:bodyPr>
          <a:lstStyle/>
          <a:p>
            <a:pPr marL="114300" indent="0">
              <a:buNone/>
            </a:pPr>
            <a:r>
              <a:rPr lang="en-IN" sz="1400" b="1" dirty="0"/>
              <a:t>Predict late deliveries using historical order data </a:t>
            </a:r>
          </a:p>
          <a:p>
            <a:pPr marL="0" lvl="0" indent="0" algn="l" rtl="0">
              <a:lnSpc>
                <a:spcPct val="100000"/>
              </a:lnSpc>
              <a:spcBef>
                <a:spcPts val="0"/>
              </a:spcBef>
              <a:spcAft>
                <a:spcPts val="0"/>
              </a:spcAft>
              <a:buNone/>
            </a:pPr>
            <a:endParaRPr sz="1400" dirty="0">
              <a:solidFill>
                <a:schemeClr val="dk1"/>
              </a:solidFill>
              <a:latin typeface="Fira Sans"/>
              <a:ea typeface="Fira Sans"/>
              <a:cs typeface="Fira Sans"/>
              <a:sym typeface="Fira Sans"/>
            </a:endParaRPr>
          </a:p>
        </p:txBody>
      </p:sp>
      <p:grpSp>
        <p:nvGrpSpPr>
          <p:cNvPr id="511" name="Google Shape;511;p23"/>
          <p:cNvGrpSpPr/>
          <p:nvPr/>
        </p:nvGrpSpPr>
        <p:grpSpPr>
          <a:xfrm>
            <a:off x="5533043" y="3598634"/>
            <a:ext cx="684973" cy="695462"/>
            <a:chOff x="-59400775" y="4084200"/>
            <a:chExt cx="311125" cy="315875"/>
          </a:xfrm>
        </p:grpSpPr>
        <p:sp>
          <p:nvSpPr>
            <p:cNvPr id="512" name="Google Shape;512;p23"/>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3"/>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3"/>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3"/>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23"/>
          <p:cNvSpPr/>
          <p:nvPr/>
        </p:nvSpPr>
        <p:spPr>
          <a:xfrm>
            <a:off x="7152850" y="2934370"/>
            <a:ext cx="1443643" cy="1516271"/>
          </a:xfrm>
          <a:prstGeom prst="rect">
            <a:avLst/>
          </a:prstGeom>
          <a:solidFill>
            <a:srgbClr val="82C0CC">
              <a:alpha val="9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18" name="Google Shape;518;p23"/>
          <p:cNvGrpSpPr/>
          <p:nvPr/>
        </p:nvGrpSpPr>
        <p:grpSpPr>
          <a:xfrm>
            <a:off x="1512599" y="2606978"/>
            <a:ext cx="708393" cy="690024"/>
            <a:chOff x="7756600" y="1426993"/>
            <a:chExt cx="708393" cy="690024"/>
          </a:xfrm>
        </p:grpSpPr>
        <p:grpSp>
          <p:nvGrpSpPr>
            <p:cNvPr id="519" name="Google Shape;519;p23"/>
            <p:cNvGrpSpPr/>
            <p:nvPr/>
          </p:nvGrpSpPr>
          <p:grpSpPr>
            <a:xfrm>
              <a:off x="7756600" y="1426993"/>
              <a:ext cx="686472" cy="690024"/>
              <a:chOff x="-45673275" y="3937700"/>
              <a:chExt cx="299325" cy="300900"/>
            </a:xfrm>
          </p:grpSpPr>
          <p:sp>
            <p:nvSpPr>
              <p:cNvPr id="520" name="Google Shape;520;p23"/>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3"/>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3"/>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23"/>
            <p:cNvGrpSpPr/>
            <p:nvPr/>
          </p:nvGrpSpPr>
          <p:grpSpPr>
            <a:xfrm>
              <a:off x="7778521" y="1426993"/>
              <a:ext cx="686472" cy="690024"/>
              <a:chOff x="-45673275" y="3937700"/>
              <a:chExt cx="299325" cy="300900"/>
            </a:xfrm>
          </p:grpSpPr>
          <p:sp>
            <p:nvSpPr>
              <p:cNvPr id="527" name="Google Shape;527;p23"/>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3" name="Google Shape;553;p23"/>
          <p:cNvGrpSpPr/>
          <p:nvPr/>
        </p:nvGrpSpPr>
        <p:grpSpPr>
          <a:xfrm>
            <a:off x="5554069" y="3580009"/>
            <a:ext cx="684973" cy="695462"/>
            <a:chOff x="-59400775" y="4084200"/>
            <a:chExt cx="311125" cy="315875"/>
          </a:xfrm>
        </p:grpSpPr>
        <p:sp>
          <p:nvSpPr>
            <p:cNvPr id="554" name="Google Shape;554;p23"/>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23"/>
          <p:cNvGrpSpPr/>
          <p:nvPr/>
        </p:nvGrpSpPr>
        <p:grpSpPr>
          <a:xfrm>
            <a:off x="8151223" y="4054209"/>
            <a:ext cx="445270" cy="404578"/>
            <a:chOff x="-9961625" y="4048175"/>
            <a:chExt cx="357600" cy="355825"/>
          </a:xfrm>
        </p:grpSpPr>
        <p:sp>
          <p:nvSpPr>
            <p:cNvPr id="568" name="Google Shape;568;p23"/>
            <p:cNvSpPr/>
            <p:nvPr/>
          </p:nvSpPr>
          <p:spPr>
            <a:xfrm>
              <a:off x="-9958475" y="4048175"/>
              <a:ext cx="64625" cy="62650"/>
            </a:xfrm>
            <a:custGeom>
              <a:avLst/>
              <a:gdLst/>
              <a:ahLst/>
              <a:cxnLst/>
              <a:rect l="l" t="t" r="r" b="b"/>
              <a:pathLst>
                <a:path w="2585" h="2506" extrusionOk="0">
                  <a:moveTo>
                    <a:pt x="442" y="0"/>
                  </a:moveTo>
                  <a:cubicBezTo>
                    <a:pt x="339" y="0"/>
                    <a:pt x="237" y="40"/>
                    <a:pt x="158" y="119"/>
                  </a:cubicBezTo>
                  <a:cubicBezTo>
                    <a:pt x="1" y="339"/>
                    <a:pt x="1" y="560"/>
                    <a:pt x="158" y="717"/>
                  </a:cubicBezTo>
                  <a:lnTo>
                    <a:pt x="1828" y="2387"/>
                  </a:lnTo>
                  <a:cubicBezTo>
                    <a:pt x="1923" y="2466"/>
                    <a:pt x="2033" y="2505"/>
                    <a:pt x="2139" y="2505"/>
                  </a:cubicBezTo>
                  <a:cubicBezTo>
                    <a:pt x="2246" y="2505"/>
                    <a:pt x="2348" y="2466"/>
                    <a:pt x="2427" y="2387"/>
                  </a:cubicBezTo>
                  <a:cubicBezTo>
                    <a:pt x="2584" y="2229"/>
                    <a:pt x="2584" y="1946"/>
                    <a:pt x="2427" y="1788"/>
                  </a:cubicBezTo>
                  <a:lnTo>
                    <a:pt x="725" y="119"/>
                  </a:lnTo>
                  <a:cubicBezTo>
                    <a:pt x="647" y="40"/>
                    <a:pt x="544" y="0"/>
                    <a:pt x="442" y="0"/>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a:off x="-9873400" y="4048775"/>
              <a:ext cx="21275" cy="63025"/>
            </a:xfrm>
            <a:custGeom>
              <a:avLst/>
              <a:gdLst/>
              <a:ahLst/>
              <a:cxnLst/>
              <a:rect l="l" t="t" r="r" b="b"/>
              <a:pathLst>
                <a:path w="851" h="2521" extrusionOk="0">
                  <a:moveTo>
                    <a:pt x="410" y="0"/>
                  </a:moveTo>
                  <a:cubicBezTo>
                    <a:pt x="189" y="0"/>
                    <a:pt x="0" y="189"/>
                    <a:pt x="0" y="410"/>
                  </a:cubicBezTo>
                  <a:lnTo>
                    <a:pt x="0" y="2079"/>
                  </a:lnTo>
                  <a:cubicBezTo>
                    <a:pt x="0" y="2300"/>
                    <a:pt x="221" y="2520"/>
                    <a:pt x="410" y="2520"/>
                  </a:cubicBezTo>
                  <a:cubicBezTo>
                    <a:pt x="630" y="2520"/>
                    <a:pt x="851" y="2300"/>
                    <a:pt x="851" y="2079"/>
                  </a:cubicBezTo>
                  <a:lnTo>
                    <a:pt x="851" y="410"/>
                  </a:lnTo>
                  <a:cubicBezTo>
                    <a:pt x="851" y="189"/>
                    <a:pt x="630" y="0"/>
                    <a:pt x="410" y="0"/>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9957675" y="4133050"/>
              <a:ext cx="63025" cy="19700"/>
            </a:xfrm>
            <a:custGeom>
              <a:avLst/>
              <a:gdLst/>
              <a:ahLst/>
              <a:cxnLst/>
              <a:rect l="l" t="t" r="r" b="b"/>
              <a:pathLst>
                <a:path w="2521" h="788" extrusionOk="0">
                  <a:moveTo>
                    <a:pt x="441" y="0"/>
                  </a:moveTo>
                  <a:cubicBezTo>
                    <a:pt x="189" y="0"/>
                    <a:pt x="0" y="189"/>
                    <a:pt x="0" y="410"/>
                  </a:cubicBezTo>
                  <a:cubicBezTo>
                    <a:pt x="0" y="599"/>
                    <a:pt x="189" y="788"/>
                    <a:pt x="441" y="788"/>
                  </a:cubicBezTo>
                  <a:lnTo>
                    <a:pt x="2111" y="788"/>
                  </a:lnTo>
                  <a:cubicBezTo>
                    <a:pt x="2363" y="788"/>
                    <a:pt x="2521" y="599"/>
                    <a:pt x="2521" y="410"/>
                  </a:cubicBezTo>
                  <a:cubicBezTo>
                    <a:pt x="2521" y="158"/>
                    <a:pt x="2332" y="0"/>
                    <a:pt x="2111" y="0"/>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9961625" y="4132250"/>
              <a:ext cx="253650" cy="271750"/>
            </a:xfrm>
            <a:custGeom>
              <a:avLst/>
              <a:gdLst/>
              <a:ahLst/>
              <a:cxnLst/>
              <a:rect l="l" t="t" r="r" b="b"/>
              <a:pathLst>
                <a:path w="10146" h="10870" extrusionOk="0">
                  <a:moveTo>
                    <a:pt x="5357" y="1"/>
                  </a:moveTo>
                  <a:cubicBezTo>
                    <a:pt x="5010" y="1"/>
                    <a:pt x="4727" y="253"/>
                    <a:pt x="4727" y="631"/>
                  </a:cubicBezTo>
                  <a:lnTo>
                    <a:pt x="4727" y="5388"/>
                  </a:lnTo>
                  <a:cubicBezTo>
                    <a:pt x="4727" y="5640"/>
                    <a:pt x="4537" y="5797"/>
                    <a:pt x="4317" y="5797"/>
                  </a:cubicBezTo>
                  <a:cubicBezTo>
                    <a:pt x="4128" y="5797"/>
                    <a:pt x="3907" y="5577"/>
                    <a:pt x="3907" y="5388"/>
                  </a:cubicBezTo>
                  <a:lnTo>
                    <a:pt x="3907" y="1450"/>
                  </a:lnTo>
                  <a:cubicBezTo>
                    <a:pt x="3907" y="1103"/>
                    <a:pt x="3624" y="820"/>
                    <a:pt x="3277" y="820"/>
                  </a:cubicBezTo>
                  <a:cubicBezTo>
                    <a:pt x="2931" y="820"/>
                    <a:pt x="2647" y="1103"/>
                    <a:pt x="2647" y="1450"/>
                  </a:cubicBezTo>
                  <a:lnTo>
                    <a:pt x="2647" y="7940"/>
                  </a:lnTo>
                  <a:lnTo>
                    <a:pt x="1576" y="6900"/>
                  </a:lnTo>
                  <a:cubicBezTo>
                    <a:pt x="1416" y="6740"/>
                    <a:pt x="1176" y="6640"/>
                    <a:pt x="935" y="6640"/>
                  </a:cubicBezTo>
                  <a:cubicBezTo>
                    <a:pt x="748" y="6640"/>
                    <a:pt x="561" y="6700"/>
                    <a:pt x="410" y="6837"/>
                  </a:cubicBezTo>
                  <a:cubicBezTo>
                    <a:pt x="95" y="7121"/>
                    <a:pt x="1" y="7625"/>
                    <a:pt x="284" y="7971"/>
                  </a:cubicBezTo>
                  <a:lnTo>
                    <a:pt x="1734" y="10208"/>
                  </a:lnTo>
                  <a:cubicBezTo>
                    <a:pt x="2049" y="10618"/>
                    <a:pt x="2521" y="10870"/>
                    <a:pt x="3088" y="10870"/>
                  </a:cubicBezTo>
                  <a:lnTo>
                    <a:pt x="8035" y="10870"/>
                  </a:lnTo>
                  <a:cubicBezTo>
                    <a:pt x="9169" y="10870"/>
                    <a:pt x="10114" y="9925"/>
                    <a:pt x="10114" y="8759"/>
                  </a:cubicBezTo>
                  <a:lnTo>
                    <a:pt x="10114" y="4002"/>
                  </a:lnTo>
                  <a:cubicBezTo>
                    <a:pt x="10145" y="3592"/>
                    <a:pt x="9893" y="3309"/>
                    <a:pt x="9515" y="3309"/>
                  </a:cubicBezTo>
                  <a:cubicBezTo>
                    <a:pt x="9169" y="3309"/>
                    <a:pt x="8885" y="3592"/>
                    <a:pt x="8885" y="3939"/>
                  </a:cubicBezTo>
                  <a:lnTo>
                    <a:pt x="8885" y="5388"/>
                  </a:lnTo>
                  <a:cubicBezTo>
                    <a:pt x="8885" y="5640"/>
                    <a:pt x="8696" y="5797"/>
                    <a:pt x="8507" y="5797"/>
                  </a:cubicBezTo>
                  <a:cubicBezTo>
                    <a:pt x="8255" y="5797"/>
                    <a:pt x="8066" y="5577"/>
                    <a:pt x="8066" y="5388"/>
                  </a:cubicBezTo>
                  <a:lnTo>
                    <a:pt x="8066" y="1450"/>
                  </a:lnTo>
                  <a:cubicBezTo>
                    <a:pt x="8066" y="1103"/>
                    <a:pt x="7782" y="820"/>
                    <a:pt x="7436" y="820"/>
                  </a:cubicBezTo>
                  <a:cubicBezTo>
                    <a:pt x="7089" y="820"/>
                    <a:pt x="6806" y="1103"/>
                    <a:pt x="6806" y="1450"/>
                  </a:cubicBezTo>
                  <a:lnTo>
                    <a:pt x="6806" y="5388"/>
                  </a:lnTo>
                  <a:cubicBezTo>
                    <a:pt x="6806" y="5640"/>
                    <a:pt x="6617" y="5797"/>
                    <a:pt x="6428" y="5797"/>
                  </a:cubicBezTo>
                  <a:cubicBezTo>
                    <a:pt x="6176" y="5797"/>
                    <a:pt x="5987" y="5577"/>
                    <a:pt x="5987" y="5388"/>
                  </a:cubicBezTo>
                  <a:lnTo>
                    <a:pt x="5987" y="631"/>
                  </a:lnTo>
                  <a:cubicBezTo>
                    <a:pt x="5987" y="284"/>
                    <a:pt x="5703" y="1"/>
                    <a:pt x="5357" y="1"/>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23"/>
            <p:cNvSpPr/>
            <p:nvPr/>
          </p:nvSpPr>
          <p:spPr>
            <a:xfrm>
              <a:off x="-9791500" y="4069250"/>
              <a:ext cx="31550" cy="66175"/>
            </a:xfrm>
            <a:custGeom>
              <a:avLst/>
              <a:gdLst/>
              <a:ahLst/>
              <a:cxnLst/>
              <a:rect l="l" t="t" r="r" b="b"/>
              <a:pathLst>
                <a:path w="1262" h="2647" extrusionOk="0">
                  <a:moveTo>
                    <a:pt x="631" y="0"/>
                  </a:moveTo>
                  <a:cubicBezTo>
                    <a:pt x="284" y="0"/>
                    <a:pt x="1" y="252"/>
                    <a:pt x="1" y="630"/>
                  </a:cubicBezTo>
                  <a:lnTo>
                    <a:pt x="1" y="2647"/>
                  </a:lnTo>
                  <a:cubicBezTo>
                    <a:pt x="190" y="2552"/>
                    <a:pt x="410" y="2489"/>
                    <a:pt x="631" y="2489"/>
                  </a:cubicBezTo>
                  <a:cubicBezTo>
                    <a:pt x="883" y="2521"/>
                    <a:pt x="1072" y="2552"/>
                    <a:pt x="1261" y="2647"/>
                  </a:cubicBezTo>
                  <a:lnTo>
                    <a:pt x="1261" y="630"/>
                  </a:lnTo>
                  <a:cubicBezTo>
                    <a:pt x="1261" y="284"/>
                    <a:pt x="977" y="0"/>
                    <a:pt x="631" y="0"/>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9740300" y="4049550"/>
              <a:ext cx="136275" cy="268600"/>
            </a:xfrm>
            <a:custGeom>
              <a:avLst/>
              <a:gdLst/>
              <a:ahLst/>
              <a:cxnLst/>
              <a:rect l="l" t="t" r="r" b="b"/>
              <a:pathLst>
                <a:path w="5451" h="10744" extrusionOk="0">
                  <a:moveTo>
                    <a:pt x="631" y="1"/>
                  </a:moveTo>
                  <a:cubicBezTo>
                    <a:pt x="284" y="1"/>
                    <a:pt x="1" y="253"/>
                    <a:pt x="1" y="631"/>
                  </a:cubicBezTo>
                  <a:lnTo>
                    <a:pt x="1" y="5955"/>
                  </a:lnTo>
                  <a:cubicBezTo>
                    <a:pt x="190" y="5860"/>
                    <a:pt x="410" y="5797"/>
                    <a:pt x="631" y="5797"/>
                  </a:cubicBezTo>
                  <a:cubicBezTo>
                    <a:pt x="1418" y="5797"/>
                    <a:pt x="2080" y="6428"/>
                    <a:pt x="2080" y="7247"/>
                  </a:cubicBezTo>
                  <a:lnTo>
                    <a:pt x="2080" y="10744"/>
                  </a:lnTo>
                  <a:lnTo>
                    <a:pt x="3309" y="10744"/>
                  </a:lnTo>
                  <a:cubicBezTo>
                    <a:pt x="4443" y="10744"/>
                    <a:pt x="5388" y="9799"/>
                    <a:pt x="5388" y="8664"/>
                  </a:cubicBezTo>
                  <a:lnTo>
                    <a:pt x="5388" y="3876"/>
                  </a:lnTo>
                  <a:cubicBezTo>
                    <a:pt x="5451" y="3592"/>
                    <a:pt x="5167" y="3309"/>
                    <a:pt x="4821" y="3309"/>
                  </a:cubicBezTo>
                  <a:cubicBezTo>
                    <a:pt x="4443" y="3309"/>
                    <a:pt x="4191" y="3592"/>
                    <a:pt x="4191" y="3939"/>
                  </a:cubicBezTo>
                  <a:lnTo>
                    <a:pt x="4191" y="5388"/>
                  </a:lnTo>
                  <a:cubicBezTo>
                    <a:pt x="4191" y="5640"/>
                    <a:pt x="3970" y="5797"/>
                    <a:pt x="3781" y="5797"/>
                  </a:cubicBezTo>
                  <a:cubicBezTo>
                    <a:pt x="3561" y="5797"/>
                    <a:pt x="3340" y="5577"/>
                    <a:pt x="3340" y="5388"/>
                  </a:cubicBezTo>
                  <a:lnTo>
                    <a:pt x="3340" y="1450"/>
                  </a:lnTo>
                  <a:cubicBezTo>
                    <a:pt x="3340" y="1103"/>
                    <a:pt x="3088" y="820"/>
                    <a:pt x="2710" y="820"/>
                  </a:cubicBezTo>
                  <a:cubicBezTo>
                    <a:pt x="2364" y="820"/>
                    <a:pt x="2080" y="1103"/>
                    <a:pt x="2080" y="1450"/>
                  </a:cubicBezTo>
                  <a:lnTo>
                    <a:pt x="2080" y="5388"/>
                  </a:lnTo>
                  <a:cubicBezTo>
                    <a:pt x="2080" y="5640"/>
                    <a:pt x="1891" y="5797"/>
                    <a:pt x="1702" y="5797"/>
                  </a:cubicBezTo>
                  <a:cubicBezTo>
                    <a:pt x="1450" y="5797"/>
                    <a:pt x="1261" y="5577"/>
                    <a:pt x="1261" y="5388"/>
                  </a:cubicBezTo>
                  <a:lnTo>
                    <a:pt x="1261" y="631"/>
                  </a:lnTo>
                  <a:cubicBezTo>
                    <a:pt x="1261" y="284"/>
                    <a:pt x="977" y="1"/>
                    <a:pt x="631" y="1"/>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4" name="Google Shape;574;p23"/>
          <p:cNvSpPr txBox="1">
            <a:spLocks noGrp="1"/>
          </p:cNvSpPr>
          <p:nvPr>
            <p:ph type="body" idx="1"/>
          </p:nvPr>
        </p:nvSpPr>
        <p:spPr>
          <a:xfrm>
            <a:off x="3852984" y="3277998"/>
            <a:ext cx="1590592" cy="820889"/>
          </a:xfrm>
          <a:prstGeom prst="rect">
            <a:avLst/>
          </a:prstGeom>
        </p:spPr>
        <p:txBody>
          <a:bodyPr spcFirstLastPara="1" wrap="square" lIns="91425" tIns="91425" rIns="91425" bIns="91425" anchor="t" anchorCtr="0">
            <a:noAutofit/>
          </a:bodyPr>
          <a:lstStyle/>
          <a:p>
            <a:pPr marL="114300" indent="0">
              <a:buNone/>
            </a:pPr>
            <a:r>
              <a:rPr lang="en-IN" sz="1400" b="1" dirty="0"/>
              <a:t>Segment customers based on risk and value </a:t>
            </a:r>
          </a:p>
        </p:txBody>
      </p:sp>
      <p:sp>
        <p:nvSpPr>
          <p:cNvPr id="575" name="Google Shape;575;p23"/>
          <p:cNvSpPr/>
          <p:nvPr/>
        </p:nvSpPr>
        <p:spPr>
          <a:xfrm rot="5400000">
            <a:off x="3066063" y="2822618"/>
            <a:ext cx="331180" cy="292202"/>
          </a:xfrm>
          <a:prstGeom prst="triangle">
            <a:avLst>
              <a:gd name="adj" fmla="val 50000"/>
            </a:avLst>
          </a:pr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rot="10800000">
            <a:off x="6392177" y="2760600"/>
            <a:ext cx="356037" cy="235122"/>
          </a:xfrm>
          <a:prstGeom prst="triangle">
            <a:avLst>
              <a:gd name="adj" fmla="val 50000"/>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23"/>
          <p:cNvSpPr/>
          <p:nvPr/>
        </p:nvSpPr>
        <p:spPr>
          <a:xfrm rot="10800000">
            <a:off x="5292925" y="2715218"/>
            <a:ext cx="680604" cy="358883"/>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3"/>
          <p:cNvSpPr/>
          <p:nvPr/>
        </p:nvSpPr>
        <p:spPr>
          <a:xfrm>
            <a:off x="5472169" y="2729268"/>
            <a:ext cx="323261" cy="282288"/>
          </a:xfrm>
          <a:prstGeom prst="triangle">
            <a:avLst>
              <a:gd name="adj" fmla="val 50000"/>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3"/>
          <p:cNvSpPr txBox="1">
            <a:spLocks noGrp="1"/>
          </p:cNvSpPr>
          <p:nvPr>
            <p:ph type="title"/>
          </p:nvPr>
        </p:nvSpPr>
        <p:spPr>
          <a:xfrm>
            <a:off x="297932" y="104307"/>
            <a:ext cx="2273587" cy="4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dirty="0">
                <a:solidFill>
                  <a:srgbClr val="000000"/>
                </a:solidFill>
                <a:latin typeface="Fira Sans"/>
                <a:ea typeface="Fira Sans"/>
                <a:cs typeface="Fira Sans"/>
                <a:sym typeface="Fira Sans"/>
              </a:rPr>
              <a:t>INTRODUCTION:</a:t>
            </a:r>
            <a:endParaRPr sz="2200" b="1" dirty="0">
              <a:solidFill>
                <a:srgbClr val="000000"/>
              </a:solidFill>
              <a:latin typeface="Fira Sans"/>
              <a:ea typeface="Fira Sans"/>
              <a:cs typeface="Fira Sans"/>
              <a:sym typeface="Fira Sans"/>
            </a:endParaRPr>
          </a:p>
        </p:txBody>
      </p:sp>
      <p:sp>
        <p:nvSpPr>
          <p:cNvPr id="3" name="TextBox 2">
            <a:extLst>
              <a:ext uri="{FF2B5EF4-FFF2-40B4-BE49-F238E27FC236}">
                <a16:creationId xmlns:a16="http://schemas.microsoft.com/office/drawing/2014/main" id="{C42FB767-A6C6-8021-A4D0-92FD1808465D}"/>
              </a:ext>
            </a:extLst>
          </p:cNvPr>
          <p:cNvSpPr txBox="1"/>
          <p:nvPr/>
        </p:nvSpPr>
        <p:spPr>
          <a:xfrm>
            <a:off x="185854" y="486305"/>
            <a:ext cx="8410639" cy="1077218"/>
          </a:xfrm>
          <a:prstGeom prst="rect">
            <a:avLst/>
          </a:prstGeom>
          <a:noFill/>
        </p:spPr>
        <p:txBody>
          <a:bodyPr wrap="square" rtlCol="0">
            <a:spAutoFit/>
          </a:bodyPr>
          <a:lstStyle/>
          <a:p>
            <a:r>
              <a:rPr lang="en-IN" sz="1600" dirty="0">
                <a:latin typeface="Fira Sans"/>
              </a:rPr>
              <a:t>Today’s global supply chains face increasing pressure to deliver goods faster, cheaper, and with fewer errors. Delayed deliveries not only disrupt operations but erode customer trust and profitability. Our project addresses this challenge through data-driven analysis and machine learning. </a:t>
            </a:r>
            <a:endParaRPr lang="en-US" sz="1600" dirty="0">
              <a:latin typeface="Fir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71" name="Google Shape;971;p29"/>
          <p:cNvSpPr/>
          <p:nvPr/>
        </p:nvSpPr>
        <p:spPr>
          <a:xfrm rot="-724841">
            <a:off x="5812706" y="2656977"/>
            <a:ext cx="1320211" cy="211142"/>
          </a:xfrm>
          <a:custGeom>
            <a:avLst/>
            <a:gdLst/>
            <a:ahLst/>
            <a:cxnLst/>
            <a:rect l="l" t="t" r="r" b="b"/>
            <a:pathLst>
              <a:path w="10153" h="5102" extrusionOk="0">
                <a:moveTo>
                  <a:pt x="9722" y="0"/>
                </a:moveTo>
                <a:cubicBezTo>
                  <a:pt x="9534" y="0"/>
                  <a:pt x="9314" y="80"/>
                  <a:pt x="9189" y="142"/>
                </a:cubicBezTo>
                <a:lnTo>
                  <a:pt x="6192" y="1677"/>
                </a:lnTo>
                <a:lnTo>
                  <a:pt x="1428" y="4139"/>
                </a:lnTo>
                <a:lnTo>
                  <a:pt x="339" y="4710"/>
                </a:lnTo>
                <a:cubicBezTo>
                  <a:pt x="197" y="4781"/>
                  <a:pt x="0" y="4924"/>
                  <a:pt x="215" y="5049"/>
                </a:cubicBezTo>
                <a:cubicBezTo>
                  <a:pt x="274" y="5087"/>
                  <a:pt x="349" y="5102"/>
                  <a:pt x="431" y="5102"/>
                </a:cubicBezTo>
                <a:cubicBezTo>
                  <a:pt x="619" y="5102"/>
                  <a:pt x="839" y="5022"/>
                  <a:pt x="964" y="4960"/>
                </a:cubicBezTo>
                <a:lnTo>
                  <a:pt x="3962" y="3425"/>
                </a:lnTo>
                <a:lnTo>
                  <a:pt x="8726" y="963"/>
                </a:lnTo>
                <a:lnTo>
                  <a:pt x="9814" y="410"/>
                </a:lnTo>
                <a:cubicBezTo>
                  <a:pt x="9957" y="321"/>
                  <a:pt x="10153" y="178"/>
                  <a:pt x="9939" y="53"/>
                </a:cubicBezTo>
                <a:cubicBezTo>
                  <a:pt x="9880" y="15"/>
                  <a:pt x="9804" y="0"/>
                  <a:pt x="9722" y="0"/>
                </a:cubicBezTo>
                <a:close/>
              </a:path>
            </a:pathLst>
          </a:custGeom>
          <a:solidFill>
            <a:srgbClr val="95B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9"/>
          <p:cNvSpPr/>
          <p:nvPr/>
        </p:nvSpPr>
        <p:spPr>
          <a:xfrm rot="-2870590" flipH="1">
            <a:off x="5098763" y="3885585"/>
            <a:ext cx="45719" cy="571969"/>
          </a:xfrm>
          <a:custGeom>
            <a:avLst/>
            <a:gdLst/>
            <a:ahLst/>
            <a:cxnLst/>
            <a:rect l="l" t="t" r="r" b="b"/>
            <a:pathLst>
              <a:path w="1018" h="5967" extrusionOk="0">
                <a:moveTo>
                  <a:pt x="240" y="0"/>
                </a:moveTo>
                <a:cubicBezTo>
                  <a:pt x="101" y="0"/>
                  <a:pt x="1" y="60"/>
                  <a:pt x="1" y="206"/>
                </a:cubicBezTo>
                <a:lnTo>
                  <a:pt x="1" y="5398"/>
                </a:lnTo>
                <a:cubicBezTo>
                  <a:pt x="1" y="5682"/>
                  <a:pt x="488" y="5966"/>
                  <a:pt x="788" y="5966"/>
                </a:cubicBezTo>
                <a:cubicBezTo>
                  <a:pt x="921" y="5966"/>
                  <a:pt x="1018" y="5910"/>
                  <a:pt x="1018" y="5773"/>
                </a:cubicBezTo>
                <a:lnTo>
                  <a:pt x="1018" y="563"/>
                </a:lnTo>
                <a:cubicBezTo>
                  <a:pt x="1018" y="281"/>
                  <a:pt x="540" y="0"/>
                  <a:pt x="240" y="0"/>
                </a:cubicBezTo>
                <a:close/>
              </a:path>
            </a:pathLst>
          </a:custGeom>
          <a:solidFill>
            <a:srgbClr val="95B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9"/>
          <p:cNvSpPr/>
          <p:nvPr/>
        </p:nvSpPr>
        <p:spPr>
          <a:xfrm rot="20220121">
            <a:off x="3385600" y="3894043"/>
            <a:ext cx="1183630" cy="556606"/>
          </a:xfrm>
          <a:custGeom>
            <a:avLst/>
            <a:gdLst/>
            <a:ahLst/>
            <a:cxnLst/>
            <a:rect l="l" t="t" r="r" b="b"/>
            <a:pathLst>
              <a:path w="36918" h="10284" extrusionOk="0">
                <a:moveTo>
                  <a:pt x="36211" y="1"/>
                </a:moveTo>
                <a:cubicBezTo>
                  <a:pt x="36138" y="1"/>
                  <a:pt x="36064" y="12"/>
                  <a:pt x="35989" y="35"/>
                </a:cubicBezTo>
                <a:lnTo>
                  <a:pt x="35989" y="17"/>
                </a:lnTo>
                <a:lnTo>
                  <a:pt x="32439" y="945"/>
                </a:lnTo>
                <a:lnTo>
                  <a:pt x="23910" y="3229"/>
                </a:lnTo>
                <a:lnTo>
                  <a:pt x="13597" y="5959"/>
                </a:lnTo>
                <a:lnTo>
                  <a:pt x="4711" y="8332"/>
                </a:lnTo>
                <a:lnTo>
                  <a:pt x="1785" y="9117"/>
                </a:lnTo>
                <a:cubicBezTo>
                  <a:pt x="1321" y="9224"/>
                  <a:pt x="839" y="9331"/>
                  <a:pt x="393" y="9474"/>
                </a:cubicBezTo>
                <a:lnTo>
                  <a:pt x="322" y="9492"/>
                </a:lnTo>
                <a:cubicBezTo>
                  <a:pt x="90" y="9563"/>
                  <a:pt x="1" y="9849"/>
                  <a:pt x="161" y="10027"/>
                </a:cubicBezTo>
                <a:cubicBezTo>
                  <a:pt x="313" y="10192"/>
                  <a:pt x="518" y="10283"/>
                  <a:pt x="726" y="10283"/>
                </a:cubicBezTo>
                <a:cubicBezTo>
                  <a:pt x="788" y="10283"/>
                  <a:pt x="850" y="10275"/>
                  <a:pt x="911" y="10259"/>
                </a:cubicBezTo>
                <a:lnTo>
                  <a:pt x="4479" y="9313"/>
                </a:lnTo>
                <a:lnTo>
                  <a:pt x="13008" y="7047"/>
                </a:lnTo>
                <a:lnTo>
                  <a:pt x="23321" y="4300"/>
                </a:lnTo>
                <a:lnTo>
                  <a:pt x="32207" y="1927"/>
                </a:lnTo>
                <a:lnTo>
                  <a:pt x="35133" y="1177"/>
                </a:lnTo>
                <a:cubicBezTo>
                  <a:pt x="35597" y="1052"/>
                  <a:pt x="36061" y="945"/>
                  <a:pt x="36525" y="802"/>
                </a:cubicBezTo>
                <a:lnTo>
                  <a:pt x="36578" y="785"/>
                </a:lnTo>
                <a:cubicBezTo>
                  <a:pt x="36828" y="713"/>
                  <a:pt x="36917" y="428"/>
                  <a:pt x="36757" y="249"/>
                </a:cubicBezTo>
                <a:cubicBezTo>
                  <a:pt x="36611" y="91"/>
                  <a:pt x="36417" y="1"/>
                  <a:pt x="36211" y="1"/>
                </a:cubicBezTo>
                <a:close/>
              </a:path>
            </a:pathLst>
          </a:custGeom>
          <a:solidFill>
            <a:srgbClr val="95B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9"/>
          <p:cNvSpPr/>
          <p:nvPr/>
        </p:nvSpPr>
        <p:spPr>
          <a:xfrm rot="-3201859">
            <a:off x="2368176" y="2066774"/>
            <a:ext cx="308724" cy="999370"/>
          </a:xfrm>
          <a:custGeom>
            <a:avLst/>
            <a:gdLst/>
            <a:ahLst/>
            <a:cxnLst/>
            <a:rect l="l" t="t" r="r" b="b"/>
            <a:pathLst>
              <a:path w="14935" h="8581" extrusionOk="0">
                <a:moveTo>
                  <a:pt x="444" y="0"/>
                </a:moveTo>
                <a:cubicBezTo>
                  <a:pt x="317" y="0"/>
                  <a:pt x="196" y="41"/>
                  <a:pt x="125" y="148"/>
                </a:cubicBezTo>
                <a:cubicBezTo>
                  <a:pt x="0" y="380"/>
                  <a:pt x="250" y="647"/>
                  <a:pt x="428" y="754"/>
                </a:cubicBezTo>
                <a:lnTo>
                  <a:pt x="5085" y="3377"/>
                </a:lnTo>
                <a:lnTo>
                  <a:pt x="12454" y="7534"/>
                </a:lnTo>
                <a:lnTo>
                  <a:pt x="14132" y="8480"/>
                </a:lnTo>
                <a:cubicBezTo>
                  <a:pt x="14232" y="8535"/>
                  <a:pt x="14370" y="8581"/>
                  <a:pt x="14501" y="8581"/>
                </a:cubicBezTo>
                <a:cubicBezTo>
                  <a:pt x="14624" y="8581"/>
                  <a:pt x="14740" y="8540"/>
                  <a:pt x="14810" y="8427"/>
                </a:cubicBezTo>
                <a:cubicBezTo>
                  <a:pt x="14934" y="8195"/>
                  <a:pt x="14685" y="7927"/>
                  <a:pt x="14506" y="7820"/>
                </a:cubicBezTo>
                <a:lnTo>
                  <a:pt x="9849" y="5197"/>
                </a:lnTo>
                <a:lnTo>
                  <a:pt x="2480" y="1058"/>
                </a:lnTo>
                <a:lnTo>
                  <a:pt x="803" y="94"/>
                </a:lnTo>
                <a:cubicBezTo>
                  <a:pt x="705" y="41"/>
                  <a:pt x="571" y="0"/>
                  <a:pt x="444" y="0"/>
                </a:cubicBezTo>
                <a:close/>
              </a:path>
            </a:pathLst>
          </a:custGeom>
          <a:solidFill>
            <a:srgbClr val="95B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9"/>
          <p:cNvSpPr/>
          <p:nvPr/>
        </p:nvSpPr>
        <p:spPr>
          <a:xfrm rot="1511516">
            <a:off x="4411359" y="1317737"/>
            <a:ext cx="377145" cy="401303"/>
          </a:xfrm>
          <a:custGeom>
            <a:avLst/>
            <a:gdLst/>
            <a:ahLst/>
            <a:cxnLst/>
            <a:rect l="l" t="t" r="r" b="b"/>
            <a:pathLst>
              <a:path w="13323" h="15718" extrusionOk="0">
                <a:moveTo>
                  <a:pt x="673" y="0"/>
                </a:moveTo>
                <a:cubicBezTo>
                  <a:pt x="319" y="0"/>
                  <a:pt x="0" y="290"/>
                  <a:pt x="315" y="677"/>
                </a:cubicBezTo>
                <a:lnTo>
                  <a:pt x="4330" y="5691"/>
                </a:lnTo>
                <a:lnTo>
                  <a:pt x="10735" y="13685"/>
                </a:lnTo>
                <a:lnTo>
                  <a:pt x="12198" y="15505"/>
                </a:lnTo>
                <a:cubicBezTo>
                  <a:pt x="12319" y="15653"/>
                  <a:pt x="12492" y="15718"/>
                  <a:pt x="12657" y="15718"/>
                </a:cubicBezTo>
                <a:cubicBezTo>
                  <a:pt x="13008" y="15718"/>
                  <a:pt x="13322" y="15429"/>
                  <a:pt x="13019" y="15041"/>
                </a:cubicBezTo>
                <a:lnTo>
                  <a:pt x="8987" y="10027"/>
                </a:lnTo>
                <a:lnTo>
                  <a:pt x="2599" y="2034"/>
                </a:lnTo>
                <a:lnTo>
                  <a:pt x="1136" y="214"/>
                </a:lnTo>
                <a:cubicBezTo>
                  <a:pt x="1016" y="65"/>
                  <a:pt x="841" y="0"/>
                  <a:pt x="673" y="0"/>
                </a:cubicBezTo>
                <a:close/>
              </a:path>
            </a:pathLst>
          </a:custGeom>
          <a:solidFill>
            <a:srgbClr val="95B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9"/>
          <p:cNvSpPr/>
          <p:nvPr/>
        </p:nvSpPr>
        <p:spPr>
          <a:xfrm>
            <a:off x="2546880" y="1448911"/>
            <a:ext cx="3897858" cy="2664371"/>
          </a:xfrm>
          <a:custGeom>
            <a:avLst/>
            <a:gdLst/>
            <a:ahLst/>
            <a:cxnLst/>
            <a:rect l="l" t="t" r="r" b="b"/>
            <a:pathLst>
              <a:path w="154786" h="100617" extrusionOk="0">
                <a:moveTo>
                  <a:pt x="81289" y="0"/>
                </a:moveTo>
                <a:cubicBezTo>
                  <a:pt x="72919" y="0"/>
                  <a:pt x="63548" y="1828"/>
                  <a:pt x="53279" y="6317"/>
                </a:cubicBezTo>
                <a:cubicBezTo>
                  <a:pt x="53279" y="6317"/>
                  <a:pt x="1" y="28139"/>
                  <a:pt x="3837" y="65965"/>
                </a:cubicBezTo>
                <a:cubicBezTo>
                  <a:pt x="6463" y="91742"/>
                  <a:pt x="47876" y="100616"/>
                  <a:pt x="83439" y="100616"/>
                </a:cubicBezTo>
                <a:cubicBezTo>
                  <a:pt x="100063" y="100616"/>
                  <a:pt x="115408" y="98677"/>
                  <a:pt x="124917" y="95619"/>
                </a:cubicBezTo>
                <a:cubicBezTo>
                  <a:pt x="154786" y="86038"/>
                  <a:pt x="132108" y="30797"/>
                  <a:pt x="121099" y="17897"/>
                </a:cubicBezTo>
                <a:cubicBezTo>
                  <a:pt x="113509" y="9004"/>
                  <a:pt x="99865" y="0"/>
                  <a:pt x="812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9"/>
          <p:cNvSpPr/>
          <p:nvPr/>
        </p:nvSpPr>
        <p:spPr>
          <a:xfrm>
            <a:off x="4366990" y="1520145"/>
            <a:ext cx="18488" cy="1313663"/>
          </a:xfrm>
          <a:custGeom>
            <a:avLst/>
            <a:gdLst/>
            <a:ahLst/>
            <a:cxnLst/>
            <a:rect l="l" t="t" r="r" b="b"/>
            <a:pathLst>
              <a:path w="733" h="52083" extrusionOk="0">
                <a:moveTo>
                  <a:pt x="375" y="0"/>
                </a:moveTo>
                <a:cubicBezTo>
                  <a:pt x="357" y="0"/>
                  <a:pt x="340" y="18"/>
                  <a:pt x="340" y="36"/>
                </a:cubicBezTo>
                <a:cubicBezTo>
                  <a:pt x="126" y="4372"/>
                  <a:pt x="54" y="8690"/>
                  <a:pt x="18" y="13025"/>
                </a:cubicBezTo>
                <a:cubicBezTo>
                  <a:pt x="1" y="15202"/>
                  <a:pt x="36" y="17361"/>
                  <a:pt x="54" y="19538"/>
                </a:cubicBezTo>
                <a:cubicBezTo>
                  <a:pt x="72" y="21697"/>
                  <a:pt x="126" y="23874"/>
                  <a:pt x="197" y="26033"/>
                </a:cubicBezTo>
                <a:cubicBezTo>
                  <a:pt x="250" y="28209"/>
                  <a:pt x="286" y="30368"/>
                  <a:pt x="268" y="32545"/>
                </a:cubicBezTo>
                <a:cubicBezTo>
                  <a:pt x="250" y="33634"/>
                  <a:pt x="215" y="34704"/>
                  <a:pt x="179" y="35793"/>
                </a:cubicBezTo>
                <a:lnTo>
                  <a:pt x="90" y="39040"/>
                </a:lnTo>
                <a:cubicBezTo>
                  <a:pt x="54" y="41217"/>
                  <a:pt x="90" y="43376"/>
                  <a:pt x="108" y="45552"/>
                </a:cubicBezTo>
                <a:cubicBezTo>
                  <a:pt x="143" y="47729"/>
                  <a:pt x="215" y="49888"/>
                  <a:pt x="340" y="52065"/>
                </a:cubicBezTo>
                <a:cubicBezTo>
                  <a:pt x="340" y="52083"/>
                  <a:pt x="357" y="52083"/>
                  <a:pt x="375" y="52083"/>
                </a:cubicBezTo>
                <a:cubicBezTo>
                  <a:pt x="393" y="52083"/>
                  <a:pt x="411" y="52083"/>
                  <a:pt x="411" y="52065"/>
                </a:cubicBezTo>
                <a:cubicBezTo>
                  <a:pt x="536" y="49888"/>
                  <a:pt x="589" y="47729"/>
                  <a:pt x="625" y="45552"/>
                </a:cubicBezTo>
                <a:cubicBezTo>
                  <a:pt x="679" y="43376"/>
                  <a:pt x="696" y="41217"/>
                  <a:pt x="661" y="39040"/>
                </a:cubicBezTo>
                <a:lnTo>
                  <a:pt x="554" y="35793"/>
                </a:lnTo>
                <a:cubicBezTo>
                  <a:pt x="518" y="34722"/>
                  <a:pt x="500" y="33634"/>
                  <a:pt x="482" y="32545"/>
                </a:cubicBezTo>
                <a:cubicBezTo>
                  <a:pt x="465" y="30386"/>
                  <a:pt x="500" y="28209"/>
                  <a:pt x="554" y="26033"/>
                </a:cubicBezTo>
                <a:cubicBezTo>
                  <a:pt x="625" y="23874"/>
                  <a:pt x="661" y="21697"/>
                  <a:pt x="696" y="19538"/>
                </a:cubicBezTo>
                <a:cubicBezTo>
                  <a:pt x="714" y="17361"/>
                  <a:pt x="732" y="15202"/>
                  <a:pt x="732" y="13025"/>
                </a:cubicBezTo>
                <a:cubicBezTo>
                  <a:pt x="696" y="8690"/>
                  <a:pt x="625" y="4372"/>
                  <a:pt x="411" y="36"/>
                </a:cubicBezTo>
                <a:cubicBezTo>
                  <a:pt x="411" y="18"/>
                  <a:pt x="393" y="0"/>
                  <a:pt x="375" y="0"/>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9"/>
          <p:cNvSpPr/>
          <p:nvPr/>
        </p:nvSpPr>
        <p:spPr>
          <a:xfrm>
            <a:off x="4413348" y="1720049"/>
            <a:ext cx="1090470" cy="1062800"/>
          </a:xfrm>
          <a:custGeom>
            <a:avLst/>
            <a:gdLst/>
            <a:ahLst/>
            <a:cxnLst/>
            <a:rect l="l" t="t" r="r" b="b"/>
            <a:pathLst>
              <a:path w="43234" h="42137" extrusionOk="0">
                <a:moveTo>
                  <a:pt x="43206" y="1"/>
                </a:moveTo>
                <a:cubicBezTo>
                  <a:pt x="43197" y="1"/>
                  <a:pt x="43189" y="5"/>
                  <a:pt x="43180" y="14"/>
                </a:cubicBezTo>
                <a:cubicBezTo>
                  <a:pt x="39433" y="3369"/>
                  <a:pt x="35775" y="6812"/>
                  <a:pt x="32171" y="10292"/>
                </a:cubicBezTo>
                <a:cubicBezTo>
                  <a:pt x="30369" y="12040"/>
                  <a:pt x="28584" y="13824"/>
                  <a:pt x="26800" y="15591"/>
                </a:cubicBezTo>
                <a:cubicBezTo>
                  <a:pt x="25016" y="17357"/>
                  <a:pt x="23249" y="19142"/>
                  <a:pt x="21483" y="20944"/>
                </a:cubicBezTo>
                <a:cubicBezTo>
                  <a:pt x="19717" y="22746"/>
                  <a:pt x="17950" y="24530"/>
                  <a:pt x="16130" y="26261"/>
                </a:cubicBezTo>
                <a:cubicBezTo>
                  <a:pt x="15238" y="27135"/>
                  <a:pt x="14310" y="27974"/>
                  <a:pt x="13382" y="28830"/>
                </a:cubicBezTo>
                <a:lnTo>
                  <a:pt x="10617" y="31399"/>
                </a:lnTo>
                <a:cubicBezTo>
                  <a:pt x="8815" y="33112"/>
                  <a:pt x="7013" y="34897"/>
                  <a:pt x="5246" y="36663"/>
                </a:cubicBezTo>
                <a:cubicBezTo>
                  <a:pt x="3462" y="38447"/>
                  <a:pt x="1713" y="40249"/>
                  <a:pt x="0" y="42087"/>
                </a:cubicBezTo>
                <a:cubicBezTo>
                  <a:pt x="0" y="42105"/>
                  <a:pt x="0" y="42123"/>
                  <a:pt x="0" y="42123"/>
                </a:cubicBezTo>
                <a:cubicBezTo>
                  <a:pt x="9" y="42132"/>
                  <a:pt x="18" y="42136"/>
                  <a:pt x="27" y="42136"/>
                </a:cubicBezTo>
                <a:cubicBezTo>
                  <a:pt x="36" y="42136"/>
                  <a:pt x="45" y="42132"/>
                  <a:pt x="54" y="42123"/>
                </a:cubicBezTo>
                <a:cubicBezTo>
                  <a:pt x="1945" y="40463"/>
                  <a:pt x="3783" y="38768"/>
                  <a:pt x="5603" y="37038"/>
                </a:cubicBezTo>
                <a:cubicBezTo>
                  <a:pt x="7441" y="35307"/>
                  <a:pt x="9243" y="33576"/>
                  <a:pt x="11027" y="31792"/>
                </a:cubicBezTo>
                <a:lnTo>
                  <a:pt x="13650" y="29098"/>
                </a:lnTo>
                <a:cubicBezTo>
                  <a:pt x="14524" y="28206"/>
                  <a:pt x="15399" y="27313"/>
                  <a:pt x="16291" y="26421"/>
                </a:cubicBezTo>
                <a:cubicBezTo>
                  <a:pt x="18075" y="24637"/>
                  <a:pt x="19895" y="22906"/>
                  <a:pt x="21751" y="21211"/>
                </a:cubicBezTo>
                <a:cubicBezTo>
                  <a:pt x="23588" y="19498"/>
                  <a:pt x="25426" y="17768"/>
                  <a:pt x="27228" y="16037"/>
                </a:cubicBezTo>
                <a:cubicBezTo>
                  <a:pt x="29048" y="14306"/>
                  <a:pt x="30886" y="12558"/>
                  <a:pt x="32670" y="10809"/>
                </a:cubicBezTo>
                <a:cubicBezTo>
                  <a:pt x="36239" y="7276"/>
                  <a:pt x="39790" y="3708"/>
                  <a:pt x="43233" y="50"/>
                </a:cubicBezTo>
                <a:cubicBezTo>
                  <a:pt x="43233" y="32"/>
                  <a:pt x="43233" y="14"/>
                  <a:pt x="43233" y="14"/>
                </a:cubicBezTo>
                <a:cubicBezTo>
                  <a:pt x="43224" y="5"/>
                  <a:pt x="43215" y="1"/>
                  <a:pt x="43206" y="1"/>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9"/>
          <p:cNvSpPr/>
          <p:nvPr/>
        </p:nvSpPr>
        <p:spPr>
          <a:xfrm>
            <a:off x="4358440" y="2831521"/>
            <a:ext cx="1680903" cy="48654"/>
          </a:xfrm>
          <a:custGeom>
            <a:avLst/>
            <a:gdLst/>
            <a:ahLst/>
            <a:cxnLst/>
            <a:rect l="l" t="t" r="r" b="b"/>
            <a:pathLst>
              <a:path w="66643" h="1929" extrusionOk="0">
                <a:moveTo>
                  <a:pt x="3798" y="1"/>
                </a:moveTo>
                <a:cubicBezTo>
                  <a:pt x="2546" y="1"/>
                  <a:pt x="1293" y="10"/>
                  <a:pt x="36" y="34"/>
                </a:cubicBezTo>
                <a:cubicBezTo>
                  <a:pt x="18" y="34"/>
                  <a:pt x="1" y="52"/>
                  <a:pt x="1" y="70"/>
                </a:cubicBezTo>
                <a:cubicBezTo>
                  <a:pt x="1" y="88"/>
                  <a:pt x="18" y="106"/>
                  <a:pt x="36" y="106"/>
                </a:cubicBezTo>
                <a:cubicBezTo>
                  <a:pt x="2802" y="284"/>
                  <a:pt x="5585" y="427"/>
                  <a:pt x="8351" y="552"/>
                </a:cubicBezTo>
                <a:cubicBezTo>
                  <a:pt x="11117" y="659"/>
                  <a:pt x="13900" y="748"/>
                  <a:pt x="16666" y="784"/>
                </a:cubicBezTo>
                <a:lnTo>
                  <a:pt x="20841" y="819"/>
                </a:lnTo>
                <a:cubicBezTo>
                  <a:pt x="22215" y="819"/>
                  <a:pt x="23606" y="819"/>
                  <a:pt x="24998" y="855"/>
                </a:cubicBezTo>
                <a:cubicBezTo>
                  <a:pt x="27764" y="891"/>
                  <a:pt x="30547" y="1016"/>
                  <a:pt x="33313" y="1141"/>
                </a:cubicBezTo>
                <a:cubicBezTo>
                  <a:pt x="36096" y="1283"/>
                  <a:pt x="38862" y="1408"/>
                  <a:pt x="41645" y="1497"/>
                </a:cubicBezTo>
                <a:cubicBezTo>
                  <a:pt x="44411" y="1605"/>
                  <a:pt x="47177" y="1712"/>
                  <a:pt x="49960" y="1783"/>
                </a:cubicBezTo>
                <a:cubicBezTo>
                  <a:pt x="54059" y="1875"/>
                  <a:pt x="58157" y="1928"/>
                  <a:pt x="62256" y="1928"/>
                </a:cubicBezTo>
                <a:cubicBezTo>
                  <a:pt x="63706" y="1928"/>
                  <a:pt x="65157" y="1922"/>
                  <a:pt x="66607" y="1908"/>
                </a:cubicBezTo>
                <a:cubicBezTo>
                  <a:pt x="66625" y="1908"/>
                  <a:pt x="66643" y="1890"/>
                  <a:pt x="66643" y="1872"/>
                </a:cubicBezTo>
                <a:cubicBezTo>
                  <a:pt x="66643" y="1854"/>
                  <a:pt x="66625" y="1836"/>
                  <a:pt x="66607" y="1836"/>
                </a:cubicBezTo>
                <a:cubicBezTo>
                  <a:pt x="61076" y="1480"/>
                  <a:pt x="55527" y="1248"/>
                  <a:pt x="49978" y="1069"/>
                </a:cubicBezTo>
                <a:cubicBezTo>
                  <a:pt x="47194" y="980"/>
                  <a:pt x="44429" y="926"/>
                  <a:pt x="41645" y="873"/>
                </a:cubicBezTo>
                <a:cubicBezTo>
                  <a:pt x="38880" y="819"/>
                  <a:pt x="36096" y="802"/>
                  <a:pt x="33331" y="784"/>
                </a:cubicBezTo>
                <a:cubicBezTo>
                  <a:pt x="30547" y="766"/>
                  <a:pt x="27782" y="730"/>
                  <a:pt x="24998" y="623"/>
                </a:cubicBezTo>
                <a:cubicBezTo>
                  <a:pt x="23624" y="587"/>
                  <a:pt x="22233" y="516"/>
                  <a:pt x="20841" y="445"/>
                </a:cubicBezTo>
                <a:lnTo>
                  <a:pt x="16683" y="231"/>
                </a:lnTo>
                <a:cubicBezTo>
                  <a:pt x="13918" y="124"/>
                  <a:pt x="11134" y="70"/>
                  <a:pt x="8369" y="34"/>
                </a:cubicBezTo>
                <a:cubicBezTo>
                  <a:pt x="6842" y="15"/>
                  <a:pt x="5320" y="1"/>
                  <a:pt x="3798" y="1"/>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9"/>
          <p:cNvSpPr/>
          <p:nvPr/>
        </p:nvSpPr>
        <p:spPr>
          <a:xfrm>
            <a:off x="4358440" y="2831925"/>
            <a:ext cx="1066155" cy="1150323"/>
          </a:xfrm>
          <a:custGeom>
            <a:avLst/>
            <a:gdLst/>
            <a:ahLst/>
            <a:cxnLst/>
            <a:rect l="l" t="t" r="r" b="b"/>
            <a:pathLst>
              <a:path w="42270" h="45607" extrusionOk="0">
                <a:moveTo>
                  <a:pt x="18" y="1"/>
                </a:moveTo>
                <a:cubicBezTo>
                  <a:pt x="1" y="18"/>
                  <a:pt x="1" y="36"/>
                  <a:pt x="18" y="54"/>
                </a:cubicBezTo>
                <a:cubicBezTo>
                  <a:pt x="1678" y="2035"/>
                  <a:pt x="3391" y="3979"/>
                  <a:pt x="5121" y="5906"/>
                </a:cubicBezTo>
                <a:cubicBezTo>
                  <a:pt x="6852" y="7816"/>
                  <a:pt x="8601" y="9725"/>
                  <a:pt x="10385" y="11598"/>
                </a:cubicBezTo>
                <a:lnTo>
                  <a:pt x="13079" y="14382"/>
                </a:lnTo>
                <a:cubicBezTo>
                  <a:pt x="13989" y="15309"/>
                  <a:pt x="14881" y="16237"/>
                  <a:pt x="15773" y="17183"/>
                </a:cubicBezTo>
                <a:cubicBezTo>
                  <a:pt x="17558" y="19056"/>
                  <a:pt x="19289" y="20983"/>
                  <a:pt x="21001" y="22928"/>
                </a:cubicBezTo>
                <a:cubicBezTo>
                  <a:pt x="22714" y="24873"/>
                  <a:pt x="24427" y="26800"/>
                  <a:pt x="26176" y="28709"/>
                </a:cubicBezTo>
                <a:cubicBezTo>
                  <a:pt x="27924" y="30618"/>
                  <a:pt x="29655" y="32545"/>
                  <a:pt x="31422" y="34437"/>
                </a:cubicBezTo>
                <a:cubicBezTo>
                  <a:pt x="34954" y="38202"/>
                  <a:pt x="38541" y="41949"/>
                  <a:pt x="42198" y="45606"/>
                </a:cubicBezTo>
                <a:lnTo>
                  <a:pt x="42252" y="45606"/>
                </a:lnTo>
                <a:cubicBezTo>
                  <a:pt x="42270" y="45588"/>
                  <a:pt x="42270" y="45571"/>
                  <a:pt x="42252" y="45553"/>
                </a:cubicBezTo>
                <a:cubicBezTo>
                  <a:pt x="38898" y="41627"/>
                  <a:pt x="35436" y="37773"/>
                  <a:pt x="31939" y="33955"/>
                </a:cubicBezTo>
                <a:cubicBezTo>
                  <a:pt x="30190" y="32046"/>
                  <a:pt x="28406" y="30172"/>
                  <a:pt x="26640" y="28299"/>
                </a:cubicBezTo>
                <a:cubicBezTo>
                  <a:pt x="24855" y="26408"/>
                  <a:pt x="23071" y="24534"/>
                  <a:pt x="21269" y="22678"/>
                </a:cubicBezTo>
                <a:cubicBezTo>
                  <a:pt x="19467" y="20841"/>
                  <a:pt x="17683" y="18967"/>
                  <a:pt x="15934" y="17040"/>
                </a:cubicBezTo>
                <a:cubicBezTo>
                  <a:pt x="15060" y="16095"/>
                  <a:pt x="14203" y="15113"/>
                  <a:pt x="13347" y="14150"/>
                </a:cubicBezTo>
                <a:lnTo>
                  <a:pt x="10778" y="11241"/>
                </a:lnTo>
                <a:cubicBezTo>
                  <a:pt x="9065" y="9314"/>
                  <a:pt x="7280" y="7441"/>
                  <a:pt x="5496" y="5567"/>
                </a:cubicBezTo>
                <a:cubicBezTo>
                  <a:pt x="3712" y="3694"/>
                  <a:pt x="1910" y="1838"/>
                  <a:pt x="54" y="18"/>
                </a:cubicBezTo>
                <a:cubicBezTo>
                  <a:pt x="54" y="1"/>
                  <a:pt x="36" y="1"/>
                  <a:pt x="18" y="1"/>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9"/>
          <p:cNvSpPr/>
          <p:nvPr/>
        </p:nvSpPr>
        <p:spPr>
          <a:xfrm>
            <a:off x="4297227" y="2832379"/>
            <a:ext cx="63485" cy="1207477"/>
          </a:xfrm>
          <a:custGeom>
            <a:avLst/>
            <a:gdLst/>
            <a:ahLst/>
            <a:cxnLst/>
            <a:rect l="l" t="t" r="r" b="b"/>
            <a:pathLst>
              <a:path w="2517" h="47873" extrusionOk="0">
                <a:moveTo>
                  <a:pt x="2481" y="0"/>
                </a:moveTo>
                <a:cubicBezTo>
                  <a:pt x="2463" y="0"/>
                  <a:pt x="2463" y="0"/>
                  <a:pt x="2445" y="18"/>
                </a:cubicBezTo>
                <a:cubicBezTo>
                  <a:pt x="2231" y="2017"/>
                  <a:pt x="2071" y="3997"/>
                  <a:pt x="1928" y="5995"/>
                </a:cubicBezTo>
                <a:cubicBezTo>
                  <a:pt x="1785" y="7976"/>
                  <a:pt x="1660" y="9974"/>
                  <a:pt x="1589" y="11973"/>
                </a:cubicBezTo>
                <a:lnTo>
                  <a:pt x="1535" y="14952"/>
                </a:lnTo>
                <a:cubicBezTo>
                  <a:pt x="1518" y="15952"/>
                  <a:pt x="1500" y="16951"/>
                  <a:pt x="1464" y="17950"/>
                </a:cubicBezTo>
                <a:cubicBezTo>
                  <a:pt x="1393" y="19948"/>
                  <a:pt x="1250" y="21929"/>
                  <a:pt x="1089" y="23927"/>
                </a:cubicBezTo>
                <a:cubicBezTo>
                  <a:pt x="911" y="25908"/>
                  <a:pt x="768" y="27906"/>
                  <a:pt x="643" y="29887"/>
                </a:cubicBezTo>
                <a:cubicBezTo>
                  <a:pt x="518" y="31885"/>
                  <a:pt x="376" y="33884"/>
                  <a:pt x="286" y="35864"/>
                </a:cubicBezTo>
                <a:cubicBezTo>
                  <a:pt x="108" y="39861"/>
                  <a:pt x="1" y="43840"/>
                  <a:pt x="1" y="47836"/>
                </a:cubicBezTo>
                <a:cubicBezTo>
                  <a:pt x="1" y="47854"/>
                  <a:pt x="19" y="47872"/>
                  <a:pt x="37" y="47872"/>
                </a:cubicBezTo>
                <a:cubicBezTo>
                  <a:pt x="55" y="47872"/>
                  <a:pt x="72" y="47854"/>
                  <a:pt x="72" y="47836"/>
                </a:cubicBezTo>
                <a:cubicBezTo>
                  <a:pt x="483" y="43875"/>
                  <a:pt x="786" y="39879"/>
                  <a:pt x="1000" y="35900"/>
                </a:cubicBezTo>
                <a:cubicBezTo>
                  <a:pt x="1107" y="33919"/>
                  <a:pt x="1179" y="31921"/>
                  <a:pt x="1268" y="29922"/>
                </a:cubicBezTo>
                <a:cubicBezTo>
                  <a:pt x="1339" y="27924"/>
                  <a:pt x="1411" y="25944"/>
                  <a:pt x="1428" y="23945"/>
                </a:cubicBezTo>
                <a:cubicBezTo>
                  <a:pt x="1464" y="21947"/>
                  <a:pt x="1535" y="19948"/>
                  <a:pt x="1660" y="17968"/>
                </a:cubicBezTo>
                <a:cubicBezTo>
                  <a:pt x="1714" y="16969"/>
                  <a:pt x="1803" y="15970"/>
                  <a:pt x="1874" y="14970"/>
                </a:cubicBezTo>
                <a:lnTo>
                  <a:pt x="2124" y="11991"/>
                </a:lnTo>
                <a:cubicBezTo>
                  <a:pt x="2267" y="10010"/>
                  <a:pt x="2356" y="8012"/>
                  <a:pt x="2410" y="6013"/>
                </a:cubicBezTo>
                <a:cubicBezTo>
                  <a:pt x="2481" y="4015"/>
                  <a:pt x="2517" y="2034"/>
                  <a:pt x="2499" y="36"/>
                </a:cubicBezTo>
                <a:cubicBezTo>
                  <a:pt x="2499" y="18"/>
                  <a:pt x="2499" y="0"/>
                  <a:pt x="2481" y="0"/>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9"/>
          <p:cNvSpPr/>
          <p:nvPr/>
        </p:nvSpPr>
        <p:spPr>
          <a:xfrm>
            <a:off x="3199176" y="2876036"/>
            <a:ext cx="1103081" cy="970284"/>
          </a:xfrm>
          <a:custGeom>
            <a:avLst/>
            <a:gdLst/>
            <a:ahLst/>
            <a:cxnLst/>
            <a:rect l="l" t="t" r="r" b="b"/>
            <a:pathLst>
              <a:path w="43734" h="38469" extrusionOk="0">
                <a:moveTo>
                  <a:pt x="43680" y="0"/>
                </a:moveTo>
                <a:cubicBezTo>
                  <a:pt x="41788" y="1517"/>
                  <a:pt x="39915" y="3069"/>
                  <a:pt x="38077" y="4639"/>
                </a:cubicBezTo>
                <a:cubicBezTo>
                  <a:pt x="36239" y="6209"/>
                  <a:pt x="34402" y="7797"/>
                  <a:pt x="32617" y="9421"/>
                </a:cubicBezTo>
                <a:lnTo>
                  <a:pt x="29941" y="11901"/>
                </a:lnTo>
                <a:cubicBezTo>
                  <a:pt x="29049" y="12722"/>
                  <a:pt x="28157" y="13543"/>
                  <a:pt x="27265" y="14346"/>
                </a:cubicBezTo>
                <a:cubicBezTo>
                  <a:pt x="25462" y="15969"/>
                  <a:pt x="23607" y="17539"/>
                  <a:pt x="21751" y="19092"/>
                </a:cubicBezTo>
                <a:cubicBezTo>
                  <a:pt x="19895" y="20644"/>
                  <a:pt x="18040" y="22214"/>
                  <a:pt x="16202" y="23802"/>
                </a:cubicBezTo>
                <a:cubicBezTo>
                  <a:pt x="14364" y="25390"/>
                  <a:pt x="12526" y="26960"/>
                  <a:pt x="10724" y="28566"/>
                </a:cubicBezTo>
                <a:cubicBezTo>
                  <a:pt x="7102" y="31796"/>
                  <a:pt x="3516" y="35061"/>
                  <a:pt x="19" y="38415"/>
                </a:cubicBezTo>
                <a:cubicBezTo>
                  <a:pt x="1" y="38433"/>
                  <a:pt x="1" y="38451"/>
                  <a:pt x="19" y="38469"/>
                </a:cubicBezTo>
                <a:lnTo>
                  <a:pt x="72" y="38469"/>
                </a:lnTo>
                <a:cubicBezTo>
                  <a:pt x="3837" y="35418"/>
                  <a:pt x="7531" y="32277"/>
                  <a:pt x="11188" y="29101"/>
                </a:cubicBezTo>
                <a:cubicBezTo>
                  <a:pt x="13008" y="27496"/>
                  <a:pt x="14810" y="25890"/>
                  <a:pt x="16612" y="24266"/>
                </a:cubicBezTo>
                <a:cubicBezTo>
                  <a:pt x="18415" y="22642"/>
                  <a:pt x="20217" y="21001"/>
                  <a:pt x="21983" y="19359"/>
                </a:cubicBezTo>
                <a:cubicBezTo>
                  <a:pt x="23767" y="17718"/>
                  <a:pt x="25569" y="16076"/>
                  <a:pt x="27407" y="14488"/>
                </a:cubicBezTo>
                <a:cubicBezTo>
                  <a:pt x="28317" y="13703"/>
                  <a:pt x="29245" y="12918"/>
                  <a:pt x="30173" y="12151"/>
                </a:cubicBezTo>
                <a:lnTo>
                  <a:pt x="32974" y="9814"/>
                </a:lnTo>
                <a:cubicBezTo>
                  <a:pt x="34812" y="8243"/>
                  <a:pt x="36632" y="6638"/>
                  <a:pt x="38416" y="4996"/>
                </a:cubicBezTo>
                <a:cubicBezTo>
                  <a:pt x="40218" y="3372"/>
                  <a:pt x="41985" y="1713"/>
                  <a:pt x="43715" y="36"/>
                </a:cubicBezTo>
                <a:cubicBezTo>
                  <a:pt x="43733" y="18"/>
                  <a:pt x="43733" y="18"/>
                  <a:pt x="43733" y="0"/>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9"/>
          <p:cNvSpPr/>
          <p:nvPr/>
        </p:nvSpPr>
        <p:spPr>
          <a:xfrm>
            <a:off x="2722159" y="2723726"/>
            <a:ext cx="1638151" cy="110021"/>
          </a:xfrm>
          <a:custGeom>
            <a:avLst/>
            <a:gdLst/>
            <a:ahLst/>
            <a:cxnLst/>
            <a:rect l="l" t="t" r="r" b="b"/>
            <a:pathLst>
              <a:path w="64948" h="4362" extrusionOk="0">
                <a:moveTo>
                  <a:pt x="21" y="1"/>
                </a:moveTo>
                <a:cubicBezTo>
                  <a:pt x="10" y="1"/>
                  <a:pt x="1" y="14"/>
                  <a:pt x="1" y="26"/>
                </a:cubicBezTo>
                <a:cubicBezTo>
                  <a:pt x="1" y="44"/>
                  <a:pt x="1" y="62"/>
                  <a:pt x="19" y="62"/>
                </a:cubicBezTo>
                <a:cubicBezTo>
                  <a:pt x="5425" y="633"/>
                  <a:pt x="10813" y="1079"/>
                  <a:pt x="16220" y="1471"/>
                </a:cubicBezTo>
                <a:cubicBezTo>
                  <a:pt x="18932" y="1650"/>
                  <a:pt x="21644" y="1793"/>
                  <a:pt x="24338" y="1953"/>
                </a:cubicBezTo>
                <a:cubicBezTo>
                  <a:pt x="27050" y="2114"/>
                  <a:pt x="29744" y="2239"/>
                  <a:pt x="32457" y="2364"/>
                </a:cubicBezTo>
                <a:cubicBezTo>
                  <a:pt x="35169" y="2488"/>
                  <a:pt x="37863" y="2631"/>
                  <a:pt x="40575" y="2827"/>
                </a:cubicBezTo>
                <a:cubicBezTo>
                  <a:pt x="41931" y="2934"/>
                  <a:pt x="43269" y="3059"/>
                  <a:pt x="44625" y="3184"/>
                </a:cubicBezTo>
                <a:lnTo>
                  <a:pt x="48675" y="3541"/>
                </a:lnTo>
                <a:cubicBezTo>
                  <a:pt x="51370" y="3755"/>
                  <a:pt x="54082" y="3916"/>
                  <a:pt x="56776" y="4059"/>
                </a:cubicBezTo>
                <a:cubicBezTo>
                  <a:pt x="59488" y="4201"/>
                  <a:pt x="62200" y="4308"/>
                  <a:pt x="64912" y="4362"/>
                </a:cubicBezTo>
                <a:cubicBezTo>
                  <a:pt x="64930" y="4362"/>
                  <a:pt x="64930" y="4362"/>
                  <a:pt x="64948" y="4344"/>
                </a:cubicBezTo>
                <a:cubicBezTo>
                  <a:pt x="64948" y="4326"/>
                  <a:pt x="64930" y="4308"/>
                  <a:pt x="64912" y="4308"/>
                </a:cubicBezTo>
                <a:cubicBezTo>
                  <a:pt x="62218" y="4005"/>
                  <a:pt x="59524" y="3755"/>
                  <a:pt x="56812" y="3541"/>
                </a:cubicBezTo>
                <a:cubicBezTo>
                  <a:pt x="54117" y="3327"/>
                  <a:pt x="51405" y="3131"/>
                  <a:pt x="48711" y="2988"/>
                </a:cubicBezTo>
                <a:lnTo>
                  <a:pt x="44643" y="2810"/>
                </a:lnTo>
                <a:cubicBezTo>
                  <a:pt x="43287" y="2756"/>
                  <a:pt x="41931" y="2703"/>
                  <a:pt x="40593" y="2613"/>
                </a:cubicBezTo>
                <a:cubicBezTo>
                  <a:pt x="37881" y="2471"/>
                  <a:pt x="35186" y="2256"/>
                  <a:pt x="32474" y="2007"/>
                </a:cubicBezTo>
                <a:cubicBezTo>
                  <a:pt x="29780" y="1757"/>
                  <a:pt x="27086" y="1543"/>
                  <a:pt x="24374" y="1329"/>
                </a:cubicBezTo>
                <a:cubicBezTo>
                  <a:pt x="21680" y="1132"/>
                  <a:pt x="18985" y="918"/>
                  <a:pt x="16273" y="758"/>
                </a:cubicBezTo>
                <a:cubicBezTo>
                  <a:pt x="10867" y="437"/>
                  <a:pt x="5461" y="151"/>
                  <a:pt x="36" y="8"/>
                </a:cubicBezTo>
                <a:cubicBezTo>
                  <a:pt x="31" y="3"/>
                  <a:pt x="26" y="1"/>
                  <a:pt x="21" y="1"/>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9"/>
          <p:cNvSpPr/>
          <p:nvPr/>
        </p:nvSpPr>
        <p:spPr>
          <a:xfrm>
            <a:off x="3449855" y="1900960"/>
            <a:ext cx="916737" cy="953890"/>
          </a:xfrm>
          <a:custGeom>
            <a:avLst/>
            <a:gdLst/>
            <a:ahLst/>
            <a:cxnLst/>
            <a:rect l="l" t="t" r="r" b="b"/>
            <a:pathLst>
              <a:path w="36346" h="37819" extrusionOk="0">
                <a:moveTo>
                  <a:pt x="45" y="1"/>
                </a:moveTo>
                <a:cubicBezTo>
                  <a:pt x="36" y="1"/>
                  <a:pt x="27" y="5"/>
                  <a:pt x="18" y="14"/>
                </a:cubicBezTo>
                <a:cubicBezTo>
                  <a:pt x="0" y="14"/>
                  <a:pt x="0" y="32"/>
                  <a:pt x="18" y="50"/>
                </a:cubicBezTo>
                <a:cubicBezTo>
                  <a:pt x="2891" y="3351"/>
                  <a:pt x="5853" y="6544"/>
                  <a:pt x="8850" y="9720"/>
                </a:cubicBezTo>
                <a:cubicBezTo>
                  <a:pt x="10349" y="11291"/>
                  <a:pt x="11883" y="12843"/>
                  <a:pt x="13418" y="14395"/>
                </a:cubicBezTo>
                <a:cubicBezTo>
                  <a:pt x="14935" y="15965"/>
                  <a:pt x="16487" y="17500"/>
                  <a:pt x="18039" y="19034"/>
                </a:cubicBezTo>
                <a:cubicBezTo>
                  <a:pt x="19609" y="20569"/>
                  <a:pt x="21144" y="22103"/>
                  <a:pt x="22643" y="23691"/>
                </a:cubicBezTo>
                <a:cubicBezTo>
                  <a:pt x="23392" y="24494"/>
                  <a:pt x="24124" y="25297"/>
                  <a:pt x="24855" y="26118"/>
                </a:cubicBezTo>
                <a:lnTo>
                  <a:pt x="27050" y="28544"/>
                </a:lnTo>
                <a:cubicBezTo>
                  <a:pt x="28531" y="30132"/>
                  <a:pt x="30065" y="31702"/>
                  <a:pt x="31600" y="33237"/>
                </a:cubicBezTo>
                <a:cubicBezTo>
                  <a:pt x="33134" y="34789"/>
                  <a:pt x="34686" y="36324"/>
                  <a:pt x="36274" y="37805"/>
                </a:cubicBezTo>
                <a:cubicBezTo>
                  <a:pt x="36283" y="37814"/>
                  <a:pt x="36297" y="37818"/>
                  <a:pt x="36308" y="37818"/>
                </a:cubicBezTo>
                <a:cubicBezTo>
                  <a:pt x="36319" y="37818"/>
                  <a:pt x="36328" y="37814"/>
                  <a:pt x="36328" y="37805"/>
                </a:cubicBezTo>
                <a:cubicBezTo>
                  <a:pt x="36346" y="37787"/>
                  <a:pt x="36346" y="37769"/>
                  <a:pt x="36328" y="37751"/>
                </a:cubicBezTo>
                <a:cubicBezTo>
                  <a:pt x="34918" y="36092"/>
                  <a:pt x="33437" y="34468"/>
                  <a:pt x="31956" y="32880"/>
                </a:cubicBezTo>
                <a:cubicBezTo>
                  <a:pt x="30476" y="31274"/>
                  <a:pt x="28977" y="29686"/>
                  <a:pt x="27442" y="28152"/>
                </a:cubicBezTo>
                <a:lnTo>
                  <a:pt x="25105" y="25850"/>
                </a:lnTo>
                <a:cubicBezTo>
                  <a:pt x="24320" y="25101"/>
                  <a:pt x="23535" y="24333"/>
                  <a:pt x="22785" y="23548"/>
                </a:cubicBezTo>
                <a:cubicBezTo>
                  <a:pt x="21251" y="21996"/>
                  <a:pt x="19752" y="20390"/>
                  <a:pt x="18307" y="18784"/>
                </a:cubicBezTo>
                <a:cubicBezTo>
                  <a:pt x="16844" y="17161"/>
                  <a:pt x="15363" y="15555"/>
                  <a:pt x="13864" y="13967"/>
                </a:cubicBezTo>
                <a:cubicBezTo>
                  <a:pt x="12365" y="12379"/>
                  <a:pt x="10884" y="10791"/>
                  <a:pt x="9368" y="9221"/>
                </a:cubicBezTo>
                <a:cubicBezTo>
                  <a:pt x="6317" y="6098"/>
                  <a:pt x="3230" y="3012"/>
                  <a:pt x="72" y="14"/>
                </a:cubicBezTo>
                <a:cubicBezTo>
                  <a:pt x="63" y="5"/>
                  <a:pt x="54" y="1"/>
                  <a:pt x="45" y="1"/>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29"/>
          <p:cNvGrpSpPr/>
          <p:nvPr/>
        </p:nvGrpSpPr>
        <p:grpSpPr>
          <a:xfrm>
            <a:off x="5469127" y="3245905"/>
            <a:ext cx="311415" cy="305534"/>
            <a:chOff x="5469127" y="3245905"/>
            <a:chExt cx="311415" cy="305534"/>
          </a:xfrm>
        </p:grpSpPr>
        <p:sp>
          <p:nvSpPr>
            <p:cNvPr id="987" name="Google Shape;987;p29"/>
            <p:cNvSpPr/>
            <p:nvPr/>
          </p:nvSpPr>
          <p:spPr>
            <a:xfrm>
              <a:off x="5636498" y="3422353"/>
              <a:ext cx="99478" cy="119731"/>
            </a:xfrm>
            <a:custGeom>
              <a:avLst/>
              <a:gdLst/>
              <a:ahLst/>
              <a:cxnLst/>
              <a:rect l="l" t="t" r="r" b="b"/>
              <a:pathLst>
                <a:path w="3944" h="4747" extrusionOk="0">
                  <a:moveTo>
                    <a:pt x="3819" y="0"/>
                  </a:moveTo>
                  <a:lnTo>
                    <a:pt x="3819" y="0"/>
                  </a:lnTo>
                  <a:cubicBezTo>
                    <a:pt x="3658" y="178"/>
                    <a:pt x="3498" y="339"/>
                    <a:pt x="3337" y="517"/>
                  </a:cubicBezTo>
                  <a:cubicBezTo>
                    <a:pt x="2374" y="1481"/>
                    <a:pt x="1250" y="2266"/>
                    <a:pt x="1" y="2819"/>
                  </a:cubicBezTo>
                  <a:lnTo>
                    <a:pt x="143" y="4425"/>
                  </a:lnTo>
                  <a:cubicBezTo>
                    <a:pt x="179" y="4603"/>
                    <a:pt x="322" y="4728"/>
                    <a:pt x="500" y="4746"/>
                  </a:cubicBezTo>
                  <a:cubicBezTo>
                    <a:pt x="590" y="4728"/>
                    <a:pt x="679" y="4693"/>
                    <a:pt x="750" y="4639"/>
                  </a:cubicBezTo>
                  <a:lnTo>
                    <a:pt x="3052" y="2337"/>
                  </a:lnTo>
                  <a:cubicBezTo>
                    <a:pt x="3658" y="1731"/>
                    <a:pt x="3944" y="856"/>
                    <a:pt x="3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9"/>
            <p:cNvSpPr/>
            <p:nvPr/>
          </p:nvSpPr>
          <p:spPr>
            <a:xfrm>
              <a:off x="5654633" y="3342679"/>
              <a:ext cx="28703" cy="22498"/>
            </a:xfrm>
            <a:custGeom>
              <a:avLst/>
              <a:gdLst/>
              <a:ahLst/>
              <a:cxnLst/>
              <a:rect l="l" t="t" r="r" b="b"/>
              <a:pathLst>
                <a:path w="1138" h="892" extrusionOk="0">
                  <a:moveTo>
                    <a:pt x="599" y="0"/>
                  </a:moveTo>
                  <a:cubicBezTo>
                    <a:pt x="202" y="0"/>
                    <a:pt x="1" y="488"/>
                    <a:pt x="299" y="768"/>
                  </a:cubicBezTo>
                  <a:cubicBezTo>
                    <a:pt x="389" y="851"/>
                    <a:pt x="501" y="892"/>
                    <a:pt x="610" y="892"/>
                  </a:cubicBezTo>
                  <a:cubicBezTo>
                    <a:pt x="782" y="892"/>
                    <a:pt x="947" y="793"/>
                    <a:pt x="1012" y="608"/>
                  </a:cubicBezTo>
                  <a:cubicBezTo>
                    <a:pt x="1137" y="322"/>
                    <a:pt x="923" y="1"/>
                    <a:pt x="620" y="1"/>
                  </a:cubicBezTo>
                  <a:cubicBezTo>
                    <a:pt x="613" y="1"/>
                    <a:pt x="606" y="0"/>
                    <a:pt x="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9"/>
            <p:cNvSpPr/>
            <p:nvPr/>
          </p:nvSpPr>
          <p:spPr>
            <a:xfrm>
              <a:off x="5693651" y="3245905"/>
              <a:ext cx="86892" cy="84672"/>
            </a:xfrm>
            <a:custGeom>
              <a:avLst/>
              <a:gdLst/>
              <a:ahLst/>
              <a:cxnLst/>
              <a:rect l="l" t="t" r="r" b="b"/>
              <a:pathLst>
                <a:path w="3445" h="3357" extrusionOk="0">
                  <a:moveTo>
                    <a:pt x="2081" y="1"/>
                  </a:moveTo>
                  <a:cubicBezTo>
                    <a:pt x="1368" y="1"/>
                    <a:pt x="663" y="132"/>
                    <a:pt x="1" y="394"/>
                  </a:cubicBezTo>
                  <a:lnTo>
                    <a:pt x="2963" y="3356"/>
                  </a:lnTo>
                  <a:cubicBezTo>
                    <a:pt x="3319" y="2393"/>
                    <a:pt x="3444" y="1358"/>
                    <a:pt x="3284" y="359"/>
                  </a:cubicBezTo>
                  <a:cubicBezTo>
                    <a:pt x="3248" y="216"/>
                    <a:pt x="3141" y="109"/>
                    <a:pt x="2998" y="73"/>
                  </a:cubicBezTo>
                  <a:cubicBezTo>
                    <a:pt x="2693" y="25"/>
                    <a:pt x="2386" y="1"/>
                    <a:pt x="2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9"/>
            <p:cNvSpPr/>
            <p:nvPr/>
          </p:nvSpPr>
          <p:spPr>
            <a:xfrm>
              <a:off x="5541110" y="3375088"/>
              <a:ext cx="108028" cy="105329"/>
            </a:xfrm>
            <a:custGeom>
              <a:avLst/>
              <a:gdLst/>
              <a:ahLst/>
              <a:cxnLst/>
              <a:rect l="l" t="t" r="r" b="b"/>
              <a:pathLst>
                <a:path w="4283" h="4176" extrusionOk="0">
                  <a:moveTo>
                    <a:pt x="607" y="1"/>
                  </a:moveTo>
                  <a:cubicBezTo>
                    <a:pt x="464" y="286"/>
                    <a:pt x="321" y="554"/>
                    <a:pt x="196" y="839"/>
                  </a:cubicBezTo>
                  <a:cubicBezTo>
                    <a:pt x="0" y="1267"/>
                    <a:pt x="107" y="1785"/>
                    <a:pt x="446" y="2106"/>
                  </a:cubicBezTo>
                  <a:lnTo>
                    <a:pt x="2159" y="3837"/>
                  </a:lnTo>
                  <a:cubicBezTo>
                    <a:pt x="2373" y="4051"/>
                    <a:pt x="2676" y="4176"/>
                    <a:pt x="2980" y="4176"/>
                  </a:cubicBezTo>
                  <a:cubicBezTo>
                    <a:pt x="3140" y="4176"/>
                    <a:pt x="3301" y="4140"/>
                    <a:pt x="3444" y="4087"/>
                  </a:cubicBezTo>
                  <a:cubicBezTo>
                    <a:pt x="3729" y="3962"/>
                    <a:pt x="3997" y="3819"/>
                    <a:pt x="4282" y="3676"/>
                  </a:cubicBezTo>
                  <a:lnTo>
                    <a:pt x="6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9"/>
            <p:cNvSpPr/>
            <p:nvPr/>
          </p:nvSpPr>
          <p:spPr>
            <a:xfrm>
              <a:off x="5565852" y="3263484"/>
              <a:ext cx="194894" cy="194440"/>
            </a:xfrm>
            <a:custGeom>
              <a:avLst/>
              <a:gdLst/>
              <a:ahLst/>
              <a:cxnLst/>
              <a:rect l="l" t="t" r="r" b="b"/>
              <a:pathLst>
                <a:path w="7727" h="7709" extrusionOk="0">
                  <a:moveTo>
                    <a:pt x="4148" y="2424"/>
                  </a:moveTo>
                  <a:cubicBezTo>
                    <a:pt x="4433" y="2424"/>
                    <a:pt x="4724" y="2530"/>
                    <a:pt x="4961" y="2766"/>
                  </a:cubicBezTo>
                  <a:cubicBezTo>
                    <a:pt x="5407" y="3212"/>
                    <a:pt x="5407" y="3962"/>
                    <a:pt x="4961" y="4408"/>
                  </a:cubicBezTo>
                  <a:cubicBezTo>
                    <a:pt x="4724" y="4644"/>
                    <a:pt x="4433" y="4750"/>
                    <a:pt x="4148" y="4750"/>
                  </a:cubicBezTo>
                  <a:cubicBezTo>
                    <a:pt x="3552" y="4750"/>
                    <a:pt x="2980" y="4287"/>
                    <a:pt x="2980" y="3587"/>
                  </a:cubicBezTo>
                  <a:cubicBezTo>
                    <a:pt x="2980" y="2887"/>
                    <a:pt x="3552" y="2424"/>
                    <a:pt x="4148" y="2424"/>
                  </a:cubicBezTo>
                  <a:close/>
                  <a:moveTo>
                    <a:pt x="4354" y="1"/>
                  </a:moveTo>
                  <a:cubicBezTo>
                    <a:pt x="3266" y="518"/>
                    <a:pt x="2266" y="1214"/>
                    <a:pt x="1410" y="2070"/>
                  </a:cubicBezTo>
                  <a:cubicBezTo>
                    <a:pt x="893" y="2606"/>
                    <a:pt x="411" y="3177"/>
                    <a:pt x="0" y="3801"/>
                  </a:cubicBezTo>
                  <a:lnTo>
                    <a:pt x="3908" y="7709"/>
                  </a:lnTo>
                  <a:cubicBezTo>
                    <a:pt x="4532" y="7298"/>
                    <a:pt x="5121" y="6834"/>
                    <a:pt x="5639" y="6299"/>
                  </a:cubicBezTo>
                  <a:cubicBezTo>
                    <a:pt x="6513" y="5460"/>
                    <a:pt x="7209" y="4461"/>
                    <a:pt x="7726" y="3373"/>
                  </a:cubicBezTo>
                  <a:lnTo>
                    <a:pt x="4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9"/>
            <p:cNvSpPr/>
            <p:nvPr/>
          </p:nvSpPr>
          <p:spPr>
            <a:xfrm>
              <a:off x="5469127" y="3461042"/>
              <a:ext cx="94509" cy="90397"/>
            </a:xfrm>
            <a:custGeom>
              <a:avLst/>
              <a:gdLst/>
              <a:ahLst/>
              <a:cxnLst/>
              <a:rect l="l" t="t" r="r" b="b"/>
              <a:pathLst>
                <a:path w="3747" h="3584" extrusionOk="0">
                  <a:moveTo>
                    <a:pt x="3365" y="1"/>
                  </a:moveTo>
                  <a:cubicBezTo>
                    <a:pt x="3273" y="1"/>
                    <a:pt x="3184" y="36"/>
                    <a:pt x="3122" y="108"/>
                  </a:cubicBezTo>
                  <a:lnTo>
                    <a:pt x="249" y="2980"/>
                  </a:lnTo>
                  <a:cubicBezTo>
                    <a:pt x="1" y="3228"/>
                    <a:pt x="243" y="3583"/>
                    <a:pt x="514" y="3583"/>
                  </a:cubicBezTo>
                  <a:cubicBezTo>
                    <a:pt x="594" y="3583"/>
                    <a:pt x="676" y="3553"/>
                    <a:pt x="749" y="3480"/>
                  </a:cubicBezTo>
                  <a:lnTo>
                    <a:pt x="3621" y="607"/>
                  </a:lnTo>
                  <a:cubicBezTo>
                    <a:pt x="3746" y="482"/>
                    <a:pt x="3746" y="250"/>
                    <a:pt x="3621" y="108"/>
                  </a:cubicBezTo>
                  <a:cubicBezTo>
                    <a:pt x="3550" y="36"/>
                    <a:pt x="3456" y="1"/>
                    <a:pt x="3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9"/>
            <p:cNvSpPr/>
            <p:nvPr/>
          </p:nvSpPr>
          <p:spPr>
            <a:xfrm>
              <a:off x="5488497" y="3432542"/>
              <a:ext cx="49814" cy="42399"/>
            </a:xfrm>
            <a:custGeom>
              <a:avLst/>
              <a:gdLst/>
              <a:ahLst/>
              <a:cxnLst/>
              <a:rect l="l" t="t" r="r" b="b"/>
              <a:pathLst>
                <a:path w="1975" h="1681" extrusionOk="0">
                  <a:moveTo>
                    <a:pt x="1473" y="0"/>
                  </a:moveTo>
                  <a:cubicBezTo>
                    <a:pt x="1390" y="0"/>
                    <a:pt x="1305" y="34"/>
                    <a:pt x="1230" y="113"/>
                  </a:cubicBezTo>
                  <a:lnTo>
                    <a:pt x="248" y="1077"/>
                  </a:lnTo>
                  <a:cubicBezTo>
                    <a:pt x="0" y="1325"/>
                    <a:pt x="242" y="1680"/>
                    <a:pt x="521" y="1680"/>
                  </a:cubicBezTo>
                  <a:cubicBezTo>
                    <a:pt x="604" y="1680"/>
                    <a:pt x="689" y="1649"/>
                    <a:pt x="766" y="1577"/>
                  </a:cubicBezTo>
                  <a:lnTo>
                    <a:pt x="1729" y="613"/>
                  </a:lnTo>
                  <a:cubicBezTo>
                    <a:pt x="1975" y="354"/>
                    <a:pt x="1740" y="0"/>
                    <a:pt x="14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9"/>
            <p:cNvSpPr/>
            <p:nvPr/>
          </p:nvSpPr>
          <p:spPr>
            <a:xfrm>
              <a:off x="5545347" y="3489693"/>
              <a:ext cx="50016" cy="42626"/>
            </a:xfrm>
            <a:custGeom>
              <a:avLst/>
              <a:gdLst/>
              <a:ahLst/>
              <a:cxnLst/>
              <a:rect l="l" t="t" r="r" b="b"/>
              <a:pathLst>
                <a:path w="1983" h="1690" extrusionOk="0">
                  <a:moveTo>
                    <a:pt x="1476" y="0"/>
                  </a:moveTo>
                  <a:cubicBezTo>
                    <a:pt x="1392" y="0"/>
                    <a:pt x="1303" y="34"/>
                    <a:pt x="1224" y="113"/>
                  </a:cubicBezTo>
                  <a:lnTo>
                    <a:pt x="260" y="1077"/>
                  </a:lnTo>
                  <a:cubicBezTo>
                    <a:pt x="1" y="1336"/>
                    <a:pt x="243" y="1690"/>
                    <a:pt x="515" y="1690"/>
                  </a:cubicBezTo>
                  <a:cubicBezTo>
                    <a:pt x="598" y="1690"/>
                    <a:pt x="684" y="1656"/>
                    <a:pt x="760" y="1577"/>
                  </a:cubicBezTo>
                  <a:lnTo>
                    <a:pt x="1723" y="613"/>
                  </a:lnTo>
                  <a:cubicBezTo>
                    <a:pt x="1983" y="354"/>
                    <a:pt x="1751" y="0"/>
                    <a:pt x="14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9"/>
            <p:cNvSpPr/>
            <p:nvPr/>
          </p:nvSpPr>
          <p:spPr>
            <a:xfrm>
              <a:off x="5481688" y="3290471"/>
              <a:ext cx="120185" cy="97258"/>
            </a:xfrm>
            <a:custGeom>
              <a:avLst/>
              <a:gdLst/>
              <a:ahLst/>
              <a:cxnLst/>
              <a:rect l="l" t="t" r="r" b="b"/>
              <a:pathLst>
                <a:path w="4765" h="3856" extrusionOk="0">
                  <a:moveTo>
                    <a:pt x="4295" y="0"/>
                  </a:moveTo>
                  <a:cubicBezTo>
                    <a:pt x="3601" y="0"/>
                    <a:pt x="2913" y="301"/>
                    <a:pt x="2427" y="804"/>
                  </a:cubicBezTo>
                  <a:lnTo>
                    <a:pt x="126" y="3088"/>
                  </a:lnTo>
                  <a:cubicBezTo>
                    <a:pt x="37" y="3195"/>
                    <a:pt x="1" y="3338"/>
                    <a:pt x="54" y="3463"/>
                  </a:cubicBezTo>
                  <a:cubicBezTo>
                    <a:pt x="90" y="3588"/>
                    <a:pt x="215" y="3677"/>
                    <a:pt x="358" y="3695"/>
                  </a:cubicBezTo>
                  <a:lnTo>
                    <a:pt x="1928" y="3855"/>
                  </a:lnTo>
                  <a:cubicBezTo>
                    <a:pt x="2499" y="2606"/>
                    <a:pt x="3284" y="1464"/>
                    <a:pt x="4247" y="501"/>
                  </a:cubicBezTo>
                  <a:cubicBezTo>
                    <a:pt x="4408" y="340"/>
                    <a:pt x="4586" y="180"/>
                    <a:pt x="4765" y="19"/>
                  </a:cubicBezTo>
                  <a:cubicBezTo>
                    <a:pt x="4622" y="1"/>
                    <a:pt x="4497" y="1"/>
                    <a:pt x="4354" y="1"/>
                  </a:cubicBezTo>
                  <a:cubicBezTo>
                    <a:pt x="4335" y="1"/>
                    <a:pt x="4315" y="0"/>
                    <a:pt x="4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6" name="Google Shape;996;p29"/>
          <p:cNvSpPr/>
          <p:nvPr/>
        </p:nvSpPr>
        <p:spPr>
          <a:xfrm>
            <a:off x="3718516" y="3560489"/>
            <a:ext cx="308749" cy="305369"/>
          </a:xfrm>
          <a:custGeom>
            <a:avLst/>
            <a:gdLst/>
            <a:ahLst/>
            <a:cxnLst/>
            <a:rect l="l" t="t" r="r" b="b"/>
            <a:pathLst>
              <a:path w="12241" h="12107" extrusionOk="0">
                <a:moveTo>
                  <a:pt x="1231" y="1"/>
                </a:moveTo>
                <a:cubicBezTo>
                  <a:pt x="1160" y="1"/>
                  <a:pt x="1089" y="1"/>
                  <a:pt x="1017" y="36"/>
                </a:cubicBezTo>
                <a:lnTo>
                  <a:pt x="964" y="72"/>
                </a:lnTo>
                <a:lnTo>
                  <a:pt x="250" y="679"/>
                </a:lnTo>
                <a:cubicBezTo>
                  <a:pt x="0" y="893"/>
                  <a:pt x="143" y="1303"/>
                  <a:pt x="482" y="1321"/>
                </a:cubicBezTo>
                <a:cubicBezTo>
                  <a:pt x="553" y="1303"/>
                  <a:pt x="643" y="1285"/>
                  <a:pt x="696" y="1232"/>
                </a:cubicBezTo>
                <a:lnTo>
                  <a:pt x="821" y="1125"/>
                </a:lnTo>
                <a:lnTo>
                  <a:pt x="821" y="10671"/>
                </a:lnTo>
                <a:lnTo>
                  <a:pt x="482" y="10671"/>
                </a:lnTo>
                <a:cubicBezTo>
                  <a:pt x="0" y="10671"/>
                  <a:pt x="0" y="11366"/>
                  <a:pt x="482" y="11366"/>
                </a:cubicBezTo>
                <a:lnTo>
                  <a:pt x="821" y="11366"/>
                </a:lnTo>
                <a:lnTo>
                  <a:pt x="821" y="11759"/>
                </a:lnTo>
                <a:cubicBezTo>
                  <a:pt x="821" y="11991"/>
                  <a:pt x="1000" y="12107"/>
                  <a:pt x="1178" y="12107"/>
                </a:cubicBezTo>
                <a:cubicBezTo>
                  <a:pt x="1356" y="12107"/>
                  <a:pt x="1535" y="11991"/>
                  <a:pt x="1535" y="11759"/>
                </a:cubicBezTo>
                <a:lnTo>
                  <a:pt x="1535" y="11366"/>
                </a:lnTo>
                <a:lnTo>
                  <a:pt x="11116" y="11366"/>
                </a:lnTo>
                <a:lnTo>
                  <a:pt x="10991" y="11527"/>
                </a:lnTo>
                <a:cubicBezTo>
                  <a:pt x="10867" y="11670"/>
                  <a:pt x="10884" y="11902"/>
                  <a:pt x="11045" y="12027"/>
                </a:cubicBezTo>
                <a:cubicBezTo>
                  <a:pt x="11098" y="12080"/>
                  <a:pt x="11188" y="12098"/>
                  <a:pt x="11259" y="12098"/>
                </a:cubicBezTo>
                <a:cubicBezTo>
                  <a:pt x="11366" y="12098"/>
                  <a:pt x="11473" y="12062"/>
                  <a:pt x="11545" y="11973"/>
                </a:cubicBezTo>
                <a:lnTo>
                  <a:pt x="12133" y="11259"/>
                </a:lnTo>
                <a:cubicBezTo>
                  <a:pt x="12187" y="11206"/>
                  <a:pt x="12223" y="11135"/>
                  <a:pt x="12223" y="11063"/>
                </a:cubicBezTo>
                <a:lnTo>
                  <a:pt x="12223" y="11010"/>
                </a:lnTo>
                <a:lnTo>
                  <a:pt x="12240" y="11010"/>
                </a:lnTo>
                <a:cubicBezTo>
                  <a:pt x="12240" y="10938"/>
                  <a:pt x="12205" y="10867"/>
                  <a:pt x="12169" y="10813"/>
                </a:cubicBezTo>
                <a:lnTo>
                  <a:pt x="11562" y="10082"/>
                </a:lnTo>
                <a:cubicBezTo>
                  <a:pt x="11492" y="9991"/>
                  <a:pt x="11388" y="9946"/>
                  <a:pt x="11285" y="9946"/>
                </a:cubicBezTo>
                <a:cubicBezTo>
                  <a:pt x="11205" y="9946"/>
                  <a:pt x="11125" y="9974"/>
                  <a:pt x="11063" y="10028"/>
                </a:cubicBezTo>
                <a:cubicBezTo>
                  <a:pt x="10902" y="10153"/>
                  <a:pt x="10884" y="10385"/>
                  <a:pt x="11009" y="10528"/>
                </a:cubicBezTo>
                <a:lnTo>
                  <a:pt x="11116" y="10653"/>
                </a:lnTo>
                <a:lnTo>
                  <a:pt x="10420" y="10653"/>
                </a:lnTo>
                <a:lnTo>
                  <a:pt x="10420" y="1928"/>
                </a:lnTo>
                <a:cubicBezTo>
                  <a:pt x="10420" y="1731"/>
                  <a:pt x="10260" y="1589"/>
                  <a:pt x="10064" y="1589"/>
                </a:cubicBezTo>
                <a:lnTo>
                  <a:pt x="8654" y="1589"/>
                </a:lnTo>
                <a:cubicBezTo>
                  <a:pt x="8458" y="1589"/>
                  <a:pt x="8297" y="1731"/>
                  <a:pt x="8297" y="1928"/>
                </a:cubicBezTo>
                <a:lnTo>
                  <a:pt x="8297" y="10671"/>
                </a:lnTo>
                <a:lnTo>
                  <a:pt x="7583" y="10671"/>
                </a:lnTo>
                <a:lnTo>
                  <a:pt x="7583" y="6067"/>
                </a:lnTo>
                <a:cubicBezTo>
                  <a:pt x="7583" y="5871"/>
                  <a:pt x="7423" y="5728"/>
                  <a:pt x="7227" y="5728"/>
                </a:cubicBezTo>
                <a:lnTo>
                  <a:pt x="5799" y="5728"/>
                </a:lnTo>
                <a:cubicBezTo>
                  <a:pt x="5621" y="5728"/>
                  <a:pt x="5460" y="5871"/>
                  <a:pt x="5460" y="6067"/>
                </a:cubicBezTo>
                <a:lnTo>
                  <a:pt x="5460" y="10671"/>
                </a:lnTo>
                <a:lnTo>
                  <a:pt x="4746" y="10671"/>
                </a:lnTo>
                <a:lnTo>
                  <a:pt x="4746" y="8494"/>
                </a:lnTo>
                <a:cubicBezTo>
                  <a:pt x="4746" y="8298"/>
                  <a:pt x="4586" y="8137"/>
                  <a:pt x="4390" y="8137"/>
                </a:cubicBezTo>
                <a:lnTo>
                  <a:pt x="2980" y="8137"/>
                </a:lnTo>
                <a:cubicBezTo>
                  <a:pt x="2784" y="8137"/>
                  <a:pt x="2623" y="8298"/>
                  <a:pt x="2623" y="8494"/>
                </a:cubicBezTo>
                <a:lnTo>
                  <a:pt x="2623" y="10671"/>
                </a:lnTo>
                <a:lnTo>
                  <a:pt x="1553" y="10671"/>
                </a:lnTo>
                <a:lnTo>
                  <a:pt x="1553" y="9957"/>
                </a:lnTo>
                <a:lnTo>
                  <a:pt x="1785" y="9957"/>
                </a:lnTo>
                <a:cubicBezTo>
                  <a:pt x="2266" y="9957"/>
                  <a:pt x="2266" y="9243"/>
                  <a:pt x="1785" y="9243"/>
                </a:cubicBezTo>
                <a:lnTo>
                  <a:pt x="1553" y="9243"/>
                </a:lnTo>
                <a:lnTo>
                  <a:pt x="1553" y="8529"/>
                </a:lnTo>
                <a:lnTo>
                  <a:pt x="1785" y="8529"/>
                </a:lnTo>
                <a:cubicBezTo>
                  <a:pt x="2266" y="8529"/>
                  <a:pt x="2266" y="7834"/>
                  <a:pt x="1785" y="7834"/>
                </a:cubicBezTo>
                <a:lnTo>
                  <a:pt x="1553" y="7834"/>
                </a:lnTo>
                <a:lnTo>
                  <a:pt x="1553" y="7120"/>
                </a:lnTo>
                <a:lnTo>
                  <a:pt x="1785" y="7120"/>
                </a:lnTo>
                <a:cubicBezTo>
                  <a:pt x="2266" y="7120"/>
                  <a:pt x="2266" y="6406"/>
                  <a:pt x="1785" y="6406"/>
                </a:cubicBezTo>
                <a:lnTo>
                  <a:pt x="1553" y="6406"/>
                </a:lnTo>
                <a:lnTo>
                  <a:pt x="1553" y="5693"/>
                </a:lnTo>
                <a:lnTo>
                  <a:pt x="1785" y="5693"/>
                </a:lnTo>
                <a:cubicBezTo>
                  <a:pt x="2266" y="5693"/>
                  <a:pt x="2266" y="4997"/>
                  <a:pt x="1785" y="4997"/>
                </a:cubicBezTo>
                <a:lnTo>
                  <a:pt x="1553" y="4997"/>
                </a:lnTo>
                <a:lnTo>
                  <a:pt x="1553" y="4283"/>
                </a:lnTo>
                <a:lnTo>
                  <a:pt x="1785" y="4283"/>
                </a:lnTo>
                <a:cubicBezTo>
                  <a:pt x="2266" y="4283"/>
                  <a:pt x="2266" y="3569"/>
                  <a:pt x="1785" y="3569"/>
                </a:cubicBezTo>
                <a:lnTo>
                  <a:pt x="1553" y="3569"/>
                </a:lnTo>
                <a:lnTo>
                  <a:pt x="1553" y="2856"/>
                </a:lnTo>
                <a:lnTo>
                  <a:pt x="1785" y="2856"/>
                </a:lnTo>
                <a:cubicBezTo>
                  <a:pt x="2266" y="2856"/>
                  <a:pt x="2266" y="2142"/>
                  <a:pt x="1785" y="2142"/>
                </a:cubicBezTo>
                <a:lnTo>
                  <a:pt x="1553" y="2142"/>
                </a:lnTo>
                <a:lnTo>
                  <a:pt x="1553" y="1107"/>
                </a:lnTo>
                <a:lnTo>
                  <a:pt x="1695" y="1232"/>
                </a:lnTo>
                <a:cubicBezTo>
                  <a:pt x="1759" y="1270"/>
                  <a:pt x="1823" y="1286"/>
                  <a:pt x="1883" y="1286"/>
                </a:cubicBezTo>
                <a:cubicBezTo>
                  <a:pt x="2164" y="1286"/>
                  <a:pt x="2376" y="928"/>
                  <a:pt x="2141" y="679"/>
                </a:cubicBezTo>
                <a:lnTo>
                  <a:pt x="1428" y="72"/>
                </a:lnTo>
                <a:cubicBezTo>
                  <a:pt x="1374" y="36"/>
                  <a:pt x="1303" y="1"/>
                  <a:pt x="1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7" name="Google Shape;997;p29"/>
          <p:cNvGrpSpPr/>
          <p:nvPr/>
        </p:nvGrpSpPr>
        <p:grpSpPr>
          <a:xfrm>
            <a:off x="2887310" y="3110921"/>
            <a:ext cx="323605" cy="270055"/>
            <a:chOff x="2887310" y="3110921"/>
            <a:chExt cx="323605" cy="270055"/>
          </a:xfrm>
        </p:grpSpPr>
        <p:sp>
          <p:nvSpPr>
            <p:cNvPr id="998" name="Google Shape;998;p29"/>
            <p:cNvSpPr/>
            <p:nvPr/>
          </p:nvSpPr>
          <p:spPr>
            <a:xfrm>
              <a:off x="2887310" y="3149712"/>
              <a:ext cx="323605" cy="231265"/>
            </a:xfrm>
            <a:custGeom>
              <a:avLst/>
              <a:gdLst/>
              <a:ahLst/>
              <a:cxnLst/>
              <a:rect l="l" t="t" r="r" b="b"/>
              <a:pathLst>
                <a:path w="12830" h="9169" extrusionOk="0">
                  <a:moveTo>
                    <a:pt x="9830" y="3125"/>
                  </a:moveTo>
                  <a:cubicBezTo>
                    <a:pt x="10011" y="3125"/>
                    <a:pt x="10189" y="3260"/>
                    <a:pt x="10189" y="3477"/>
                  </a:cubicBezTo>
                  <a:cubicBezTo>
                    <a:pt x="10189" y="3673"/>
                    <a:pt x="10029" y="3834"/>
                    <a:pt x="9832" y="3834"/>
                  </a:cubicBezTo>
                  <a:cubicBezTo>
                    <a:pt x="9511" y="3834"/>
                    <a:pt x="9351" y="3459"/>
                    <a:pt x="9582" y="3227"/>
                  </a:cubicBezTo>
                  <a:cubicBezTo>
                    <a:pt x="9652" y="3157"/>
                    <a:pt x="9741" y="3125"/>
                    <a:pt x="9830" y="3125"/>
                  </a:cubicBezTo>
                  <a:close/>
                  <a:moveTo>
                    <a:pt x="10051" y="1"/>
                  </a:moveTo>
                  <a:cubicBezTo>
                    <a:pt x="9682" y="1"/>
                    <a:pt x="9317" y="118"/>
                    <a:pt x="9012" y="354"/>
                  </a:cubicBezTo>
                  <a:cubicBezTo>
                    <a:pt x="9154" y="1175"/>
                    <a:pt x="8958" y="2049"/>
                    <a:pt x="8476" y="2745"/>
                  </a:cubicBezTo>
                  <a:cubicBezTo>
                    <a:pt x="8280" y="3013"/>
                    <a:pt x="7959" y="3191"/>
                    <a:pt x="7602" y="3191"/>
                  </a:cubicBezTo>
                  <a:lnTo>
                    <a:pt x="4158" y="3191"/>
                  </a:lnTo>
                  <a:cubicBezTo>
                    <a:pt x="3819" y="3191"/>
                    <a:pt x="3498" y="3013"/>
                    <a:pt x="3302" y="2745"/>
                  </a:cubicBezTo>
                  <a:cubicBezTo>
                    <a:pt x="2927" y="2228"/>
                    <a:pt x="2731" y="1621"/>
                    <a:pt x="2713" y="997"/>
                  </a:cubicBezTo>
                  <a:cubicBezTo>
                    <a:pt x="251" y="2192"/>
                    <a:pt x="1" y="5618"/>
                    <a:pt x="2267" y="7170"/>
                  </a:cubicBezTo>
                  <a:lnTo>
                    <a:pt x="2517" y="8865"/>
                  </a:lnTo>
                  <a:cubicBezTo>
                    <a:pt x="2535" y="9044"/>
                    <a:pt x="2695" y="9169"/>
                    <a:pt x="2874" y="9169"/>
                  </a:cubicBezTo>
                  <a:lnTo>
                    <a:pt x="4747" y="9169"/>
                  </a:lnTo>
                  <a:cubicBezTo>
                    <a:pt x="4926" y="9169"/>
                    <a:pt x="5068" y="9044"/>
                    <a:pt x="5104" y="8883"/>
                  </a:cubicBezTo>
                  <a:lnTo>
                    <a:pt x="5318" y="7795"/>
                  </a:lnTo>
                  <a:lnTo>
                    <a:pt x="6942" y="7795"/>
                  </a:lnTo>
                  <a:lnTo>
                    <a:pt x="7174" y="8883"/>
                  </a:lnTo>
                  <a:cubicBezTo>
                    <a:pt x="7209" y="9044"/>
                    <a:pt x="7352" y="9169"/>
                    <a:pt x="7513" y="9169"/>
                  </a:cubicBezTo>
                  <a:lnTo>
                    <a:pt x="9404" y="9169"/>
                  </a:lnTo>
                  <a:cubicBezTo>
                    <a:pt x="9582" y="9169"/>
                    <a:pt x="9725" y="9044"/>
                    <a:pt x="9761" y="8865"/>
                  </a:cubicBezTo>
                  <a:lnTo>
                    <a:pt x="9993" y="7331"/>
                  </a:lnTo>
                  <a:cubicBezTo>
                    <a:pt x="10492" y="7045"/>
                    <a:pt x="10903" y="6653"/>
                    <a:pt x="11206" y="6189"/>
                  </a:cubicBezTo>
                  <a:lnTo>
                    <a:pt x="11349" y="6189"/>
                  </a:lnTo>
                  <a:cubicBezTo>
                    <a:pt x="12170" y="6171"/>
                    <a:pt x="12830" y="5511"/>
                    <a:pt x="12830" y="4690"/>
                  </a:cubicBezTo>
                  <a:lnTo>
                    <a:pt x="12830" y="3727"/>
                  </a:lnTo>
                  <a:cubicBezTo>
                    <a:pt x="12830" y="2906"/>
                    <a:pt x="12170" y="2228"/>
                    <a:pt x="11349" y="2228"/>
                  </a:cubicBezTo>
                  <a:lnTo>
                    <a:pt x="11224" y="2228"/>
                  </a:lnTo>
                  <a:cubicBezTo>
                    <a:pt x="11046" y="1978"/>
                    <a:pt x="10849" y="1746"/>
                    <a:pt x="10617" y="1532"/>
                  </a:cubicBezTo>
                  <a:lnTo>
                    <a:pt x="11081" y="729"/>
                  </a:lnTo>
                  <a:cubicBezTo>
                    <a:pt x="11170" y="568"/>
                    <a:pt x="11117" y="354"/>
                    <a:pt x="10939" y="247"/>
                  </a:cubicBezTo>
                  <a:lnTo>
                    <a:pt x="10921" y="229"/>
                  </a:lnTo>
                  <a:cubicBezTo>
                    <a:pt x="10649" y="78"/>
                    <a:pt x="10349" y="1"/>
                    <a:pt x="100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9"/>
            <p:cNvSpPr/>
            <p:nvPr/>
          </p:nvSpPr>
          <p:spPr>
            <a:xfrm>
              <a:off x="2956166" y="3110921"/>
              <a:ext cx="158902" cy="101294"/>
            </a:xfrm>
            <a:custGeom>
              <a:avLst/>
              <a:gdLst/>
              <a:ahLst/>
              <a:cxnLst/>
              <a:rect l="l" t="t" r="r" b="b"/>
              <a:pathLst>
                <a:path w="6300" h="4016" extrusionOk="0">
                  <a:moveTo>
                    <a:pt x="3141" y="1"/>
                  </a:moveTo>
                  <a:cubicBezTo>
                    <a:pt x="1161" y="1"/>
                    <a:pt x="1" y="2249"/>
                    <a:pt x="1143" y="3873"/>
                  </a:cubicBezTo>
                  <a:cubicBezTo>
                    <a:pt x="1196" y="3962"/>
                    <a:pt x="1303" y="4016"/>
                    <a:pt x="1428" y="4016"/>
                  </a:cubicBezTo>
                  <a:lnTo>
                    <a:pt x="4872" y="4016"/>
                  </a:lnTo>
                  <a:cubicBezTo>
                    <a:pt x="4979" y="4016"/>
                    <a:pt x="5086" y="3962"/>
                    <a:pt x="5157" y="3873"/>
                  </a:cubicBezTo>
                  <a:cubicBezTo>
                    <a:pt x="6299" y="2249"/>
                    <a:pt x="5140" y="1"/>
                    <a:pt x="3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 name="Google Shape;1000;p29"/>
          <p:cNvGrpSpPr/>
          <p:nvPr/>
        </p:nvGrpSpPr>
        <p:grpSpPr>
          <a:xfrm>
            <a:off x="5385845" y="2298673"/>
            <a:ext cx="264175" cy="305581"/>
            <a:chOff x="5385845" y="2298673"/>
            <a:chExt cx="264175" cy="305581"/>
          </a:xfrm>
        </p:grpSpPr>
        <p:sp>
          <p:nvSpPr>
            <p:cNvPr id="1001" name="Google Shape;1001;p29"/>
            <p:cNvSpPr/>
            <p:nvPr/>
          </p:nvSpPr>
          <p:spPr>
            <a:xfrm>
              <a:off x="5385845" y="2298673"/>
              <a:ext cx="213332" cy="272277"/>
            </a:xfrm>
            <a:custGeom>
              <a:avLst/>
              <a:gdLst/>
              <a:ahLst/>
              <a:cxnLst/>
              <a:rect l="l" t="t" r="r" b="b"/>
              <a:pathLst>
                <a:path w="8458" h="10795" extrusionOk="0">
                  <a:moveTo>
                    <a:pt x="1913" y="713"/>
                  </a:moveTo>
                  <a:cubicBezTo>
                    <a:pt x="2220" y="713"/>
                    <a:pt x="2368" y="1093"/>
                    <a:pt x="2141" y="1303"/>
                  </a:cubicBezTo>
                  <a:cubicBezTo>
                    <a:pt x="2071" y="1378"/>
                    <a:pt x="1982" y="1412"/>
                    <a:pt x="1894" y="1412"/>
                  </a:cubicBezTo>
                  <a:cubicBezTo>
                    <a:pt x="1713" y="1412"/>
                    <a:pt x="1535" y="1269"/>
                    <a:pt x="1535" y="1053"/>
                  </a:cubicBezTo>
                  <a:cubicBezTo>
                    <a:pt x="1535" y="856"/>
                    <a:pt x="1695" y="714"/>
                    <a:pt x="1892" y="714"/>
                  </a:cubicBezTo>
                  <a:cubicBezTo>
                    <a:pt x="1899" y="713"/>
                    <a:pt x="1906" y="713"/>
                    <a:pt x="1913" y="713"/>
                  </a:cubicBezTo>
                  <a:close/>
                  <a:moveTo>
                    <a:pt x="3444" y="714"/>
                  </a:moveTo>
                  <a:cubicBezTo>
                    <a:pt x="3747" y="714"/>
                    <a:pt x="3908" y="1088"/>
                    <a:pt x="3694" y="1303"/>
                  </a:cubicBezTo>
                  <a:cubicBezTo>
                    <a:pt x="3618" y="1378"/>
                    <a:pt x="3527" y="1412"/>
                    <a:pt x="3438" y="1412"/>
                  </a:cubicBezTo>
                  <a:cubicBezTo>
                    <a:pt x="3257" y="1412"/>
                    <a:pt x="3087" y="1269"/>
                    <a:pt x="3087" y="1053"/>
                  </a:cubicBezTo>
                  <a:cubicBezTo>
                    <a:pt x="3087" y="856"/>
                    <a:pt x="3248" y="714"/>
                    <a:pt x="3444" y="714"/>
                  </a:cubicBezTo>
                  <a:close/>
                  <a:moveTo>
                    <a:pt x="5000" y="713"/>
                  </a:moveTo>
                  <a:cubicBezTo>
                    <a:pt x="5307" y="713"/>
                    <a:pt x="5455" y="1093"/>
                    <a:pt x="5228" y="1303"/>
                  </a:cubicBezTo>
                  <a:cubicBezTo>
                    <a:pt x="5158" y="1378"/>
                    <a:pt x="5069" y="1412"/>
                    <a:pt x="4981" y="1412"/>
                  </a:cubicBezTo>
                  <a:cubicBezTo>
                    <a:pt x="4799" y="1412"/>
                    <a:pt x="4622" y="1269"/>
                    <a:pt x="4622" y="1053"/>
                  </a:cubicBezTo>
                  <a:cubicBezTo>
                    <a:pt x="4622" y="856"/>
                    <a:pt x="4782" y="714"/>
                    <a:pt x="4978" y="714"/>
                  </a:cubicBezTo>
                  <a:cubicBezTo>
                    <a:pt x="4986" y="713"/>
                    <a:pt x="4993" y="713"/>
                    <a:pt x="5000" y="713"/>
                  </a:cubicBezTo>
                  <a:close/>
                  <a:moveTo>
                    <a:pt x="6538" y="711"/>
                  </a:moveTo>
                  <a:cubicBezTo>
                    <a:pt x="6623" y="711"/>
                    <a:pt x="6711" y="745"/>
                    <a:pt x="6781" y="821"/>
                  </a:cubicBezTo>
                  <a:cubicBezTo>
                    <a:pt x="7013" y="1035"/>
                    <a:pt x="6852" y="1427"/>
                    <a:pt x="6531" y="1427"/>
                  </a:cubicBezTo>
                  <a:cubicBezTo>
                    <a:pt x="6335" y="1427"/>
                    <a:pt x="6192" y="1267"/>
                    <a:pt x="6192" y="1071"/>
                  </a:cubicBezTo>
                  <a:cubicBezTo>
                    <a:pt x="6192" y="854"/>
                    <a:pt x="6361" y="711"/>
                    <a:pt x="6538" y="711"/>
                  </a:cubicBezTo>
                  <a:close/>
                  <a:moveTo>
                    <a:pt x="5406" y="2962"/>
                  </a:moveTo>
                  <a:cubicBezTo>
                    <a:pt x="5853" y="2962"/>
                    <a:pt x="5847" y="3658"/>
                    <a:pt x="5389" y="3658"/>
                  </a:cubicBezTo>
                  <a:lnTo>
                    <a:pt x="1767" y="3658"/>
                  </a:lnTo>
                  <a:cubicBezTo>
                    <a:pt x="1303" y="3658"/>
                    <a:pt x="1303" y="2962"/>
                    <a:pt x="1767" y="2962"/>
                  </a:cubicBezTo>
                  <a:lnTo>
                    <a:pt x="5389" y="2962"/>
                  </a:lnTo>
                  <a:cubicBezTo>
                    <a:pt x="5395" y="2962"/>
                    <a:pt x="5400" y="2962"/>
                    <a:pt x="5406" y="2962"/>
                  </a:cubicBezTo>
                  <a:close/>
                  <a:moveTo>
                    <a:pt x="3498" y="4371"/>
                  </a:moveTo>
                  <a:cubicBezTo>
                    <a:pt x="3961" y="4371"/>
                    <a:pt x="3961" y="5085"/>
                    <a:pt x="3498" y="5085"/>
                  </a:cubicBezTo>
                  <a:lnTo>
                    <a:pt x="1767" y="5085"/>
                  </a:lnTo>
                  <a:cubicBezTo>
                    <a:pt x="1571" y="5085"/>
                    <a:pt x="1410" y="4925"/>
                    <a:pt x="1410" y="4728"/>
                  </a:cubicBezTo>
                  <a:cubicBezTo>
                    <a:pt x="1410" y="4532"/>
                    <a:pt x="1571" y="4371"/>
                    <a:pt x="1767" y="4371"/>
                  </a:cubicBezTo>
                  <a:close/>
                  <a:moveTo>
                    <a:pt x="4492" y="5796"/>
                  </a:moveTo>
                  <a:cubicBezTo>
                    <a:pt x="4944" y="5796"/>
                    <a:pt x="4944" y="6497"/>
                    <a:pt x="4492" y="6497"/>
                  </a:cubicBezTo>
                  <a:cubicBezTo>
                    <a:pt x="4476" y="6497"/>
                    <a:pt x="4460" y="6496"/>
                    <a:pt x="4443" y="6495"/>
                  </a:cubicBezTo>
                  <a:lnTo>
                    <a:pt x="1767" y="6495"/>
                  </a:lnTo>
                  <a:cubicBezTo>
                    <a:pt x="1321" y="6459"/>
                    <a:pt x="1321" y="5817"/>
                    <a:pt x="1767" y="5799"/>
                  </a:cubicBezTo>
                  <a:lnTo>
                    <a:pt x="4443" y="5799"/>
                  </a:lnTo>
                  <a:cubicBezTo>
                    <a:pt x="4460" y="5797"/>
                    <a:pt x="4476" y="5796"/>
                    <a:pt x="4492" y="5796"/>
                  </a:cubicBezTo>
                  <a:close/>
                  <a:moveTo>
                    <a:pt x="5389" y="7208"/>
                  </a:moveTo>
                  <a:cubicBezTo>
                    <a:pt x="5853" y="7208"/>
                    <a:pt x="5853" y="7922"/>
                    <a:pt x="5389" y="7922"/>
                  </a:cubicBezTo>
                  <a:lnTo>
                    <a:pt x="1767" y="7922"/>
                  </a:lnTo>
                  <a:cubicBezTo>
                    <a:pt x="1303" y="7922"/>
                    <a:pt x="1303" y="7208"/>
                    <a:pt x="1767" y="7208"/>
                  </a:cubicBezTo>
                  <a:close/>
                  <a:moveTo>
                    <a:pt x="4443" y="8636"/>
                  </a:moveTo>
                  <a:cubicBezTo>
                    <a:pt x="4907" y="8636"/>
                    <a:pt x="4907" y="9332"/>
                    <a:pt x="4443" y="9332"/>
                  </a:cubicBezTo>
                  <a:lnTo>
                    <a:pt x="1767" y="9332"/>
                  </a:lnTo>
                  <a:cubicBezTo>
                    <a:pt x="1285" y="9332"/>
                    <a:pt x="1285" y="8636"/>
                    <a:pt x="1767" y="8636"/>
                  </a:cubicBezTo>
                  <a:close/>
                  <a:moveTo>
                    <a:pt x="339" y="0"/>
                  </a:moveTo>
                  <a:cubicBezTo>
                    <a:pt x="143" y="0"/>
                    <a:pt x="0" y="161"/>
                    <a:pt x="0" y="357"/>
                  </a:cubicBezTo>
                  <a:lnTo>
                    <a:pt x="0" y="10438"/>
                  </a:lnTo>
                  <a:cubicBezTo>
                    <a:pt x="0" y="10634"/>
                    <a:pt x="143" y="10795"/>
                    <a:pt x="339" y="10795"/>
                  </a:cubicBezTo>
                  <a:lnTo>
                    <a:pt x="6459" y="10795"/>
                  </a:lnTo>
                  <a:cubicBezTo>
                    <a:pt x="6406" y="10670"/>
                    <a:pt x="6388" y="10563"/>
                    <a:pt x="6388" y="10438"/>
                  </a:cubicBezTo>
                  <a:lnTo>
                    <a:pt x="6388" y="4264"/>
                  </a:lnTo>
                  <a:cubicBezTo>
                    <a:pt x="6388" y="3294"/>
                    <a:pt x="7174" y="2498"/>
                    <a:pt x="8140" y="2498"/>
                  </a:cubicBezTo>
                  <a:cubicBezTo>
                    <a:pt x="8151" y="2498"/>
                    <a:pt x="8162" y="2498"/>
                    <a:pt x="8172" y="2498"/>
                  </a:cubicBezTo>
                  <a:lnTo>
                    <a:pt x="8458" y="2498"/>
                  </a:lnTo>
                  <a:lnTo>
                    <a:pt x="8458" y="357"/>
                  </a:lnTo>
                  <a:cubicBezTo>
                    <a:pt x="8458" y="161"/>
                    <a:pt x="8297" y="0"/>
                    <a:pt x="8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9"/>
            <p:cNvSpPr/>
            <p:nvPr/>
          </p:nvSpPr>
          <p:spPr>
            <a:xfrm>
              <a:off x="5564944" y="2441324"/>
              <a:ext cx="85075" cy="114762"/>
            </a:xfrm>
            <a:custGeom>
              <a:avLst/>
              <a:gdLst/>
              <a:ahLst/>
              <a:cxnLst/>
              <a:rect l="l" t="t" r="r" b="b"/>
              <a:pathLst>
                <a:path w="3373" h="4550" extrusionOk="0">
                  <a:moveTo>
                    <a:pt x="1" y="0"/>
                  </a:moveTo>
                  <a:lnTo>
                    <a:pt x="1" y="4550"/>
                  </a:lnTo>
                  <a:lnTo>
                    <a:pt x="3373" y="4550"/>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9"/>
            <p:cNvSpPr/>
            <p:nvPr/>
          </p:nvSpPr>
          <p:spPr>
            <a:xfrm>
              <a:off x="5573495" y="2574063"/>
              <a:ext cx="68429" cy="30191"/>
            </a:xfrm>
            <a:custGeom>
              <a:avLst/>
              <a:gdLst/>
              <a:ahLst/>
              <a:cxnLst/>
              <a:rect l="l" t="t" r="r" b="b"/>
              <a:pathLst>
                <a:path w="2713" h="1197" extrusionOk="0">
                  <a:moveTo>
                    <a:pt x="1" y="1"/>
                  </a:moveTo>
                  <a:lnTo>
                    <a:pt x="1107" y="1089"/>
                  </a:lnTo>
                  <a:cubicBezTo>
                    <a:pt x="1161" y="1160"/>
                    <a:pt x="1250" y="1196"/>
                    <a:pt x="1357" y="1196"/>
                  </a:cubicBezTo>
                  <a:cubicBezTo>
                    <a:pt x="1446" y="1196"/>
                    <a:pt x="1535" y="1160"/>
                    <a:pt x="1607" y="1089"/>
                  </a:cubicBezTo>
                  <a:cubicBezTo>
                    <a:pt x="1607" y="1089"/>
                    <a:pt x="2410" y="304"/>
                    <a:pt x="27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9"/>
            <p:cNvSpPr/>
            <p:nvPr/>
          </p:nvSpPr>
          <p:spPr>
            <a:xfrm>
              <a:off x="5564944" y="2379204"/>
              <a:ext cx="85075" cy="44139"/>
            </a:xfrm>
            <a:custGeom>
              <a:avLst/>
              <a:gdLst/>
              <a:ahLst/>
              <a:cxnLst/>
              <a:rect l="l" t="t" r="r" b="b"/>
              <a:pathLst>
                <a:path w="3373" h="1750" extrusionOk="0">
                  <a:moveTo>
                    <a:pt x="1071" y="1"/>
                  </a:moveTo>
                  <a:cubicBezTo>
                    <a:pt x="482" y="1"/>
                    <a:pt x="1" y="483"/>
                    <a:pt x="1" y="1071"/>
                  </a:cubicBezTo>
                  <a:lnTo>
                    <a:pt x="1" y="1749"/>
                  </a:lnTo>
                  <a:lnTo>
                    <a:pt x="3373" y="1749"/>
                  </a:lnTo>
                  <a:lnTo>
                    <a:pt x="3373" y="1071"/>
                  </a:lnTo>
                  <a:cubicBezTo>
                    <a:pt x="3373" y="483"/>
                    <a:pt x="2909"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29"/>
          <p:cNvGrpSpPr/>
          <p:nvPr/>
        </p:nvGrpSpPr>
        <p:grpSpPr>
          <a:xfrm>
            <a:off x="4705995" y="1664587"/>
            <a:ext cx="286553" cy="305153"/>
            <a:chOff x="4705995" y="1664587"/>
            <a:chExt cx="286553" cy="305153"/>
          </a:xfrm>
        </p:grpSpPr>
        <p:sp>
          <p:nvSpPr>
            <p:cNvPr id="1006" name="Google Shape;1006;p29"/>
            <p:cNvSpPr/>
            <p:nvPr/>
          </p:nvSpPr>
          <p:spPr>
            <a:xfrm>
              <a:off x="4795406" y="1905803"/>
              <a:ext cx="107599" cy="17580"/>
            </a:xfrm>
            <a:custGeom>
              <a:avLst/>
              <a:gdLst/>
              <a:ahLst/>
              <a:cxnLst/>
              <a:rect l="l" t="t" r="r" b="b"/>
              <a:pathLst>
                <a:path w="4266" h="697" extrusionOk="0">
                  <a:moveTo>
                    <a:pt x="1" y="0"/>
                  </a:moveTo>
                  <a:lnTo>
                    <a:pt x="1" y="54"/>
                  </a:lnTo>
                  <a:cubicBezTo>
                    <a:pt x="1" y="286"/>
                    <a:pt x="72" y="518"/>
                    <a:pt x="233" y="696"/>
                  </a:cubicBezTo>
                  <a:lnTo>
                    <a:pt x="4051" y="696"/>
                  </a:lnTo>
                  <a:cubicBezTo>
                    <a:pt x="4194" y="518"/>
                    <a:pt x="4265" y="286"/>
                    <a:pt x="4265" y="54"/>
                  </a:cubicBezTo>
                  <a:lnTo>
                    <a:pt x="42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9"/>
            <p:cNvSpPr/>
            <p:nvPr/>
          </p:nvSpPr>
          <p:spPr>
            <a:xfrm>
              <a:off x="4794952" y="1869787"/>
              <a:ext cx="108053" cy="18034"/>
            </a:xfrm>
            <a:custGeom>
              <a:avLst/>
              <a:gdLst/>
              <a:ahLst/>
              <a:cxnLst/>
              <a:rect l="l" t="t" r="r" b="b"/>
              <a:pathLst>
                <a:path w="4284" h="715" extrusionOk="0">
                  <a:moveTo>
                    <a:pt x="1" y="1"/>
                  </a:moveTo>
                  <a:cubicBezTo>
                    <a:pt x="19" y="55"/>
                    <a:pt x="19" y="108"/>
                    <a:pt x="19" y="162"/>
                  </a:cubicBezTo>
                  <a:lnTo>
                    <a:pt x="19" y="715"/>
                  </a:lnTo>
                  <a:lnTo>
                    <a:pt x="4283" y="715"/>
                  </a:lnTo>
                  <a:lnTo>
                    <a:pt x="4283" y="162"/>
                  </a:lnTo>
                  <a:cubicBezTo>
                    <a:pt x="4283" y="108"/>
                    <a:pt x="4283" y="55"/>
                    <a:pt x="42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9"/>
            <p:cNvSpPr/>
            <p:nvPr/>
          </p:nvSpPr>
          <p:spPr>
            <a:xfrm>
              <a:off x="4814322" y="1941339"/>
              <a:ext cx="69765" cy="28401"/>
            </a:xfrm>
            <a:custGeom>
              <a:avLst/>
              <a:gdLst/>
              <a:ahLst/>
              <a:cxnLst/>
              <a:rect l="l" t="t" r="r" b="b"/>
              <a:pathLst>
                <a:path w="2766" h="1126" extrusionOk="0">
                  <a:moveTo>
                    <a:pt x="0" y="1"/>
                  </a:moveTo>
                  <a:cubicBezTo>
                    <a:pt x="125" y="661"/>
                    <a:pt x="714" y="1125"/>
                    <a:pt x="1374" y="1125"/>
                  </a:cubicBezTo>
                  <a:cubicBezTo>
                    <a:pt x="2052" y="1125"/>
                    <a:pt x="2641" y="661"/>
                    <a:pt x="2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9"/>
            <p:cNvSpPr/>
            <p:nvPr/>
          </p:nvSpPr>
          <p:spPr>
            <a:xfrm>
              <a:off x="4807563" y="1719040"/>
              <a:ext cx="83739" cy="83739"/>
            </a:xfrm>
            <a:custGeom>
              <a:avLst/>
              <a:gdLst/>
              <a:ahLst/>
              <a:cxnLst/>
              <a:rect l="l" t="t" r="r" b="b"/>
              <a:pathLst>
                <a:path w="3320" h="3320" extrusionOk="0">
                  <a:moveTo>
                    <a:pt x="1647" y="1308"/>
                  </a:moveTo>
                  <a:cubicBezTo>
                    <a:pt x="1829" y="1308"/>
                    <a:pt x="1999" y="1444"/>
                    <a:pt x="1999" y="1660"/>
                  </a:cubicBezTo>
                  <a:cubicBezTo>
                    <a:pt x="1999" y="1856"/>
                    <a:pt x="1838" y="2017"/>
                    <a:pt x="1642" y="2017"/>
                  </a:cubicBezTo>
                  <a:cubicBezTo>
                    <a:pt x="1339" y="2017"/>
                    <a:pt x="1178" y="1642"/>
                    <a:pt x="1392" y="1410"/>
                  </a:cubicBezTo>
                  <a:cubicBezTo>
                    <a:pt x="1468" y="1340"/>
                    <a:pt x="1559" y="1308"/>
                    <a:pt x="1647" y="1308"/>
                  </a:cubicBezTo>
                  <a:close/>
                  <a:moveTo>
                    <a:pt x="1642" y="1"/>
                  </a:moveTo>
                  <a:lnTo>
                    <a:pt x="1482" y="411"/>
                  </a:lnTo>
                  <a:cubicBezTo>
                    <a:pt x="1446" y="518"/>
                    <a:pt x="1374" y="590"/>
                    <a:pt x="1267" y="625"/>
                  </a:cubicBezTo>
                  <a:lnTo>
                    <a:pt x="1178" y="661"/>
                  </a:lnTo>
                  <a:cubicBezTo>
                    <a:pt x="1134" y="679"/>
                    <a:pt x="1085" y="688"/>
                    <a:pt x="1035" y="688"/>
                  </a:cubicBezTo>
                  <a:cubicBezTo>
                    <a:pt x="986" y="688"/>
                    <a:pt x="937" y="679"/>
                    <a:pt x="893" y="661"/>
                  </a:cubicBezTo>
                  <a:lnTo>
                    <a:pt x="482" y="482"/>
                  </a:lnTo>
                  <a:lnTo>
                    <a:pt x="464" y="500"/>
                  </a:lnTo>
                  <a:lnTo>
                    <a:pt x="643" y="893"/>
                  </a:lnTo>
                  <a:cubicBezTo>
                    <a:pt x="696" y="982"/>
                    <a:pt x="696" y="1107"/>
                    <a:pt x="643" y="1196"/>
                  </a:cubicBezTo>
                  <a:cubicBezTo>
                    <a:pt x="625" y="1214"/>
                    <a:pt x="625" y="1250"/>
                    <a:pt x="607" y="1285"/>
                  </a:cubicBezTo>
                  <a:cubicBezTo>
                    <a:pt x="572" y="1375"/>
                    <a:pt x="500" y="1464"/>
                    <a:pt x="411" y="1499"/>
                  </a:cubicBezTo>
                  <a:lnTo>
                    <a:pt x="1" y="1660"/>
                  </a:lnTo>
                  <a:lnTo>
                    <a:pt x="1" y="1678"/>
                  </a:lnTo>
                  <a:lnTo>
                    <a:pt x="393" y="1838"/>
                  </a:lnTo>
                  <a:cubicBezTo>
                    <a:pt x="482" y="1874"/>
                    <a:pt x="572" y="1946"/>
                    <a:pt x="607" y="2053"/>
                  </a:cubicBezTo>
                  <a:cubicBezTo>
                    <a:pt x="607" y="2088"/>
                    <a:pt x="625" y="2124"/>
                    <a:pt x="643" y="2142"/>
                  </a:cubicBezTo>
                  <a:cubicBezTo>
                    <a:pt x="679" y="2249"/>
                    <a:pt x="679" y="2356"/>
                    <a:pt x="643" y="2445"/>
                  </a:cubicBezTo>
                  <a:lnTo>
                    <a:pt x="464" y="2838"/>
                  </a:lnTo>
                  <a:lnTo>
                    <a:pt x="482" y="2856"/>
                  </a:lnTo>
                  <a:lnTo>
                    <a:pt x="875" y="2677"/>
                  </a:lnTo>
                  <a:cubicBezTo>
                    <a:pt x="919" y="2659"/>
                    <a:pt x="969" y="2650"/>
                    <a:pt x="1018" y="2650"/>
                  </a:cubicBezTo>
                  <a:cubicBezTo>
                    <a:pt x="1067" y="2650"/>
                    <a:pt x="1116" y="2659"/>
                    <a:pt x="1160" y="2677"/>
                  </a:cubicBezTo>
                  <a:lnTo>
                    <a:pt x="1285" y="2731"/>
                  </a:lnTo>
                  <a:cubicBezTo>
                    <a:pt x="1374" y="2766"/>
                    <a:pt x="1446" y="2838"/>
                    <a:pt x="1499" y="2927"/>
                  </a:cubicBezTo>
                  <a:lnTo>
                    <a:pt x="1642" y="3319"/>
                  </a:lnTo>
                  <a:lnTo>
                    <a:pt x="1660" y="3319"/>
                  </a:lnTo>
                  <a:lnTo>
                    <a:pt x="1821" y="2927"/>
                  </a:lnTo>
                  <a:cubicBezTo>
                    <a:pt x="1856" y="2838"/>
                    <a:pt x="1928" y="2766"/>
                    <a:pt x="2035" y="2731"/>
                  </a:cubicBezTo>
                  <a:lnTo>
                    <a:pt x="2142" y="2677"/>
                  </a:lnTo>
                  <a:cubicBezTo>
                    <a:pt x="2186" y="2659"/>
                    <a:pt x="2235" y="2650"/>
                    <a:pt x="2284" y="2650"/>
                  </a:cubicBezTo>
                  <a:cubicBezTo>
                    <a:pt x="2333" y="2650"/>
                    <a:pt x="2383" y="2659"/>
                    <a:pt x="2427" y="2677"/>
                  </a:cubicBezTo>
                  <a:lnTo>
                    <a:pt x="2820" y="2856"/>
                  </a:lnTo>
                  <a:lnTo>
                    <a:pt x="2838" y="2838"/>
                  </a:lnTo>
                  <a:lnTo>
                    <a:pt x="2659" y="2445"/>
                  </a:lnTo>
                  <a:cubicBezTo>
                    <a:pt x="2623" y="2356"/>
                    <a:pt x="2623" y="2249"/>
                    <a:pt x="2659" y="2142"/>
                  </a:cubicBezTo>
                  <a:cubicBezTo>
                    <a:pt x="2677" y="2124"/>
                    <a:pt x="2695" y="2088"/>
                    <a:pt x="2713" y="2053"/>
                  </a:cubicBezTo>
                  <a:cubicBezTo>
                    <a:pt x="2748" y="1946"/>
                    <a:pt x="2820" y="1874"/>
                    <a:pt x="2909" y="1838"/>
                  </a:cubicBezTo>
                  <a:lnTo>
                    <a:pt x="3319" y="1678"/>
                  </a:lnTo>
                  <a:lnTo>
                    <a:pt x="3319" y="1660"/>
                  </a:lnTo>
                  <a:lnTo>
                    <a:pt x="2909" y="1499"/>
                  </a:lnTo>
                  <a:cubicBezTo>
                    <a:pt x="2802" y="1464"/>
                    <a:pt x="2730" y="1392"/>
                    <a:pt x="2695" y="1285"/>
                  </a:cubicBezTo>
                  <a:cubicBezTo>
                    <a:pt x="2695" y="1250"/>
                    <a:pt x="2677" y="1232"/>
                    <a:pt x="2659" y="1196"/>
                  </a:cubicBezTo>
                  <a:cubicBezTo>
                    <a:pt x="2623" y="1107"/>
                    <a:pt x="2623" y="982"/>
                    <a:pt x="2659" y="893"/>
                  </a:cubicBezTo>
                  <a:lnTo>
                    <a:pt x="2838" y="500"/>
                  </a:lnTo>
                  <a:lnTo>
                    <a:pt x="2820" y="482"/>
                  </a:lnTo>
                  <a:lnTo>
                    <a:pt x="2409" y="661"/>
                  </a:lnTo>
                  <a:cubicBezTo>
                    <a:pt x="2365" y="679"/>
                    <a:pt x="2316" y="688"/>
                    <a:pt x="2267" y="688"/>
                  </a:cubicBezTo>
                  <a:cubicBezTo>
                    <a:pt x="2218" y="688"/>
                    <a:pt x="2168" y="679"/>
                    <a:pt x="2124" y="661"/>
                  </a:cubicBezTo>
                  <a:lnTo>
                    <a:pt x="2035" y="625"/>
                  </a:lnTo>
                  <a:cubicBezTo>
                    <a:pt x="1945" y="590"/>
                    <a:pt x="1856" y="518"/>
                    <a:pt x="1821" y="411"/>
                  </a:cubicBezTo>
                  <a:lnTo>
                    <a:pt x="16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9"/>
            <p:cNvSpPr/>
            <p:nvPr/>
          </p:nvSpPr>
          <p:spPr>
            <a:xfrm>
              <a:off x="4705995" y="1664587"/>
              <a:ext cx="286553" cy="187252"/>
            </a:xfrm>
            <a:custGeom>
              <a:avLst/>
              <a:gdLst/>
              <a:ahLst/>
              <a:cxnLst/>
              <a:rect l="l" t="t" r="r" b="b"/>
              <a:pathLst>
                <a:path w="11361" h="7424" extrusionOk="0">
                  <a:moveTo>
                    <a:pt x="5937" y="1446"/>
                  </a:moveTo>
                  <a:cubicBezTo>
                    <a:pt x="6079" y="1446"/>
                    <a:pt x="6204" y="1535"/>
                    <a:pt x="6258" y="1678"/>
                  </a:cubicBezTo>
                  <a:lnTo>
                    <a:pt x="6401" y="2053"/>
                  </a:lnTo>
                  <a:lnTo>
                    <a:pt x="6775" y="1892"/>
                  </a:lnTo>
                  <a:cubicBezTo>
                    <a:pt x="6827" y="1873"/>
                    <a:pt x="6880" y="1863"/>
                    <a:pt x="6932" y="1863"/>
                  </a:cubicBezTo>
                  <a:cubicBezTo>
                    <a:pt x="7024" y="1863"/>
                    <a:pt x="7111" y="1895"/>
                    <a:pt x="7168" y="1963"/>
                  </a:cubicBezTo>
                  <a:lnTo>
                    <a:pt x="7525" y="2320"/>
                  </a:lnTo>
                  <a:cubicBezTo>
                    <a:pt x="7632" y="2427"/>
                    <a:pt x="7667" y="2588"/>
                    <a:pt x="7614" y="2713"/>
                  </a:cubicBezTo>
                  <a:lnTo>
                    <a:pt x="7436" y="3088"/>
                  </a:lnTo>
                  <a:lnTo>
                    <a:pt x="7828" y="3248"/>
                  </a:lnTo>
                  <a:cubicBezTo>
                    <a:pt x="7953" y="3284"/>
                    <a:pt x="8042" y="3427"/>
                    <a:pt x="8042" y="3569"/>
                  </a:cubicBezTo>
                  <a:lnTo>
                    <a:pt x="8042" y="4069"/>
                  </a:lnTo>
                  <a:cubicBezTo>
                    <a:pt x="8042" y="4212"/>
                    <a:pt x="7953" y="4354"/>
                    <a:pt x="7828" y="4408"/>
                  </a:cubicBezTo>
                  <a:lnTo>
                    <a:pt x="7453" y="4551"/>
                  </a:lnTo>
                  <a:lnTo>
                    <a:pt x="7614" y="4925"/>
                  </a:lnTo>
                  <a:cubicBezTo>
                    <a:pt x="7667" y="5068"/>
                    <a:pt x="7632" y="5211"/>
                    <a:pt x="7543" y="5318"/>
                  </a:cubicBezTo>
                  <a:lnTo>
                    <a:pt x="7168" y="5675"/>
                  </a:lnTo>
                  <a:cubicBezTo>
                    <a:pt x="7110" y="5744"/>
                    <a:pt x="7023" y="5783"/>
                    <a:pt x="6930" y="5783"/>
                  </a:cubicBezTo>
                  <a:cubicBezTo>
                    <a:pt x="6879" y="5783"/>
                    <a:pt x="6826" y="5771"/>
                    <a:pt x="6775" y="5746"/>
                  </a:cubicBezTo>
                  <a:lnTo>
                    <a:pt x="6418" y="5585"/>
                  </a:lnTo>
                  <a:lnTo>
                    <a:pt x="6258" y="5978"/>
                  </a:lnTo>
                  <a:cubicBezTo>
                    <a:pt x="6204" y="6103"/>
                    <a:pt x="6079" y="6192"/>
                    <a:pt x="5937" y="6192"/>
                  </a:cubicBezTo>
                  <a:lnTo>
                    <a:pt x="5419" y="6192"/>
                  </a:lnTo>
                  <a:cubicBezTo>
                    <a:pt x="5277" y="6192"/>
                    <a:pt x="5152" y="6103"/>
                    <a:pt x="5098" y="5978"/>
                  </a:cubicBezTo>
                  <a:lnTo>
                    <a:pt x="4955" y="5585"/>
                  </a:lnTo>
                  <a:lnTo>
                    <a:pt x="4581" y="5746"/>
                  </a:lnTo>
                  <a:cubicBezTo>
                    <a:pt x="4530" y="5771"/>
                    <a:pt x="4477" y="5783"/>
                    <a:pt x="4425" y="5783"/>
                  </a:cubicBezTo>
                  <a:cubicBezTo>
                    <a:pt x="4331" y="5783"/>
                    <a:pt x="4239" y="5744"/>
                    <a:pt x="4170" y="5675"/>
                  </a:cubicBezTo>
                  <a:lnTo>
                    <a:pt x="3813" y="5318"/>
                  </a:lnTo>
                  <a:cubicBezTo>
                    <a:pt x="3724" y="5211"/>
                    <a:pt x="3689" y="5068"/>
                    <a:pt x="3742" y="4925"/>
                  </a:cubicBezTo>
                  <a:lnTo>
                    <a:pt x="3921" y="4551"/>
                  </a:lnTo>
                  <a:lnTo>
                    <a:pt x="3528" y="4408"/>
                  </a:lnTo>
                  <a:cubicBezTo>
                    <a:pt x="3403" y="4354"/>
                    <a:pt x="3314" y="4229"/>
                    <a:pt x="3314" y="4069"/>
                  </a:cubicBezTo>
                  <a:lnTo>
                    <a:pt x="3314" y="3569"/>
                  </a:lnTo>
                  <a:cubicBezTo>
                    <a:pt x="3314" y="3427"/>
                    <a:pt x="3403" y="3302"/>
                    <a:pt x="3528" y="3248"/>
                  </a:cubicBezTo>
                  <a:lnTo>
                    <a:pt x="3921" y="3088"/>
                  </a:lnTo>
                  <a:lnTo>
                    <a:pt x="3742" y="2713"/>
                  </a:lnTo>
                  <a:cubicBezTo>
                    <a:pt x="3689" y="2588"/>
                    <a:pt x="3724" y="2427"/>
                    <a:pt x="3813" y="2320"/>
                  </a:cubicBezTo>
                  <a:lnTo>
                    <a:pt x="4170" y="1963"/>
                  </a:lnTo>
                  <a:cubicBezTo>
                    <a:pt x="4239" y="1895"/>
                    <a:pt x="4330" y="1863"/>
                    <a:pt x="4423" y="1863"/>
                  </a:cubicBezTo>
                  <a:cubicBezTo>
                    <a:pt x="4476" y="1863"/>
                    <a:pt x="4529" y="1873"/>
                    <a:pt x="4581" y="1892"/>
                  </a:cubicBezTo>
                  <a:lnTo>
                    <a:pt x="4955" y="2053"/>
                  </a:lnTo>
                  <a:lnTo>
                    <a:pt x="5098" y="1678"/>
                  </a:lnTo>
                  <a:cubicBezTo>
                    <a:pt x="5152" y="1535"/>
                    <a:pt x="5277" y="1446"/>
                    <a:pt x="5419" y="1446"/>
                  </a:cubicBezTo>
                  <a:close/>
                  <a:moveTo>
                    <a:pt x="5648" y="1"/>
                  </a:moveTo>
                  <a:cubicBezTo>
                    <a:pt x="1720" y="1"/>
                    <a:pt x="1" y="4983"/>
                    <a:pt x="3100" y="7423"/>
                  </a:cubicBezTo>
                  <a:lnTo>
                    <a:pt x="8256" y="7423"/>
                  </a:lnTo>
                  <a:cubicBezTo>
                    <a:pt x="11361" y="4979"/>
                    <a:pt x="9630" y="1"/>
                    <a:pt x="5669" y="1"/>
                  </a:cubicBezTo>
                  <a:cubicBezTo>
                    <a:pt x="5662" y="1"/>
                    <a:pt x="5655" y="1"/>
                    <a:pt x="5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1" name="Google Shape;1011;p29"/>
          <p:cNvSpPr/>
          <p:nvPr/>
        </p:nvSpPr>
        <p:spPr>
          <a:xfrm>
            <a:off x="3257237" y="2075793"/>
            <a:ext cx="2319966" cy="1478518"/>
          </a:xfrm>
          <a:custGeom>
            <a:avLst/>
            <a:gdLst/>
            <a:ahLst/>
            <a:cxnLst/>
            <a:rect l="l" t="t" r="r" b="b"/>
            <a:pathLst>
              <a:path w="91980" h="58619" extrusionOk="0">
                <a:moveTo>
                  <a:pt x="49737" y="1"/>
                </a:moveTo>
                <a:cubicBezTo>
                  <a:pt x="44363" y="1"/>
                  <a:pt x="38262" y="1203"/>
                  <a:pt x="31529" y="4144"/>
                </a:cubicBezTo>
                <a:cubicBezTo>
                  <a:pt x="31529" y="4144"/>
                  <a:pt x="1" y="15546"/>
                  <a:pt x="2284" y="38028"/>
                </a:cubicBezTo>
                <a:cubicBezTo>
                  <a:pt x="3841" y="53350"/>
                  <a:pt x="28455" y="58619"/>
                  <a:pt x="49594" y="58619"/>
                </a:cubicBezTo>
                <a:cubicBezTo>
                  <a:pt x="59472" y="58619"/>
                  <a:pt x="68590" y="57469"/>
                  <a:pt x="74244" y="55656"/>
                </a:cubicBezTo>
                <a:cubicBezTo>
                  <a:pt x="91979" y="49964"/>
                  <a:pt x="78526" y="17134"/>
                  <a:pt x="71978" y="9461"/>
                </a:cubicBezTo>
                <a:cubicBezTo>
                  <a:pt x="67674" y="4419"/>
                  <a:pt x="60041" y="1"/>
                  <a:pt x="497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9"/>
          <p:cNvSpPr/>
          <p:nvPr/>
        </p:nvSpPr>
        <p:spPr>
          <a:xfrm>
            <a:off x="3421051" y="2206641"/>
            <a:ext cx="1978831" cy="1260772"/>
          </a:xfrm>
          <a:custGeom>
            <a:avLst/>
            <a:gdLst/>
            <a:ahLst/>
            <a:cxnLst/>
            <a:rect l="l" t="t" r="r" b="b"/>
            <a:pathLst>
              <a:path w="78455" h="49986" extrusionOk="0">
                <a:moveTo>
                  <a:pt x="42422" y="0"/>
                </a:moveTo>
                <a:cubicBezTo>
                  <a:pt x="37839" y="0"/>
                  <a:pt x="32635" y="1027"/>
                  <a:pt x="26889" y="3542"/>
                </a:cubicBezTo>
                <a:cubicBezTo>
                  <a:pt x="26889" y="3542"/>
                  <a:pt x="0" y="13248"/>
                  <a:pt x="1945" y="32429"/>
                </a:cubicBezTo>
                <a:cubicBezTo>
                  <a:pt x="3271" y="45497"/>
                  <a:pt x="24286" y="49985"/>
                  <a:pt x="42325" y="49985"/>
                </a:cubicBezTo>
                <a:cubicBezTo>
                  <a:pt x="50739" y="49985"/>
                  <a:pt x="58505" y="49009"/>
                  <a:pt x="63324" y="47470"/>
                </a:cubicBezTo>
                <a:cubicBezTo>
                  <a:pt x="78454" y="42635"/>
                  <a:pt x="66964" y="14604"/>
                  <a:pt x="61379" y="8074"/>
                </a:cubicBezTo>
                <a:cubicBezTo>
                  <a:pt x="57709" y="3771"/>
                  <a:pt x="51205" y="0"/>
                  <a:pt x="42422" y="0"/>
                </a:cubicBez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9"/>
          <p:cNvSpPr txBox="1"/>
          <p:nvPr/>
        </p:nvSpPr>
        <p:spPr>
          <a:xfrm>
            <a:off x="645574" y="2075395"/>
            <a:ext cx="1578191" cy="392700"/>
          </a:xfrm>
          <a:prstGeom prst="rect">
            <a:avLst/>
          </a:prstGeom>
          <a:noFill/>
          <a:ln>
            <a:noFill/>
          </a:ln>
        </p:spPr>
        <p:txBody>
          <a:bodyPr spcFirstLastPara="1" wrap="square" lIns="0" tIns="163225" rIns="0" bIns="0" anchor="t" anchorCtr="0">
            <a:noAutofit/>
          </a:bodyPr>
          <a:lstStyle/>
          <a:p>
            <a:r>
              <a:rPr lang="en-IN" sz="1050" b="1" dirty="0" err="1">
                <a:solidFill>
                  <a:schemeClr val="dk1"/>
                </a:solidFill>
              </a:rPr>
              <a:t>Katsaliaki</a:t>
            </a:r>
            <a:r>
              <a:rPr lang="en-IN" sz="1050" b="1" dirty="0">
                <a:solidFill>
                  <a:schemeClr val="dk1"/>
                </a:solidFill>
              </a:rPr>
              <a:t> et al. (2020): </a:t>
            </a:r>
          </a:p>
          <a:p>
            <a:pPr marL="0" marR="0" lvl="0" indent="0" algn="l" rtl="0">
              <a:lnSpc>
                <a:spcPct val="100000"/>
              </a:lnSpc>
              <a:spcBef>
                <a:spcPts val="0"/>
              </a:spcBef>
              <a:spcAft>
                <a:spcPts val="0"/>
              </a:spcAft>
              <a:buNone/>
            </a:pPr>
            <a:endParaRPr sz="1300" b="1" dirty="0">
              <a:latin typeface="Fira Sans"/>
              <a:ea typeface="Fira Sans"/>
              <a:cs typeface="Fira Sans"/>
              <a:sym typeface="Fira Sans"/>
            </a:endParaRPr>
          </a:p>
          <a:p>
            <a:pPr marL="0" marR="0" lvl="0" indent="0" algn="l" rtl="0">
              <a:lnSpc>
                <a:spcPct val="100000"/>
              </a:lnSpc>
              <a:spcBef>
                <a:spcPts val="0"/>
              </a:spcBef>
              <a:spcAft>
                <a:spcPts val="0"/>
              </a:spcAft>
              <a:buNone/>
            </a:pPr>
            <a:endParaRPr sz="1300" b="1" dirty="0">
              <a:latin typeface="Fira Sans"/>
              <a:ea typeface="Fira Sans"/>
              <a:cs typeface="Fira Sans"/>
              <a:sym typeface="Fira Sans"/>
            </a:endParaRPr>
          </a:p>
          <a:p>
            <a:pPr marL="304800" marR="12700" lvl="0" indent="0" algn="l" rtl="0">
              <a:lnSpc>
                <a:spcPct val="131900"/>
              </a:lnSpc>
              <a:spcBef>
                <a:spcPts val="200"/>
              </a:spcBef>
              <a:spcAft>
                <a:spcPts val="0"/>
              </a:spcAft>
              <a:buNone/>
            </a:pPr>
            <a:endParaRPr sz="1000" dirty="0">
              <a:latin typeface="Fira Sans"/>
              <a:ea typeface="Fira Sans"/>
              <a:cs typeface="Fira Sans"/>
              <a:sym typeface="Fira Sans"/>
            </a:endParaRPr>
          </a:p>
        </p:txBody>
      </p:sp>
      <p:sp>
        <p:nvSpPr>
          <p:cNvPr id="1014" name="Google Shape;1014;p29"/>
          <p:cNvSpPr txBox="1">
            <a:spLocks noGrp="1"/>
          </p:cNvSpPr>
          <p:nvPr>
            <p:ph type="title"/>
          </p:nvPr>
        </p:nvSpPr>
        <p:spPr>
          <a:xfrm>
            <a:off x="3522492" y="773237"/>
            <a:ext cx="1946635" cy="331500"/>
          </a:xfrm>
          <a:prstGeom prst="rect">
            <a:avLst/>
          </a:prstGeom>
          <a:noFill/>
          <a:ln>
            <a:noFill/>
          </a:ln>
        </p:spPr>
        <p:txBody>
          <a:bodyPr spcFirstLastPara="1" wrap="square" lIns="0" tIns="0" rIns="0" bIns="0" anchor="t" anchorCtr="0">
            <a:noAutofit/>
          </a:bodyPr>
          <a:lstStyle/>
          <a:p>
            <a:r>
              <a:rPr lang="en-IN" sz="1050" b="1" dirty="0" err="1"/>
              <a:t>Flepisi</a:t>
            </a:r>
            <a:r>
              <a:rPr lang="en-IN" sz="1050" b="1" dirty="0"/>
              <a:t> &amp; Mlambo (2021)</a:t>
            </a:r>
            <a:r>
              <a:rPr lang="en-IN" sz="1050" dirty="0"/>
              <a:t> </a:t>
            </a:r>
            <a:br>
              <a:rPr lang="en-IN" sz="1050" dirty="0"/>
            </a:br>
            <a:endParaRPr sz="1200" b="1" dirty="0">
              <a:latin typeface="Fira Sans"/>
              <a:ea typeface="Fira Sans"/>
              <a:cs typeface="Fira Sans"/>
              <a:sym typeface="Fira Sans"/>
            </a:endParaRPr>
          </a:p>
          <a:p>
            <a:pPr marL="0" marR="0" lvl="0" indent="0" algn="l" rtl="0">
              <a:lnSpc>
                <a:spcPct val="131900"/>
              </a:lnSpc>
              <a:spcBef>
                <a:spcPts val="200"/>
              </a:spcBef>
              <a:spcAft>
                <a:spcPts val="0"/>
              </a:spcAft>
              <a:buNone/>
            </a:pPr>
            <a:endParaRPr sz="1000" dirty="0">
              <a:latin typeface="Fira Sans"/>
              <a:ea typeface="Fira Sans"/>
              <a:cs typeface="Fira Sans"/>
              <a:sym typeface="Fira Sans"/>
            </a:endParaRPr>
          </a:p>
        </p:txBody>
      </p:sp>
      <p:sp>
        <p:nvSpPr>
          <p:cNvPr id="1015" name="Google Shape;1015;p29"/>
          <p:cNvSpPr txBox="1"/>
          <p:nvPr/>
        </p:nvSpPr>
        <p:spPr>
          <a:xfrm>
            <a:off x="6876162" y="1447015"/>
            <a:ext cx="780124" cy="404824"/>
          </a:xfrm>
          <a:prstGeom prst="rect">
            <a:avLst/>
          </a:prstGeom>
          <a:noFill/>
          <a:ln>
            <a:noFill/>
          </a:ln>
        </p:spPr>
        <p:txBody>
          <a:bodyPr spcFirstLastPara="1" wrap="square" lIns="0" tIns="163225" rIns="0" bIns="0" anchor="t" anchorCtr="0">
            <a:noAutofit/>
          </a:bodyPr>
          <a:lstStyle/>
          <a:p>
            <a:r>
              <a:rPr lang="en-IN" sz="1050" b="1" dirty="0">
                <a:solidFill>
                  <a:schemeClr val="dk1"/>
                </a:solidFill>
              </a:rPr>
              <a:t>Tang (2006)</a:t>
            </a:r>
          </a:p>
          <a:p>
            <a:pPr marL="0" marR="0" lvl="0" indent="0" algn="l" rtl="0">
              <a:lnSpc>
                <a:spcPct val="131900"/>
              </a:lnSpc>
              <a:spcBef>
                <a:spcPts val="200"/>
              </a:spcBef>
              <a:spcAft>
                <a:spcPts val="0"/>
              </a:spcAft>
              <a:buNone/>
            </a:pPr>
            <a:endParaRPr sz="1000" dirty="0">
              <a:latin typeface="Fira Sans"/>
              <a:ea typeface="Fira Sans"/>
              <a:cs typeface="Fira Sans"/>
              <a:sym typeface="Fira Sans"/>
            </a:endParaRPr>
          </a:p>
        </p:txBody>
      </p:sp>
      <p:sp>
        <p:nvSpPr>
          <p:cNvPr id="1016" name="Google Shape;1016;p29"/>
          <p:cNvSpPr txBox="1"/>
          <p:nvPr/>
        </p:nvSpPr>
        <p:spPr>
          <a:xfrm>
            <a:off x="5391418" y="3958238"/>
            <a:ext cx="1470900" cy="382196"/>
          </a:xfrm>
          <a:prstGeom prst="rect">
            <a:avLst/>
          </a:prstGeom>
          <a:noFill/>
          <a:ln>
            <a:noFill/>
          </a:ln>
        </p:spPr>
        <p:txBody>
          <a:bodyPr spcFirstLastPara="1" wrap="square" lIns="0" tIns="163225" rIns="0" bIns="0" anchor="t" anchorCtr="0">
            <a:noAutofit/>
          </a:bodyPr>
          <a:lstStyle/>
          <a:p>
            <a:pPr marL="12700"/>
            <a:r>
              <a:rPr lang="en-IN" sz="1050" b="1" dirty="0" err="1">
                <a:solidFill>
                  <a:schemeClr val="dk1"/>
                </a:solidFill>
              </a:rPr>
              <a:t>Katsaliaki</a:t>
            </a:r>
            <a:r>
              <a:rPr lang="en-IN" sz="1050" b="1" dirty="0">
                <a:solidFill>
                  <a:schemeClr val="dk1"/>
                </a:solidFill>
              </a:rPr>
              <a:t> &amp; Steinberg </a:t>
            </a:r>
          </a:p>
          <a:p>
            <a:pPr marL="12700" marR="0" lvl="0" indent="0" algn="l" rtl="0">
              <a:lnSpc>
                <a:spcPct val="100000"/>
              </a:lnSpc>
              <a:spcBef>
                <a:spcPts val="0"/>
              </a:spcBef>
              <a:spcAft>
                <a:spcPts val="0"/>
              </a:spcAft>
              <a:buNone/>
            </a:pPr>
            <a:endParaRPr sz="1300" dirty="0">
              <a:latin typeface="Fira Sans"/>
              <a:ea typeface="Fira Sans"/>
              <a:cs typeface="Fira Sans"/>
              <a:sym typeface="Fira Sans"/>
            </a:endParaRPr>
          </a:p>
          <a:p>
            <a:pPr marL="0" marR="0" lvl="0" indent="0" algn="l" rtl="0">
              <a:lnSpc>
                <a:spcPct val="131900"/>
              </a:lnSpc>
              <a:spcBef>
                <a:spcPts val="200"/>
              </a:spcBef>
              <a:spcAft>
                <a:spcPts val="0"/>
              </a:spcAft>
              <a:buNone/>
            </a:pPr>
            <a:endParaRPr sz="1000" dirty="0">
              <a:latin typeface="Fira Sans"/>
              <a:ea typeface="Fira Sans"/>
              <a:cs typeface="Fira Sans"/>
              <a:sym typeface="Fira Sans"/>
            </a:endParaRPr>
          </a:p>
        </p:txBody>
      </p:sp>
      <p:sp>
        <p:nvSpPr>
          <p:cNvPr id="1018" name="Google Shape;1018;p29"/>
          <p:cNvSpPr txBox="1"/>
          <p:nvPr/>
        </p:nvSpPr>
        <p:spPr>
          <a:xfrm>
            <a:off x="1982233" y="4123988"/>
            <a:ext cx="1160400" cy="515442"/>
          </a:xfrm>
          <a:prstGeom prst="rect">
            <a:avLst/>
          </a:prstGeom>
          <a:noFill/>
          <a:ln>
            <a:noFill/>
          </a:ln>
        </p:spPr>
        <p:txBody>
          <a:bodyPr spcFirstLastPara="1" wrap="square" lIns="0" tIns="9625" rIns="0" bIns="0" anchor="b" anchorCtr="0">
            <a:noAutofit/>
          </a:bodyPr>
          <a:lstStyle/>
          <a:p>
            <a:pPr marL="25400"/>
            <a:r>
              <a:rPr lang="en-IN" sz="1050" b="1" dirty="0">
                <a:solidFill>
                  <a:schemeClr val="dk1"/>
                </a:solidFill>
              </a:rPr>
              <a:t>Steinberg et al. (2023): </a:t>
            </a:r>
          </a:p>
          <a:p>
            <a:pPr marL="25400" marR="0" lvl="0" indent="0" algn="l" rtl="0">
              <a:lnSpc>
                <a:spcPct val="100000"/>
              </a:lnSpc>
              <a:spcBef>
                <a:spcPts val="0"/>
              </a:spcBef>
              <a:spcAft>
                <a:spcPts val="0"/>
              </a:spcAft>
              <a:buNone/>
            </a:pPr>
            <a:endParaRPr sz="1000" dirty="0">
              <a:latin typeface="Fira Sans"/>
              <a:ea typeface="Fira Sans"/>
              <a:cs typeface="Fira Sans"/>
              <a:sym typeface="Fira Sans"/>
            </a:endParaRPr>
          </a:p>
        </p:txBody>
      </p:sp>
      <p:sp>
        <p:nvSpPr>
          <p:cNvPr id="1020" name="Google Shape;1020;p29"/>
          <p:cNvSpPr txBox="1">
            <a:spLocks noGrp="1"/>
          </p:cNvSpPr>
          <p:nvPr>
            <p:ph type="title"/>
          </p:nvPr>
        </p:nvSpPr>
        <p:spPr>
          <a:xfrm>
            <a:off x="3455605" y="2279138"/>
            <a:ext cx="1837270" cy="11162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rgbClr val="FFFFFF"/>
                </a:solidFill>
                <a:latin typeface="Fira Sans"/>
                <a:ea typeface="Fira Sans"/>
                <a:cs typeface="Fira Sans"/>
                <a:sym typeface="Fira Sans"/>
              </a:rPr>
              <a:t>Literature Review</a:t>
            </a:r>
            <a:endParaRPr sz="2200" b="1" dirty="0">
              <a:solidFill>
                <a:srgbClr val="FFFFFF"/>
              </a:solidFill>
              <a:latin typeface="Fira Sans"/>
              <a:ea typeface="Fira Sans"/>
              <a:cs typeface="Fira Sans"/>
              <a:sym typeface="Fira Sans"/>
            </a:endParaRPr>
          </a:p>
        </p:txBody>
      </p:sp>
      <p:sp>
        <p:nvSpPr>
          <p:cNvPr id="1021" name="Google Shape;1021;p29"/>
          <p:cNvSpPr txBox="1">
            <a:spLocks noGrp="1"/>
          </p:cNvSpPr>
          <p:nvPr>
            <p:ph type="title"/>
          </p:nvPr>
        </p:nvSpPr>
        <p:spPr>
          <a:xfrm>
            <a:off x="2849850" y="245875"/>
            <a:ext cx="3444300" cy="471900"/>
          </a:xfrm>
          <a:prstGeom prst="rect">
            <a:avLst/>
          </a:prstGeom>
        </p:spPr>
        <p:txBody>
          <a:bodyPr spcFirstLastPara="1" wrap="square" lIns="91425" tIns="91425" rIns="91425" bIns="91425" anchor="t" anchorCtr="0">
            <a:noAutofit/>
          </a:bodyPr>
          <a:lstStyle/>
          <a:p>
            <a:pPr algn="ctr"/>
            <a:r>
              <a:rPr lang="en-IN" sz="2200" b="1" dirty="0">
                <a:solidFill>
                  <a:srgbClr val="000000"/>
                </a:solidFill>
                <a:latin typeface="Fira Sans"/>
              </a:rPr>
              <a:t>Literature Review</a:t>
            </a:r>
            <a:br>
              <a:rPr lang="en-IN" sz="1600" b="1" dirty="0"/>
            </a:br>
            <a:endParaRPr lang="en-IN" sz="2200" b="1" dirty="0">
              <a:solidFill>
                <a:srgbClr val="000000"/>
              </a:solidFill>
              <a:latin typeface="Fira Sans"/>
              <a:ea typeface="Fira Sans"/>
              <a:cs typeface="Fira Sans"/>
              <a:sym typeface="Fira Sans"/>
            </a:endParaRPr>
          </a:p>
        </p:txBody>
      </p:sp>
      <p:sp>
        <p:nvSpPr>
          <p:cNvPr id="1023" name="Google Shape;1023;p29"/>
          <p:cNvSpPr txBox="1"/>
          <p:nvPr/>
        </p:nvSpPr>
        <p:spPr>
          <a:xfrm>
            <a:off x="655386" y="2499279"/>
            <a:ext cx="1577938" cy="396300"/>
          </a:xfrm>
          <a:prstGeom prst="rect">
            <a:avLst/>
          </a:prstGeom>
          <a:noFill/>
          <a:ln>
            <a:noFill/>
          </a:ln>
        </p:spPr>
        <p:txBody>
          <a:bodyPr spcFirstLastPara="1" wrap="square" lIns="0" tIns="7150" rIns="0" bIns="0" anchor="t" anchorCtr="0">
            <a:noAutofit/>
          </a:bodyPr>
          <a:lstStyle/>
          <a:p>
            <a:r>
              <a:rPr lang="en-IN" sz="1200" dirty="0"/>
              <a:t>Ripple effects of minor logistics failures; importance of resilience. </a:t>
            </a:r>
          </a:p>
        </p:txBody>
      </p:sp>
      <p:sp>
        <p:nvSpPr>
          <p:cNvPr id="1024" name="Google Shape;1024;p29"/>
          <p:cNvSpPr txBox="1"/>
          <p:nvPr/>
        </p:nvSpPr>
        <p:spPr>
          <a:xfrm>
            <a:off x="3291312" y="943381"/>
            <a:ext cx="2343092" cy="424649"/>
          </a:xfrm>
          <a:prstGeom prst="rect">
            <a:avLst/>
          </a:prstGeom>
          <a:noFill/>
          <a:ln>
            <a:noFill/>
          </a:ln>
        </p:spPr>
        <p:txBody>
          <a:bodyPr spcFirstLastPara="1" wrap="square" lIns="0" tIns="7150" rIns="0" bIns="0" anchor="t" anchorCtr="0">
            <a:noAutofit/>
          </a:bodyPr>
          <a:lstStyle/>
          <a:p>
            <a:r>
              <a:rPr lang="en-IN" sz="1200" dirty="0"/>
              <a:t>Poor scheduling, contractor delays, and external disruptions. </a:t>
            </a:r>
          </a:p>
        </p:txBody>
      </p:sp>
      <p:sp>
        <p:nvSpPr>
          <p:cNvPr id="1025" name="Google Shape;1025;p29"/>
          <p:cNvSpPr txBox="1"/>
          <p:nvPr/>
        </p:nvSpPr>
        <p:spPr>
          <a:xfrm>
            <a:off x="1996004" y="4504925"/>
            <a:ext cx="1777803" cy="392700"/>
          </a:xfrm>
          <a:prstGeom prst="rect">
            <a:avLst/>
          </a:prstGeom>
          <a:noFill/>
          <a:ln>
            <a:noFill/>
          </a:ln>
        </p:spPr>
        <p:txBody>
          <a:bodyPr spcFirstLastPara="1" wrap="square" lIns="0" tIns="7150" rIns="0" bIns="0" anchor="t" anchorCtr="0">
            <a:noAutofit/>
          </a:bodyPr>
          <a:lstStyle/>
          <a:p>
            <a:r>
              <a:rPr lang="en-IN" sz="1200" dirty="0"/>
              <a:t>Machine learning can predict supplier delays and reduce revenue loss. </a:t>
            </a:r>
          </a:p>
        </p:txBody>
      </p:sp>
      <p:sp>
        <p:nvSpPr>
          <p:cNvPr id="1027" name="Google Shape;1027;p29"/>
          <p:cNvSpPr txBox="1"/>
          <p:nvPr/>
        </p:nvSpPr>
        <p:spPr>
          <a:xfrm>
            <a:off x="5391417" y="4343899"/>
            <a:ext cx="2749257" cy="540826"/>
          </a:xfrm>
          <a:prstGeom prst="rect">
            <a:avLst/>
          </a:prstGeom>
          <a:noFill/>
          <a:ln>
            <a:noFill/>
          </a:ln>
        </p:spPr>
        <p:txBody>
          <a:bodyPr spcFirstLastPara="1" wrap="square" lIns="0" tIns="7150" rIns="0" bIns="0" anchor="b" anchorCtr="0">
            <a:noAutofit/>
          </a:bodyPr>
          <a:lstStyle/>
          <a:p>
            <a:pPr>
              <a:buFont typeface="Arial" panose="020B0604020202020204" pitchFamily="34" charset="0"/>
              <a:buChar char="•"/>
            </a:pPr>
            <a:r>
              <a:rPr lang="en-IN" sz="1200" dirty="0"/>
              <a:t>Emphasized the role of shipping mode and AI-based route planning in reducing delivery risks. </a:t>
            </a:r>
          </a:p>
        </p:txBody>
      </p:sp>
      <p:grpSp>
        <p:nvGrpSpPr>
          <p:cNvPr id="1030" name="Google Shape;1030;p29"/>
          <p:cNvGrpSpPr/>
          <p:nvPr/>
        </p:nvGrpSpPr>
        <p:grpSpPr>
          <a:xfrm>
            <a:off x="4586310" y="3634165"/>
            <a:ext cx="291688" cy="289830"/>
            <a:chOff x="3863900" y="4993625"/>
            <a:chExt cx="482050" cy="478900"/>
          </a:xfrm>
        </p:grpSpPr>
        <p:sp>
          <p:nvSpPr>
            <p:cNvPr id="1031" name="Google Shape;1031;p29"/>
            <p:cNvSpPr/>
            <p:nvPr/>
          </p:nvSpPr>
          <p:spPr>
            <a:xfrm>
              <a:off x="3877525"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2" name="Google Shape;1032;p29"/>
            <p:cNvSpPr/>
            <p:nvPr/>
          </p:nvSpPr>
          <p:spPr>
            <a:xfrm>
              <a:off x="4113750" y="5133350"/>
              <a:ext cx="232200" cy="339175"/>
            </a:xfrm>
            <a:custGeom>
              <a:avLst/>
              <a:gdLst/>
              <a:ahLst/>
              <a:cxnLst/>
              <a:rect l="l" t="t" r="r" b="b"/>
              <a:pathLst>
                <a:path w="9288" h="13567" extrusionOk="0">
                  <a:moveTo>
                    <a:pt x="9284" y="1"/>
                  </a:moveTo>
                  <a:lnTo>
                    <a:pt x="4836" y="2202"/>
                  </a:lnTo>
                  <a:lnTo>
                    <a:pt x="4836" y="4680"/>
                  </a:lnTo>
                  <a:cubicBezTo>
                    <a:pt x="4836" y="4993"/>
                    <a:pt x="4584" y="5246"/>
                    <a:pt x="4270" y="5246"/>
                  </a:cubicBezTo>
                  <a:cubicBezTo>
                    <a:pt x="3957" y="5246"/>
                    <a:pt x="3707" y="4993"/>
                    <a:pt x="3707" y="4680"/>
                  </a:cubicBezTo>
                  <a:lnTo>
                    <a:pt x="3707" y="2762"/>
                  </a:lnTo>
                  <a:lnTo>
                    <a:pt x="0" y="4593"/>
                  </a:lnTo>
                  <a:lnTo>
                    <a:pt x="0" y="13566"/>
                  </a:lnTo>
                  <a:cubicBezTo>
                    <a:pt x="12" y="13560"/>
                    <a:pt x="24" y="13557"/>
                    <a:pt x="37" y="13551"/>
                  </a:cubicBezTo>
                  <a:lnTo>
                    <a:pt x="8552" y="9236"/>
                  </a:lnTo>
                  <a:cubicBezTo>
                    <a:pt x="9004" y="9010"/>
                    <a:pt x="9287" y="8550"/>
                    <a:pt x="9287" y="8047"/>
                  </a:cubicBezTo>
                  <a:lnTo>
                    <a:pt x="9287" y="52"/>
                  </a:lnTo>
                  <a:cubicBezTo>
                    <a:pt x="9287" y="34"/>
                    <a:pt x="9287" y="19"/>
                    <a:pt x="92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3" name="Google Shape;1033;p29"/>
            <p:cNvSpPr/>
            <p:nvPr/>
          </p:nvSpPr>
          <p:spPr>
            <a:xfrm>
              <a:off x="3998800" y="4993625"/>
              <a:ext cx="334125" cy="168500"/>
            </a:xfrm>
            <a:custGeom>
              <a:avLst/>
              <a:gdLst/>
              <a:ahLst/>
              <a:cxnLst/>
              <a:rect l="l" t="t" r="r" b="b"/>
              <a:pathLst>
                <a:path w="13365" h="6740" extrusionOk="0">
                  <a:moveTo>
                    <a:pt x="4045" y="1"/>
                  </a:moveTo>
                  <a:cubicBezTo>
                    <a:pt x="3833" y="1"/>
                    <a:pt x="3623" y="51"/>
                    <a:pt x="3430" y="151"/>
                  </a:cubicBezTo>
                  <a:lnTo>
                    <a:pt x="0" y="1970"/>
                  </a:lnTo>
                  <a:lnTo>
                    <a:pt x="9013" y="6740"/>
                  </a:lnTo>
                  <a:lnTo>
                    <a:pt x="13364" y="4587"/>
                  </a:lnTo>
                  <a:cubicBezTo>
                    <a:pt x="13298" y="4536"/>
                    <a:pt x="13226" y="4491"/>
                    <a:pt x="13150" y="4454"/>
                  </a:cubicBezTo>
                  <a:lnTo>
                    <a:pt x="4638" y="139"/>
                  </a:lnTo>
                  <a:lnTo>
                    <a:pt x="4635" y="139"/>
                  </a:lnTo>
                  <a:cubicBezTo>
                    <a:pt x="4448" y="47"/>
                    <a:pt x="4246" y="1"/>
                    <a:pt x="4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4" name="Google Shape;1034;p29"/>
            <p:cNvSpPr/>
            <p:nvPr/>
          </p:nvSpPr>
          <p:spPr>
            <a:xfrm>
              <a:off x="3863900" y="5132450"/>
              <a:ext cx="221650" cy="339925"/>
            </a:xfrm>
            <a:custGeom>
              <a:avLst/>
              <a:gdLst/>
              <a:ahLst/>
              <a:cxnLst/>
              <a:rect l="l" t="t" r="r" b="b"/>
              <a:pathLst>
                <a:path w="8866" h="13597" extrusionOk="0">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35" name="Google Shape;1035;p29"/>
          <p:cNvGrpSpPr/>
          <p:nvPr/>
        </p:nvGrpSpPr>
        <p:grpSpPr>
          <a:xfrm>
            <a:off x="3878495" y="1751307"/>
            <a:ext cx="291630" cy="289683"/>
            <a:chOff x="-59470075" y="3308975"/>
            <a:chExt cx="318200" cy="316075"/>
          </a:xfrm>
        </p:grpSpPr>
        <p:sp>
          <p:nvSpPr>
            <p:cNvPr id="1036" name="Google Shape;1036;p29"/>
            <p:cNvSpPr/>
            <p:nvPr/>
          </p:nvSpPr>
          <p:spPr>
            <a:xfrm>
              <a:off x="-59403925" y="3522625"/>
              <a:ext cx="21275" cy="20500"/>
            </a:xfrm>
            <a:custGeom>
              <a:avLst/>
              <a:gdLst/>
              <a:ahLst/>
              <a:cxnLst/>
              <a:rect l="l" t="t" r="r" b="b"/>
              <a:pathLst>
                <a:path w="851" h="820" extrusionOk="0">
                  <a:moveTo>
                    <a:pt x="0" y="1"/>
                  </a:moveTo>
                  <a:lnTo>
                    <a:pt x="0" y="820"/>
                  </a:lnTo>
                  <a:lnTo>
                    <a:pt x="851" y="820"/>
                  </a:lnTo>
                  <a:lnTo>
                    <a:pt x="8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9"/>
            <p:cNvSpPr/>
            <p:nvPr/>
          </p:nvSpPr>
          <p:spPr>
            <a:xfrm>
              <a:off x="-59362175" y="3522625"/>
              <a:ext cx="20500" cy="20500"/>
            </a:xfrm>
            <a:custGeom>
              <a:avLst/>
              <a:gdLst/>
              <a:ahLst/>
              <a:cxnLst/>
              <a:rect l="l" t="t" r="r" b="b"/>
              <a:pathLst>
                <a:path w="820" h="820" extrusionOk="0">
                  <a:moveTo>
                    <a:pt x="0" y="1"/>
                  </a:moveTo>
                  <a:lnTo>
                    <a:pt x="0" y="820"/>
                  </a:lnTo>
                  <a:lnTo>
                    <a:pt x="819" y="820"/>
                  </a:lnTo>
                  <a:lnTo>
                    <a:pt x="8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9"/>
            <p:cNvSpPr/>
            <p:nvPr/>
          </p:nvSpPr>
          <p:spPr>
            <a:xfrm>
              <a:off x="-59321225" y="3522625"/>
              <a:ext cx="20500" cy="20500"/>
            </a:xfrm>
            <a:custGeom>
              <a:avLst/>
              <a:gdLst/>
              <a:ahLst/>
              <a:cxnLst/>
              <a:rect l="l" t="t" r="r" b="b"/>
              <a:pathLst>
                <a:path w="820" h="820" extrusionOk="0">
                  <a:moveTo>
                    <a:pt x="0" y="1"/>
                  </a:moveTo>
                  <a:lnTo>
                    <a:pt x="0" y="820"/>
                  </a:lnTo>
                  <a:lnTo>
                    <a:pt x="820" y="820"/>
                  </a:lnTo>
                  <a:lnTo>
                    <a:pt x="8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9"/>
            <p:cNvSpPr/>
            <p:nvPr/>
          </p:nvSpPr>
          <p:spPr>
            <a:xfrm>
              <a:off x="-59279475" y="3522625"/>
              <a:ext cx="20500" cy="20500"/>
            </a:xfrm>
            <a:custGeom>
              <a:avLst/>
              <a:gdLst/>
              <a:ahLst/>
              <a:cxnLst/>
              <a:rect l="l" t="t" r="r" b="b"/>
              <a:pathLst>
                <a:path w="820" h="820" extrusionOk="0">
                  <a:moveTo>
                    <a:pt x="0" y="1"/>
                  </a:moveTo>
                  <a:lnTo>
                    <a:pt x="0" y="820"/>
                  </a:lnTo>
                  <a:lnTo>
                    <a:pt x="819" y="820"/>
                  </a:lnTo>
                  <a:lnTo>
                    <a:pt x="8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9"/>
            <p:cNvSpPr/>
            <p:nvPr/>
          </p:nvSpPr>
          <p:spPr>
            <a:xfrm>
              <a:off x="-59470075" y="3418825"/>
              <a:ext cx="317425" cy="206225"/>
            </a:xfrm>
            <a:custGeom>
              <a:avLst/>
              <a:gdLst/>
              <a:ahLst/>
              <a:cxnLst/>
              <a:rect l="l" t="t" r="r" b="b"/>
              <a:pathLst>
                <a:path w="12697" h="8249" extrusionOk="0">
                  <a:moveTo>
                    <a:pt x="10523" y="3334"/>
                  </a:moveTo>
                  <a:cubicBezTo>
                    <a:pt x="10775" y="3334"/>
                    <a:pt x="10932" y="3523"/>
                    <a:pt x="10932" y="3775"/>
                  </a:cubicBezTo>
                  <a:lnTo>
                    <a:pt x="10932" y="5413"/>
                  </a:lnTo>
                  <a:cubicBezTo>
                    <a:pt x="10932" y="5665"/>
                    <a:pt x="10712" y="5854"/>
                    <a:pt x="10523" y="5854"/>
                  </a:cubicBezTo>
                  <a:lnTo>
                    <a:pt x="2268" y="5854"/>
                  </a:lnTo>
                  <a:cubicBezTo>
                    <a:pt x="2016" y="5854"/>
                    <a:pt x="1827" y="5665"/>
                    <a:pt x="1827" y="5413"/>
                  </a:cubicBezTo>
                  <a:lnTo>
                    <a:pt x="1827" y="3775"/>
                  </a:lnTo>
                  <a:cubicBezTo>
                    <a:pt x="1827" y="3523"/>
                    <a:pt x="2016" y="3334"/>
                    <a:pt x="2268" y="3334"/>
                  </a:cubicBezTo>
                  <a:close/>
                  <a:moveTo>
                    <a:pt x="2893" y="1"/>
                  </a:moveTo>
                  <a:cubicBezTo>
                    <a:pt x="2822" y="1"/>
                    <a:pt x="2748" y="18"/>
                    <a:pt x="2678" y="57"/>
                  </a:cubicBezTo>
                  <a:lnTo>
                    <a:pt x="221" y="1727"/>
                  </a:lnTo>
                  <a:cubicBezTo>
                    <a:pt x="95" y="1790"/>
                    <a:pt x="0" y="1916"/>
                    <a:pt x="0" y="2073"/>
                  </a:cubicBezTo>
                  <a:lnTo>
                    <a:pt x="0" y="7870"/>
                  </a:lnTo>
                  <a:cubicBezTo>
                    <a:pt x="0" y="8091"/>
                    <a:pt x="221" y="8248"/>
                    <a:pt x="410" y="8248"/>
                  </a:cubicBezTo>
                  <a:lnTo>
                    <a:pt x="12255" y="8248"/>
                  </a:lnTo>
                  <a:cubicBezTo>
                    <a:pt x="12507" y="8248"/>
                    <a:pt x="12665" y="8059"/>
                    <a:pt x="12665" y="7870"/>
                  </a:cubicBezTo>
                  <a:lnTo>
                    <a:pt x="12665" y="2073"/>
                  </a:lnTo>
                  <a:cubicBezTo>
                    <a:pt x="12697" y="1884"/>
                    <a:pt x="12507" y="1664"/>
                    <a:pt x="12287" y="1664"/>
                  </a:cubicBezTo>
                  <a:lnTo>
                    <a:pt x="5797" y="1664"/>
                  </a:lnTo>
                  <a:lnTo>
                    <a:pt x="5797" y="404"/>
                  </a:lnTo>
                  <a:cubicBezTo>
                    <a:pt x="5797" y="166"/>
                    <a:pt x="5600" y="1"/>
                    <a:pt x="5382" y="1"/>
                  </a:cubicBezTo>
                  <a:cubicBezTo>
                    <a:pt x="5311" y="1"/>
                    <a:pt x="5237" y="18"/>
                    <a:pt x="5167" y="57"/>
                  </a:cubicBezTo>
                  <a:lnTo>
                    <a:pt x="3308" y="1286"/>
                  </a:lnTo>
                  <a:lnTo>
                    <a:pt x="3308" y="404"/>
                  </a:lnTo>
                  <a:cubicBezTo>
                    <a:pt x="3308" y="166"/>
                    <a:pt x="3111" y="1"/>
                    <a:pt x="28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9"/>
            <p:cNvSpPr/>
            <p:nvPr/>
          </p:nvSpPr>
          <p:spPr>
            <a:xfrm>
              <a:off x="-59238525" y="3522625"/>
              <a:ext cx="20500" cy="20500"/>
            </a:xfrm>
            <a:custGeom>
              <a:avLst/>
              <a:gdLst/>
              <a:ahLst/>
              <a:cxnLst/>
              <a:rect l="l" t="t" r="r" b="b"/>
              <a:pathLst>
                <a:path w="820" h="820" extrusionOk="0">
                  <a:moveTo>
                    <a:pt x="0" y="1"/>
                  </a:moveTo>
                  <a:lnTo>
                    <a:pt x="0" y="820"/>
                  </a:lnTo>
                  <a:lnTo>
                    <a:pt x="820" y="820"/>
                  </a:lnTo>
                  <a:lnTo>
                    <a:pt x="8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9"/>
            <p:cNvSpPr/>
            <p:nvPr/>
          </p:nvSpPr>
          <p:spPr>
            <a:xfrm>
              <a:off x="-59292875" y="3308975"/>
              <a:ext cx="106350" cy="41400"/>
            </a:xfrm>
            <a:custGeom>
              <a:avLst/>
              <a:gdLst/>
              <a:ahLst/>
              <a:cxnLst/>
              <a:rect l="l" t="t" r="r" b="b"/>
              <a:pathLst>
                <a:path w="4254" h="1656" extrusionOk="0">
                  <a:moveTo>
                    <a:pt x="1305" y="1"/>
                  </a:moveTo>
                  <a:cubicBezTo>
                    <a:pt x="904" y="1"/>
                    <a:pt x="497" y="175"/>
                    <a:pt x="158" y="545"/>
                  </a:cubicBezTo>
                  <a:cubicBezTo>
                    <a:pt x="1" y="702"/>
                    <a:pt x="64" y="986"/>
                    <a:pt x="221" y="1143"/>
                  </a:cubicBezTo>
                  <a:cubicBezTo>
                    <a:pt x="311" y="1218"/>
                    <a:pt x="409" y="1258"/>
                    <a:pt x="503" y="1258"/>
                  </a:cubicBezTo>
                  <a:cubicBezTo>
                    <a:pt x="606" y="1258"/>
                    <a:pt x="706" y="1210"/>
                    <a:pt x="788" y="1112"/>
                  </a:cubicBezTo>
                  <a:cubicBezTo>
                    <a:pt x="946" y="938"/>
                    <a:pt x="1127" y="852"/>
                    <a:pt x="1308" y="852"/>
                  </a:cubicBezTo>
                  <a:cubicBezTo>
                    <a:pt x="1489" y="852"/>
                    <a:pt x="1670" y="938"/>
                    <a:pt x="1828" y="1112"/>
                  </a:cubicBezTo>
                  <a:cubicBezTo>
                    <a:pt x="2150" y="1466"/>
                    <a:pt x="2562" y="1655"/>
                    <a:pt x="2977" y="1655"/>
                  </a:cubicBezTo>
                  <a:cubicBezTo>
                    <a:pt x="3374" y="1655"/>
                    <a:pt x="3773" y="1482"/>
                    <a:pt x="4096" y="1112"/>
                  </a:cubicBezTo>
                  <a:cubicBezTo>
                    <a:pt x="4254" y="954"/>
                    <a:pt x="4222" y="671"/>
                    <a:pt x="4065" y="513"/>
                  </a:cubicBezTo>
                  <a:cubicBezTo>
                    <a:pt x="3990" y="438"/>
                    <a:pt x="3886" y="399"/>
                    <a:pt x="3781" y="399"/>
                  </a:cubicBezTo>
                  <a:cubicBezTo>
                    <a:pt x="3665" y="399"/>
                    <a:pt x="3549" y="446"/>
                    <a:pt x="3466" y="545"/>
                  </a:cubicBezTo>
                  <a:cubicBezTo>
                    <a:pt x="3309" y="734"/>
                    <a:pt x="3135" y="828"/>
                    <a:pt x="2962" y="828"/>
                  </a:cubicBezTo>
                  <a:cubicBezTo>
                    <a:pt x="2789" y="828"/>
                    <a:pt x="2616" y="734"/>
                    <a:pt x="2458" y="545"/>
                  </a:cubicBezTo>
                  <a:cubicBezTo>
                    <a:pt x="2136" y="191"/>
                    <a:pt x="1724" y="1"/>
                    <a:pt x="1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9"/>
            <p:cNvSpPr/>
            <p:nvPr/>
          </p:nvSpPr>
          <p:spPr>
            <a:xfrm>
              <a:off x="-59214100" y="3371400"/>
              <a:ext cx="62225" cy="68550"/>
            </a:xfrm>
            <a:custGeom>
              <a:avLst/>
              <a:gdLst/>
              <a:ahLst/>
              <a:cxnLst/>
              <a:rect l="l" t="t" r="r" b="b"/>
              <a:pathLst>
                <a:path w="2489" h="2742" extrusionOk="0">
                  <a:moveTo>
                    <a:pt x="410" y="1"/>
                  </a:moveTo>
                  <a:cubicBezTo>
                    <a:pt x="158" y="1"/>
                    <a:pt x="0" y="190"/>
                    <a:pt x="0" y="379"/>
                  </a:cubicBezTo>
                  <a:lnTo>
                    <a:pt x="0" y="2742"/>
                  </a:lnTo>
                  <a:lnTo>
                    <a:pt x="2489" y="2742"/>
                  </a:lnTo>
                  <a:lnTo>
                    <a:pt x="2489" y="379"/>
                  </a:lnTo>
                  <a:cubicBezTo>
                    <a:pt x="2458" y="190"/>
                    <a:pt x="2268" y="1"/>
                    <a:pt x="2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9"/>
            <p:cNvSpPr/>
            <p:nvPr/>
          </p:nvSpPr>
          <p:spPr>
            <a:xfrm>
              <a:off x="-59297600" y="3392600"/>
              <a:ext cx="62250" cy="48150"/>
            </a:xfrm>
            <a:custGeom>
              <a:avLst/>
              <a:gdLst/>
              <a:ahLst/>
              <a:cxnLst/>
              <a:rect l="l" t="t" r="r" b="b"/>
              <a:pathLst>
                <a:path w="2490" h="1926" extrusionOk="0">
                  <a:moveTo>
                    <a:pt x="387" y="0"/>
                  </a:moveTo>
                  <a:cubicBezTo>
                    <a:pt x="163" y="0"/>
                    <a:pt x="1" y="177"/>
                    <a:pt x="1" y="382"/>
                  </a:cubicBezTo>
                  <a:lnTo>
                    <a:pt x="1" y="1925"/>
                  </a:lnTo>
                  <a:lnTo>
                    <a:pt x="2489" y="1925"/>
                  </a:lnTo>
                  <a:lnTo>
                    <a:pt x="2489" y="382"/>
                  </a:lnTo>
                  <a:cubicBezTo>
                    <a:pt x="2489" y="161"/>
                    <a:pt x="2300" y="4"/>
                    <a:pt x="2080" y="4"/>
                  </a:cubicBezTo>
                  <a:lnTo>
                    <a:pt x="442" y="4"/>
                  </a:lnTo>
                  <a:cubicBezTo>
                    <a:pt x="423" y="1"/>
                    <a:pt x="405" y="0"/>
                    <a:pt x="3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5" name="Google Shape;1045;p29"/>
          <p:cNvSpPr/>
          <p:nvPr/>
        </p:nvSpPr>
        <p:spPr>
          <a:xfrm>
            <a:off x="3143101" y="2243389"/>
            <a:ext cx="291694" cy="290273"/>
          </a:xfrm>
          <a:custGeom>
            <a:avLst/>
            <a:gdLst/>
            <a:ahLst/>
            <a:cxnLst/>
            <a:rect l="l" t="t" r="r" b="b"/>
            <a:pathLst>
              <a:path w="12728" h="12666" extrusionOk="0">
                <a:moveTo>
                  <a:pt x="1859" y="3308"/>
                </a:moveTo>
                <a:lnTo>
                  <a:pt x="1859" y="5230"/>
                </a:lnTo>
                <a:lnTo>
                  <a:pt x="882" y="5230"/>
                </a:lnTo>
                <a:lnTo>
                  <a:pt x="882" y="3308"/>
                </a:lnTo>
                <a:close/>
                <a:moveTo>
                  <a:pt x="5765" y="2458"/>
                </a:moveTo>
                <a:cubicBezTo>
                  <a:pt x="5860" y="2458"/>
                  <a:pt x="5986" y="2584"/>
                  <a:pt x="5986" y="2710"/>
                </a:cubicBezTo>
                <a:lnTo>
                  <a:pt x="5986" y="5230"/>
                </a:lnTo>
                <a:lnTo>
                  <a:pt x="2678" y="5230"/>
                </a:lnTo>
                <a:lnTo>
                  <a:pt x="2678" y="2710"/>
                </a:lnTo>
                <a:cubicBezTo>
                  <a:pt x="2678" y="2584"/>
                  <a:pt x="2772" y="2458"/>
                  <a:pt x="2930" y="2458"/>
                </a:cubicBezTo>
                <a:close/>
                <a:moveTo>
                  <a:pt x="9893" y="2458"/>
                </a:moveTo>
                <a:cubicBezTo>
                  <a:pt x="10019" y="2458"/>
                  <a:pt x="10113" y="2584"/>
                  <a:pt x="10113" y="2710"/>
                </a:cubicBezTo>
                <a:lnTo>
                  <a:pt x="10113" y="5230"/>
                </a:lnTo>
                <a:lnTo>
                  <a:pt x="6837" y="5230"/>
                </a:lnTo>
                <a:lnTo>
                  <a:pt x="6837" y="2710"/>
                </a:lnTo>
                <a:cubicBezTo>
                  <a:pt x="6805" y="2584"/>
                  <a:pt x="6900" y="2458"/>
                  <a:pt x="7057" y="2458"/>
                </a:cubicBezTo>
                <a:close/>
                <a:moveTo>
                  <a:pt x="11940" y="3308"/>
                </a:moveTo>
                <a:lnTo>
                  <a:pt x="11940" y="5230"/>
                </a:lnTo>
                <a:lnTo>
                  <a:pt x="10964" y="5230"/>
                </a:lnTo>
                <a:lnTo>
                  <a:pt x="10964" y="3308"/>
                </a:lnTo>
                <a:close/>
                <a:moveTo>
                  <a:pt x="7215" y="6900"/>
                </a:moveTo>
                <a:cubicBezTo>
                  <a:pt x="7435" y="6900"/>
                  <a:pt x="7656" y="7089"/>
                  <a:pt x="7656" y="7278"/>
                </a:cubicBezTo>
                <a:cubicBezTo>
                  <a:pt x="7656" y="7530"/>
                  <a:pt x="7435" y="7719"/>
                  <a:pt x="7215" y="7719"/>
                </a:cubicBezTo>
                <a:lnTo>
                  <a:pt x="5545" y="7719"/>
                </a:lnTo>
                <a:cubicBezTo>
                  <a:pt x="5324" y="7719"/>
                  <a:pt x="5135" y="7530"/>
                  <a:pt x="5135" y="7278"/>
                </a:cubicBezTo>
                <a:cubicBezTo>
                  <a:pt x="5135" y="7026"/>
                  <a:pt x="5324" y="6900"/>
                  <a:pt x="5545" y="6900"/>
                </a:cubicBezTo>
                <a:close/>
                <a:moveTo>
                  <a:pt x="3088" y="6900"/>
                </a:moveTo>
                <a:cubicBezTo>
                  <a:pt x="3749" y="6900"/>
                  <a:pt x="4285" y="7436"/>
                  <a:pt x="4348" y="8097"/>
                </a:cubicBezTo>
                <a:cubicBezTo>
                  <a:pt x="4348" y="8790"/>
                  <a:pt x="3781" y="9326"/>
                  <a:pt x="3088" y="9326"/>
                </a:cubicBezTo>
                <a:cubicBezTo>
                  <a:pt x="2394" y="9326"/>
                  <a:pt x="1859" y="8790"/>
                  <a:pt x="1859" y="8097"/>
                </a:cubicBezTo>
                <a:cubicBezTo>
                  <a:pt x="1859" y="7436"/>
                  <a:pt x="2394" y="6900"/>
                  <a:pt x="3088" y="6900"/>
                </a:cubicBezTo>
                <a:close/>
                <a:moveTo>
                  <a:pt x="7215" y="8570"/>
                </a:moveTo>
                <a:cubicBezTo>
                  <a:pt x="7435" y="8570"/>
                  <a:pt x="7656" y="8790"/>
                  <a:pt x="7656" y="8979"/>
                </a:cubicBezTo>
                <a:cubicBezTo>
                  <a:pt x="7656" y="9168"/>
                  <a:pt x="7435" y="9357"/>
                  <a:pt x="7215" y="9357"/>
                </a:cubicBezTo>
                <a:lnTo>
                  <a:pt x="5545" y="9357"/>
                </a:lnTo>
                <a:cubicBezTo>
                  <a:pt x="5324" y="9357"/>
                  <a:pt x="5135" y="9168"/>
                  <a:pt x="5135" y="8979"/>
                </a:cubicBezTo>
                <a:cubicBezTo>
                  <a:pt x="5135" y="8727"/>
                  <a:pt x="5324" y="8570"/>
                  <a:pt x="5545" y="8570"/>
                </a:cubicBezTo>
                <a:close/>
                <a:moveTo>
                  <a:pt x="9790" y="6930"/>
                </a:moveTo>
                <a:cubicBezTo>
                  <a:pt x="10428" y="6930"/>
                  <a:pt x="10964" y="7456"/>
                  <a:pt x="10964" y="8160"/>
                </a:cubicBezTo>
                <a:cubicBezTo>
                  <a:pt x="10964" y="8822"/>
                  <a:pt x="10397" y="9357"/>
                  <a:pt x="9735" y="9357"/>
                </a:cubicBezTo>
                <a:cubicBezTo>
                  <a:pt x="9073" y="9357"/>
                  <a:pt x="8506" y="8822"/>
                  <a:pt x="8506" y="8160"/>
                </a:cubicBezTo>
                <a:cubicBezTo>
                  <a:pt x="8506" y="7467"/>
                  <a:pt x="9073" y="6931"/>
                  <a:pt x="9735" y="6931"/>
                </a:cubicBezTo>
                <a:cubicBezTo>
                  <a:pt x="9754" y="6931"/>
                  <a:pt x="9772" y="6930"/>
                  <a:pt x="9790" y="6930"/>
                </a:cubicBezTo>
                <a:close/>
                <a:moveTo>
                  <a:pt x="3875" y="0"/>
                </a:moveTo>
                <a:cubicBezTo>
                  <a:pt x="2709" y="0"/>
                  <a:pt x="1827" y="946"/>
                  <a:pt x="1764" y="2080"/>
                </a:cubicBezTo>
                <a:lnTo>
                  <a:pt x="1764" y="2458"/>
                </a:lnTo>
                <a:lnTo>
                  <a:pt x="410" y="2458"/>
                </a:lnTo>
                <a:cubicBezTo>
                  <a:pt x="158" y="2458"/>
                  <a:pt x="0" y="2678"/>
                  <a:pt x="0" y="2899"/>
                </a:cubicBezTo>
                <a:lnTo>
                  <a:pt x="0" y="5671"/>
                </a:lnTo>
                <a:cubicBezTo>
                  <a:pt x="32" y="5860"/>
                  <a:pt x="252" y="6049"/>
                  <a:pt x="473" y="6049"/>
                </a:cubicBezTo>
                <a:lnTo>
                  <a:pt x="1449" y="6049"/>
                </a:lnTo>
                <a:cubicBezTo>
                  <a:pt x="1197" y="6427"/>
                  <a:pt x="1040" y="6837"/>
                  <a:pt x="1040" y="7278"/>
                </a:cubicBezTo>
                <a:lnTo>
                  <a:pt x="1040" y="9767"/>
                </a:lnTo>
                <a:cubicBezTo>
                  <a:pt x="1040" y="10302"/>
                  <a:pt x="1386" y="10744"/>
                  <a:pt x="1859" y="10933"/>
                </a:cubicBezTo>
                <a:lnTo>
                  <a:pt x="1859" y="12256"/>
                </a:lnTo>
                <a:cubicBezTo>
                  <a:pt x="1859" y="12476"/>
                  <a:pt x="2048" y="12665"/>
                  <a:pt x="2300" y="12665"/>
                </a:cubicBezTo>
                <a:lnTo>
                  <a:pt x="3938" y="12665"/>
                </a:lnTo>
                <a:cubicBezTo>
                  <a:pt x="4190" y="12665"/>
                  <a:pt x="4348" y="12476"/>
                  <a:pt x="4348" y="12256"/>
                </a:cubicBezTo>
                <a:lnTo>
                  <a:pt x="4348" y="10996"/>
                </a:lnTo>
                <a:lnTo>
                  <a:pt x="8475" y="10996"/>
                </a:lnTo>
                <a:lnTo>
                  <a:pt x="8475" y="12256"/>
                </a:lnTo>
                <a:cubicBezTo>
                  <a:pt x="8475" y="12476"/>
                  <a:pt x="8664" y="12665"/>
                  <a:pt x="8884" y="12665"/>
                </a:cubicBezTo>
                <a:lnTo>
                  <a:pt x="10523" y="12665"/>
                </a:lnTo>
                <a:cubicBezTo>
                  <a:pt x="10775" y="12665"/>
                  <a:pt x="10901" y="12476"/>
                  <a:pt x="10901" y="12256"/>
                </a:cubicBezTo>
                <a:lnTo>
                  <a:pt x="10901" y="10933"/>
                </a:lnTo>
                <a:cubicBezTo>
                  <a:pt x="11373" y="10775"/>
                  <a:pt x="11751" y="10302"/>
                  <a:pt x="11751" y="9767"/>
                </a:cubicBezTo>
                <a:lnTo>
                  <a:pt x="11751" y="7278"/>
                </a:lnTo>
                <a:cubicBezTo>
                  <a:pt x="11751" y="6805"/>
                  <a:pt x="11594" y="6364"/>
                  <a:pt x="11310" y="6049"/>
                </a:cubicBezTo>
                <a:lnTo>
                  <a:pt x="12287" y="6049"/>
                </a:lnTo>
                <a:cubicBezTo>
                  <a:pt x="12539" y="6049"/>
                  <a:pt x="12728" y="5860"/>
                  <a:pt x="12728" y="5671"/>
                </a:cubicBezTo>
                <a:lnTo>
                  <a:pt x="12728" y="2899"/>
                </a:lnTo>
                <a:cubicBezTo>
                  <a:pt x="12728" y="2678"/>
                  <a:pt x="12539" y="2458"/>
                  <a:pt x="12287" y="2458"/>
                </a:cubicBezTo>
                <a:lnTo>
                  <a:pt x="10901" y="2458"/>
                </a:lnTo>
                <a:lnTo>
                  <a:pt x="10901" y="2080"/>
                </a:lnTo>
                <a:cubicBezTo>
                  <a:pt x="10901" y="946"/>
                  <a:pt x="9987" y="32"/>
                  <a:pt x="8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9"/>
          <p:cNvSpPr txBox="1"/>
          <p:nvPr/>
        </p:nvSpPr>
        <p:spPr>
          <a:xfrm>
            <a:off x="6881875" y="1789250"/>
            <a:ext cx="2697554" cy="505800"/>
          </a:xfrm>
          <a:prstGeom prst="rect">
            <a:avLst/>
          </a:prstGeom>
          <a:noFill/>
          <a:ln>
            <a:noFill/>
          </a:ln>
        </p:spPr>
        <p:txBody>
          <a:bodyPr spcFirstLastPara="1" wrap="square" lIns="0" tIns="7150" rIns="0" bIns="0" anchor="t" anchorCtr="0">
            <a:noAutofit/>
          </a:bodyPr>
          <a:lstStyle/>
          <a:p>
            <a:pPr marL="12700" marR="0" lvl="0" indent="0" algn="l" rtl="0">
              <a:lnSpc>
                <a:spcPct val="115000"/>
              </a:lnSpc>
              <a:spcBef>
                <a:spcPts val="300"/>
              </a:spcBef>
              <a:spcAft>
                <a:spcPts val="0"/>
              </a:spcAft>
              <a:buNone/>
            </a:pPr>
            <a:r>
              <a:rPr lang="en-IN" sz="1200" dirty="0"/>
              <a:t>Tang categorized supply chain risks into operational disruptions and market risks, highlighting that predictive </a:t>
            </a:r>
            <a:r>
              <a:rPr lang="en-IN" sz="1200" dirty="0" err="1"/>
              <a:t>modeling</a:t>
            </a:r>
            <a:r>
              <a:rPr lang="en-IN" sz="1200" dirty="0"/>
              <a:t> can play a key role in dynamically adjusting procurement and </a:t>
            </a:r>
            <a:r>
              <a:rPr lang="en-IN" sz="1200" dirty="0" err="1"/>
              <a:t>fulfillment</a:t>
            </a:r>
            <a:r>
              <a:rPr lang="en-IN" sz="1200" dirty="0"/>
              <a:t> strategies. </a:t>
            </a:r>
            <a:endParaRPr sz="1200" dirty="0">
              <a:sym typeface="Fira Sans"/>
            </a:endParaRPr>
          </a:p>
        </p:txBody>
      </p:sp>
    </p:spTree>
    <p:extLst>
      <p:ext uri="{BB962C8B-B14F-4D97-AF65-F5344CB8AC3E}">
        <p14:creationId xmlns:p14="http://schemas.microsoft.com/office/powerpoint/2010/main" val="85996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p:nvPr/>
        </p:nvSpPr>
        <p:spPr>
          <a:xfrm>
            <a:off x="1337542" y="2710696"/>
            <a:ext cx="373835" cy="105306"/>
          </a:xfrm>
          <a:custGeom>
            <a:avLst/>
            <a:gdLst/>
            <a:ahLst/>
            <a:cxnLst/>
            <a:rect l="l" t="t" r="r" b="b"/>
            <a:pathLst>
              <a:path w="10792" h="3040" extrusionOk="0">
                <a:moveTo>
                  <a:pt x="1" y="0"/>
                </a:moveTo>
                <a:lnTo>
                  <a:pt x="5381" y="3040"/>
                </a:lnTo>
                <a:lnTo>
                  <a:pt x="10791" y="0"/>
                </a:ln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p:nvPr/>
        </p:nvSpPr>
        <p:spPr>
          <a:xfrm>
            <a:off x="2899468" y="2710696"/>
            <a:ext cx="373800" cy="105306"/>
          </a:xfrm>
          <a:custGeom>
            <a:avLst/>
            <a:gdLst/>
            <a:ahLst/>
            <a:cxnLst/>
            <a:rect l="l" t="t" r="r" b="b"/>
            <a:pathLst>
              <a:path w="10791" h="3040" extrusionOk="0">
                <a:moveTo>
                  <a:pt x="0" y="0"/>
                </a:moveTo>
                <a:lnTo>
                  <a:pt x="5411" y="3040"/>
                </a:lnTo>
                <a:lnTo>
                  <a:pt x="10791" y="0"/>
                </a:ln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6051224" y="2710696"/>
            <a:ext cx="373800" cy="105306"/>
          </a:xfrm>
          <a:custGeom>
            <a:avLst/>
            <a:gdLst/>
            <a:ahLst/>
            <a:cxnLst/>
            <a:rect l="l" t="t" r="r" b="b"/>
            <a:pathLst>
              <a:path w="10791" h="3040" extrusionOk="0">
                <a:moveTo>
                  <a:pt x="0" y="0"/>
                </a:moveTo>
                <a:lnTo>
                  <a:pt x="5411" y="3040"/>
                </a:lnTo>
                <a:lnTo>
                  <a:pt x="10791" y="0"/>
                </a:ln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7613665" y="2710696"/>
            <a:ext cx="373800" cy="105306"/>
          </a:xfrm>
          <a:custGeom>
            <a:avLst/>
            <a:gdLst/>
            <a:ahLst/>
            <a:cxnLst/>
            <a:rect l="l" t="t" r="r" b="b"/>
            <a:pathLst>
              <a:path w="10791" h="3040" extrusionOk="0">
                <a:moveTo>
                  <a:pt x="0" y="0"/>
                </a:moveTo>
                <a:lnTo>
                  <a:pt x="5380" y="3040"/>
                </a:lnTo>
                <a:lnTo>
                  <a:pt x="10791" y="0"/>
                </a:ln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8" name="Google Shape;128;p18"/>
          <p:cNvCxnSpPr>
            <a:stCxn id="129" idx="1"/>
          </p:cNvCxnSpPr>
          <p:nvPr/>
        </p:nvCxnSpPr>
        <p:spPr>
          <a:xfrm flipH="1">
            <a:off x="1523900" y="1143600"/>
            <a:ext cx="781200" cy="965400"/>
          </a:xfrm>
          <a:prstGeom prst="bentConnector2">
            <a:avLst/>
          </a:prstGeom>
          <a:noFill/>
          <a:ln w="19050" cap="flat" cmpd="sng">
            <a:solidFill>
              <a:srgbClr val="16697A"/>
            </a:solidFill>
            <a:prstDash val="solid"/>
            <a:round/>
            <a:headEnd type="none" w="med" len="med"/>
            <a:tailEnd type="none" w="med" len="med"/>
          </a:ln>
        </p:spPr>
      </p:cxnSp>
      <p:cxnSp>
        <p:nvCxnSpPr>
          <p:cNvPr id="130" name="Google Shape;130;p18"/>
          <p:cNvCxnSpPr>
            <a:stCxn id="129" idx="3"/>
          </p:cNvCxnSpPr>
          <p:nvPr/>
        </p:nvCxnSpPr>
        <p:spPr>
          <a:xfrm>
            <a:off x="6953300" y="1143600"/>
            <a:ext cx="819000" cy="965400"/>
          </a:xfrm>
          <a:prstGeom prst="bentConnector2">
            <a:avLst/>
          </a:prstGeom>
          <a:noFill/>
          <a:ln w="19050" cap="flat" cmpd="sng">
            <a:solidFill>
              <a:srgbClr val="16697A"/>
            </a:solidFill>
            <a:prstDash val="solid"/>
            <a:round/>
            <a:headEnd type="none" w="med" len="med"/>
            <a:tailEnd type="none" w="med" len="med"/>
          </a:ln>
        </p:spPr>
      </p:cxnSp>
      <p:sp>
        <p:nvSpPr>
          <p:cNvPr id="131" name="Google Shape;131;p18"/>
          <p:cNvSpPr/>
          <p:nvPr/>
        </p:nvSpPr>
        <p:spPr>
          <a:xfrm>
            <a:off x="203199" y="2289292"/>
            <a:ext cx="8831943" cy="2508167"/>
          </a:xfrm>
          <a:prstGeom prst="rect">
            <a:avLst/>
          </a:pr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32" name="Google Shape;132;p18"/>
          <p:cNvGrpSpPr/>
          <p:nvPr/>
        </p:nvGrpSpPr>
        <p:grpSpPr>
          <a:xfrm>
            <a:off x="1074550" y="1745306"/>
            <a:ext cx="7209300" cy="965400"/>
            <a:chOff x="1068100" y="1297419"/>
            <a:chExt cx="7209300" cy="965400"/>
          </a:xfrm>
        </p:grpSpPr>
        <p:sp>
          <p:nvSpPr>
            <p:cNvPr id="133" name="Google Shape;133;p18"/>
            <p:cNvSpPr/>
            <p:nvPr/>
          </p:nvSpPr>
          <p:spPr>
            <a:xfrm>
              <a:off x="1068100" y="1297419"/>
              <a:ext cx="928800" cy="965400"/>
            </a:xfrm>
            <a:prstGeom prst="rect">
              <a:avLst/>
            </a:prstGeom>
            <a:solidFill>
              <a:schemeClr val="lt1"/>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a:off x="4183350" y="1297419"/>
              <a:ext cx="928800" cy="965400"/>
            </a:xfrm>
            <a:prstGeom prst="rect">
              <a:avLst/>
            </a:prstGeom>
            <a:solidFill>
              <a:schemeClr val="lt1"/>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a:off x="5747250" y="1297419"/>
              <a:ext cx="928800" cy="965400"/>
            </a:xfrm>
            <a:prstGeom prst="rect">
              <a:avLst/>
            </a:prstGeom>
            <a:solidFill>
              <a:schemeClr val="lt1"/>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a:off x="7348600" y="1297419"/>
              <a:ext cx="928800" cy="965400"/>
            </a:xfrm>
            <a:prstGeom prst="rect">
              <a:avLst/>
            </a:prstGeom>
            <a:solidFill>
              <a:schemeClr val="lt1"/>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a:off x="2622375" y="1297419"/>
              <a:ext cx="928800" cy="965400"/>
            </a:xfrm>
            <a:prstGeom prst="rect">
              <a:avLst/>
            </a:prstGeom>
            <a:solidFill>
              <a:schemeClr val="lt1"/>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18"/>
          <p:cNvGrpSpPr/>
          <p:nvPr/>
        </p:nvGrpSpPr>
        <p:grpSpPr>
          <a:xfrm>
            <a:off x="1068100" y="1754619"/>
            <a:ext cx="7209300" cy="965400"/>
            <a:chOff x="1068100" y="1297419"/>
            <a:chExt cx="7209300" cy="965400"/>
          </a:xfrm>
        </p:grpSpPr>
        <p:sp>
          <p:nvSpPr>
            <p:cNvPr id="139" name="Google Shape;139;p18"/>
            <p:cNvSpPr/>
            <p:nvPr/>
          </p:nvSpPr>
          <p:spPr>
            <a:xfrm>
              <a:off x="1068100" y="1297419"/>
              <a:ext cx="928800" cy="965400"/>
            </a:xfrm>
            <a:prstGeom prst="rect">
              <a:avLst/>
            </a:prstGeom>
            <a:solidFill>
              <a:srgbClr val="82C0CC">
                <a:alpha val="13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4183350" y="1297419"/>
              <a:ext cx="928800" cy="965400"/>
            </a:xfrm>
            <a:prstGeom prst="rect">
              <a:avLst/>
            </a:prstGeom>
            <a:solidFill>
              <a:srgbClr val="82C0CC">
                <a:alpha val="13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5747250" y="1297419"/>
              <a:ext cx="928800" cy="965400"/>
            </a:xfrm>
            <a:prstGeom prst="rect">
              <a:avLst/>
            </a:prstGeom>
            <a:solidFill>
              <a:srgbClr val="82C0CC">
                <a:alpha val="13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7348600" y="1297419"/>
              <a:ext cx="928800" cy="965400"/>
            </a:xfrm>
            <a:prstGeom prst="rect">
              <a:avLst/>
            </a:prstGeom>
            <a:solidFill>
              <a:srgbClr val="82C0CC">
                <a:alpha val="13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2622375" y="1297419"/>
              <a:ext cx="928800" cy="965400"/>
            </a:xfrm>
            <a:prstGeom prst="rect">
              <a:avLst/>
            </a:prstGeom>
            <a:solidFill>
              <a:srgbClr val="82C0CC">
                <a:alpha val="13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18"/>
          <p:cNvSpPr/>
          <p:nvPr/>
        </p:nvSpPr>
        <p:spPr>
          <a:xfrm>
            <a:off x="3447340" y="4302977"/>
            <a:ext cx="62144" cy="90584"/>
          </a:xfrm>
          <a:custGeom>
            <a:avLst/>
            <a:gdLst/>
            <a:ahLst/>
            <a:cxnLst/>
            <a:rect l="l" t="t" r="r" b="b"/>
            <a:pathLst>
              <a:path w="1794" h="2615" extrusionOk="0">
                <a:moveTo>
                  <a:pt x="912" y="1"/>
                </a:moveTo>
                <a:cubicBezTo>
                  <a:pt x="608" y="1"/>
                  <a:pt x="395" y="62"/>
                  <a:pt x="243" y="183"/>
                </a:cubicBezTo>
                <a:cubicBezTo>
                  <a:pt x="91" y="305"/>
                  <a:pt x="0" y="487"/>
                  <a:pt x="0" y="700"/>
                </a:cubicBezTo>
                <a:cubicBezTo>
                  <a:pt x="0" y="913"/>
                  <a:pt x="61" y="1065"/>
                  <a:pt x="183" y="1156"/>
                </a:cubicBezTo>
                <a:cubicBezTo>
                  <a:pt x="304" y="1278"/>
                  <a:pt x="486" y="1338"/>
                  <a:pt x="730" y="1399"/>
                </a:cubicBezTo>
                <a:lnTo>
                  <a:pt x="942" y="1429"/>
                </a:lnTo>
                <a:cubicBezTo>
                  <a:pt x="1125" y="1460"/>
                  <a:pt x="1246" y="1521"/>
                  <a:pt x="1307" y="1581"/>
                </a:cubicBezTo>
                <a:cubicBezTo>
                  <a:pt x="1398" y="1673"/>
                  <a:pt x="1429" y="1764"/>
                  <a:pt x="1429" y="1885"/>
                </a:cubicBezTo>
                <a:cubicBezTo>
                  <a:pt x="1429" y="2037"/>
                  <a:pt x="1368" y="2129"/>
                  <a:pt x="1277" y="2220"/>
                </a:cubicBezTo>
                <a:cubicBezTo>
                  <a:pt x="1155" y="2281"/>
                  <a:pt x="1003" y="2341"/>
                  <a:pt x="821" y="2341"/>
                </a:cubicBezTo>
                <a:cubicBezTo>
                  <a:pt x="699" y="2341"/>
                  <a:pt x="578" y="2311"/>
                  <a:pt x="426" y="2281"/>
                </a:cubicBezTo>
                <a:cubicBezTo>
                  <a:pt x="304" y="2220"/>
                  <a:pt x="152" y="2159"/>
                  <a:pt x="31" y="2098"/>
                </a:cubicBezTo>
                <a:lnTo>
                  <a:pt x="31" y="2433"/>
                </a:lnTo>
                <a:cubicBezTo>
                  <a:pt x="183" y="2493"/>
                  <a:pt x="304" y="2524"/>
                  <a:pt x="456" y="2554"/>
                </a:cubicBezTo>
                <a:cubicBezTo>
                  <a:pt x="578" y="2585"/>
                  <a:pt x="699" y="2615"/>
                  <a:pt x="821" y="2615"/>
                </a:cubicBezTo>
                <a:cubicBezTo>
                  <a:pt x="1125" y="2615"/>
                  <a:pt x="1368" y="2554"/>
                  <a:pt x="1550" y="2402"/>
                </a:cubicBezTo>
                <a:cubicBezTo>
                  <a:pt x="1702" y="2281"/>
                  <a:pt x="1794" y="2098"/>
                  <a:pt x="1794" y="1855"/>
                </a:cubicBezTo>
                <a:cubicBezTo>
                  <a:pt x="1794" y="1642"/>
                  <a:pt x="1733" y="1490"/>
                  <a:pt x="1611" y="1369"/>
                </a:cubicBezTo>
                <a:cubicBezTo>
                  <a:pt x="1490" y="1247"/>
                  <a:pt x="1307" y="1156"/>
                  <a:pt x="1034" y="1126"/>
                </a:cubicBezTo>
                <a:lnTo>
                  <a:pt x="851" y="1065"/>
                </a:lnTo>
                <a:cubicBezTo>
                  <a:pt x="638" y="1034"/>
                  <a:pt x="517" y="1004"/>
                  <a:pt x="456" y="943"/>
                </a:cubicBezTo>
                <a:cubicBezTo>
                  <a:pt x="395" y="882"/>
                  <a:pt x="365" y="791"/>
                  <a:pt x="365" y="670"/>
                </a:cubicBezTo>
                <a:cubicBezTo>
                  <a:pt x="365" y="548"/>
                  <a:pt x="395" y="457"/>
                  <a:pt x="517" y="366"/>
                </a:cubicBezTo>
                <a:cubicBezTo>
                  <a:pt x="608" y="305"/>
                  <a:pt x="760" y="274"/>
                  <a:pt x="942" y="274"/>
                </a:cubicBezTo>
                <a:cubicBezTo>
                  <a:pt x="1034" y="274"/>
                  <a:pt x="1155" y="274"/>
                  <a:pt x="1277" y="305"/>
                </a:cubicBezTo>
                <a:cubicBezTo>
                  <a:pt x="1398" y="335"/>
                  <a:pt x="1520" y="396"/>
                  <a:pt x="1642" y="457"/>
                </a:cubicBezTo>
                <a:lnTo>
                  <a:pt x="1642" y="122"/>
                </a:lnTo>
                <a:cubicBezTo>
                  <a:pt x="1520" y="62"/>
                  <a:pt x="1368" y="31"/>
                  <a:pt x="1246" y="31"/>
                </a:cubicBezTo>
                <a:cubicBezTo>
                  <a:pt x="1125" y="1"/>
                  <a:pt x="1003" y="1"/>
                  <a:pt x="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3538925" y="4326150"/>
            <a:ext cx="54800" cy="67409"/>
          </a:xfrm>
          <a:custGeom>
            <a:avLst/>
            <a:gdLst/>
            <a:ahLst/>
            <a:cxnLst/>
            <a:rect l="l" t="t" r="r" b="b"/>
            <a:pathLst>
              <a:path w="1582" h="1946" extrusionOk="0">
                <a:moveTo>
                  <a:pt x="1" y="1"/>
                </a:moveTo>
                <a:lnTo>
                  <a:pt x="1" y="1156"/>
                </a:lnTo>
                <a:cubicBezTo>
                  <a:pt x="1" y="1399"/>
                  <a:pt x="61" y="1612"/>
                  <a:pt x="183" y="1733"/>
                </a:cubicBezTo>
                <a:cubicBezTo>
                  <a:pt x="305" y="1855"/>
                  <a:pt x="457" y="1946"/>
                  <a:pt x="669" y="1946"/>
                </a:cubicBezTo>
                <a:cubicBezTo>
                  <a:pt x="791" y="1946"/>
                  <a:pt x="912" y="1916"/>
                  <a:pt x="1004" y="1855"/>
                </a:cubicBezTo>
                <a:cubicBezTo>
                  <a:pt x="1125" y="1794"/>
                  <a:pt x="1216" y="1703"/>
                  <a:pt x="1277" y="1612"/>
                </a:cubicBezTo>
                <a:lnTo>
                  <a:pt x="1277" y="1885"/>
                </a:lnTo>
                <a:lnTo>
                  <a:pt x="1581" y="1885"/>
                </a:lnTo>
                <a:lnTo>
                  <a:pt x="1581" y="1"/>
                </a:lnTo>
                <a:lnTo>
                  <a:pt x="1277" y="1"/>
                </a:lnTo>
                <a:lnTo>
                  <a:pt x="1277" y="1064"/>
                </a:lnTo>
                <a:cubicBezTo>
                  <a:pt x="1277" y="1247"/>
                  <a:pt x="1247" y="1399"/>
                  <a:pt x="1125" y="1520"/>
                </a:cubicBezTo>
                <a:cubicBezTo>
                  <a:pt x="1034" y="1612"/>
                  <a:pt x="912" y="1672"/>
                  <a:pt x="730" y="1672"/>
                </a:cubicBezTo>
                <a:cubicBezTo>
                  <a:pt x="609" y="1672"/>
                  <a:pt x="487" y="1612"/>
                  <a:pt x="426" y="1520"/>
                </a:cubicBezTo>
                <a:cubicBezTo>
                  <a:pt x="365" y="1429"/>
                  <a:pt x="335" y="1308"/>
                  <a:pt x="335" y="1125"/>
                </a:cubicBez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3629470" y="4324037"/>
            <a:ext cx="57953" cy="92697"/>
          </a:xfrm>
          <a:custGeom>
            <a:avLst/>
            <a:gdLst/>
            <a:ahLst/>
            <a:cxnLst/>
            <a:rect l="l" t="t" r="r" b="b"/>
            <a:pathLst>
              <a:path w="1673" h="2676" extrusionOk="0">
                <a:moveTo>
                  <a:pt x="821" y="274"/>
                </a:moveTo>
                <a:cubicBezTo>
                  <a:pt x="1004" y="274"/>
                  <a:pt x="1125" y="335"/>
                  <a:pt x="1216" y="457"/>
                </a:cubicBezTo>
                <a:cubicBezTo>
                  <a:pt x="1308" y="609"/>
                  <a:pt x="1368" y="791"/>
                  <a:pt x="1368" y="1004"/>
                </a:cubicBezTo>
                <a:cubicBezTo>
                  <a:pt x="1368" y="1247"/>
                  <a:pt x="1308" y="1399"/>
                  <a:pt x="1216" y="1551"/>
                </a:cubicBezTo>
                <a:cubicBezTo>
                  <a:pt x="1125" y="1673"/>
                  <a:pt x="1004" y="1733"/>
                  <a:pt x="821" y="1733"/>
                </a:cubicBezTo>
                <a:cubicBezTo>
                  <a:pt x="669" y="1733"/>
                  <a:pt x="548" y="1673"/>
                  <a:pt x="457" y="1551"/>
                </a:cubicBezTo>
                <a:cubicBezTo>
                  <a:pt x="335" y="1399"/>
                  <a:pt x="305" y="1247"/>
                  <a:pt x="305" y="1004"/>
                </a:cubicBezTo>
                <a:cubicBezTo>
                  <a:pt x="305" y="791"/>
                  <a:pt x="335" y="609"/>
                  <a:pt x="457" y="457"/>
                </a:cubicBezTo>
                <a:cubicBezTo>
                  <a:pt x="548" y="335"/>
                  <a:pt x="669" y="274"/>
                  <a:pt x="821" y="274"/>
                </a:cubicBezTo>
                <a:close/>
                <a:moveTo>
                  <a:pt x="912" y="1"/>
                </a:moveTo>
                <a:cubicBezTo>
                  <a:pt x="761" y="1"/>
                  <a:pt x="639" y="31"/>
                  <a:pt x="548" y="92"/>
                </a:cubicBezTo>
                <a:cubicBezTo>
                  <a:pt x="457" y="153"/>
                  <a:pt x="365" y="244"/>
                  <a:pt x="305" y="335"/>
                </a:cubicBezTo>
                <a:lnTo>
                  <a:pt x="305" y="62"/>
                </a:lnTo>
                <a:lnTo>
                  <a:pt x="1" y="62"/>
                </a:lnTo>
                <a:lnTo>
                  <a:pt x="1" y="2676"/>
                </a:lnTo>
                <a:lnTo>
                  <a:pt x="305" y="2676"/>
                </a:lnTo>
                <a:lnTo>
                  <a:pt x="305" y="1673"/>
                </a:lnTo>
                <a:cubicBezTo>
                  <a:pt x="365" y="1764"/>
                  <a:pt x="457" y="1855"/>
                  <a:pt x="548" y="1916"/>
                </a:cubicBezTo>
                <a:cubicBezTo>
                  <a:pt x="639" y="1977"/>
                  <a:pt x="761" y="2007"/>
                  <a:pt x="912" y="2007"/>
                </a:cubicBezTo>
                <a:cubicBezTo>
                  <a:pt x="1125" y="2007"/>
                  <a:pt x="1308" y="1916"/>
                  <a:pt x="1460" y="1733"/>
                </a:cubicBezTo>
                <a:cubicBezTo>
                  <a:pt x="1612" y="1551"/>
                  <a:pt x="1672" y="1308"/>
                  <a:pt x="1672" y="1004"/>
                </a:cubicBezTo>
                <a:cubicBezTo>
                  <a:pt x="1672" y="700"/>
                  <a:pt x="1612" y="457"/>
                  <a:pt x="1460" y="274"/>
                </a:cubicBezTo>
                <a:cubicBezTo>
                  <a:pt x="1308" y="92"/>
                  <a:pt x="1125" y="1"/>
                  <a:pt x="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3717902" y="4324037"/>
            <a:ext cx="59027" cy="92697"/>
          </a:xfrm>
          <a:custGeom>
            <a:avLst/>
            <a:gdLst/>
            <a:ahLst/>
            <a:cxnLst/>
            <a:rect l="l" t="t" r="r" b="b"/>
            <a:pathLst>
              <a:path w="1704" h="2676" extrusionOk="0">
                <a:moveTo>
                  <a:pt x="852" y="274"/>
                </a:moveTo>
                <a:cubicBezTo>
                  <a:pt x="1004" y="274"/>
                  <a:pt x="1156" y="335"/>
                  <a:pt x="1247" y="457"/>
                </a:cubicBezTo>
                <a:cubicBezTo>
                  <a:pt x="1338" y="609"/>
                  <a:pt x="1369" y="791"/>
                  <a:pt x="1369" y="1004"/>
                </a:cubicBezTo>
                <a:cubicBezTo>
                  <a:pt x="1369" y="1247"/>
                  <a:pt x="1338" y="1399"/>
                  <a:pt x="1247" y="1551"/>
                </a:cubicBezTo>
                <a:cubicBezTo>
                  <a:pt x="1156" y="1673"/>
                  <a:pt x="1004" y="1733"/>
                  <a:pt x="852" y="1733"/>
                </a:cubicBezTo>
                <a:cubicBezTo>
                  <a:pt x="700" y="1733"/>
                  <a:pt x="548" y="1673"/>
                  <a:pt x="457" y="1551"/>
                </a:cubicBezTo>
                <a:cubicBezTo>
                  <a:pt x="366" y="1399"/>
                  <a:pt x="335" y="1247"/>
                  <a:pt x="335" y="1004"/>
                </a:cubicBezTo>
                <a:cubicBezTo>
                  <a:pt x="335" y="791"/>
                  <a:pt x="366" y="609"/>
                  <a:pt x="457" y="457"/>
                </a:cubicBezTo>
                <a:cubicBezTo>
                  <a:pt x="548" y="335"/>
                  <a:pt x="700" y="274"/>
                  <a:pt x="852" y="274"/>
                </a:cubicBezTo>
                <a:close/>
                <a:moveTo>
                  <a:pt x="913" y="1"/>
                </a:moveTo>
                <a:cubicBezTo>
                  <a:pt x="791" y="1"/>
                  <a:pt x="670" y="31"/>
                  <a:pt x="578" y="92"/>
                </a:cubicBezTo>
                <a:cubicBezTo>
                  <a:pt x="457" y="153"/>
                  <a:pt x="396" y="244"/>
                  <a:pt x="335" y="335"/>
                </a:cubicBezTo>
                <a:lnTo>
                  <a:pt x="335" y="62"/>
                </a:lnTo>
                <a:lnTo>
                  <a:pt x="1" y="62"/>
                </a:lnTo>
                <a:lnTo>
                  <a:pt x="1" y="2676"/>
                </a:lnTo>
                <a:lnTo>
                  <a:pt x="335" y="2676"/>
                </a:lnTo>
                <a:lnTo>
                  <a:pt x="335" y="1673"/>
                </a:lnTo>
                <a:cubicBezTo>
                  <a:pt x="396" y="1764"/>
                  <a:pt x="457" y="1855"/>
                  <a:pt x="578" y="1916"/>
                </a:cubicBezTo>
                <a:cubicBezTo>
                  <a:pt x="670" y="1977"/>
                  <a:pt x="791" y="2007"/>
                  <a:pt x="913" y="2007"/>
                </a:cubicBezTo>
                <a:cubicBezTo>
                  <a:pt x="1156" y="2007"/>
                  <a:pt x="1338" y="1916"/>
                  <a:pt x="1490" y="1733"/>
                </a:cubicBezTo>
                <a:cubicBezTo>
                  <a:pt x="1642" y="1551"/>
                  <a:pt x="1703" y="1308"/>
                  <a:pt x="1703" y="1004"/>
                </a:cubicBezTo>
                <a:cubicBezTo>
                  <a:pt x="1703" y="700"/>
                  <a:pt x="1642" y="457"/>
                  <a:pt x="1490" y="274"/>
                </a:cubicBezTo>
                <a:cubicBezTo>
                  <a:pt x="1338" y="92"/>
                  <a:pt x="1156" y="1"/>
                  <a:pt x="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3807408" y="4300899"/>
            <a:ext cx="11604" cy="90584"/>
          </a:xfrm>
          <a:custGeom>
            <a:avLst/>
            <a:gdLst/>
            <a:ahLst/>
            <a:cxnLst/>
            <a:rect l="l" t="t" r="r" b="b"/>
            <a:pathLst>
              <a:path w="335" h="2615" extrusionOk="0">
                <a:moveTo>
                  <a:pt x="0" y="0"/>
                </a:moveTo>
                <a:lnTo>
                  <a:pt x="0" y="2614"/>
                </a:lnTo>
                <a:lnTo>
                  <a:pt x="335" y="2614"/>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3846376" y="4326150"/>
            <a:ext cx="64257" cy="90584"/>
          </a:xfrm>
          <a:custGeom>
            <a:avLst/>
            <a:gdLst/>
            <a:ahLst/>
            <a:cxnLst/>
            <a:rect l="l" t="t" r="r" b="b"/>
            <a:pathLst>
              <a:path w="1855" h="2615" extrusionOk="0">
                <a:moveTo>
                  <a:pt x="0" y="1"/>
                </a:moveTo>
                <a:lnTo>
                  <a:pt x="760" y="1855"/>
                </a:lnTo>
                <a:lnTo>
                  <a:pt x="699" y="2007"/>
                </a:lnTo>
                <a:cubicBezTo>
                  <a:pt x="638" y="2159"/>
                  <a:pt x="608" y="2250"/>
                  <a:pt x="547" y="2280"/>
                </a:cubicBezTo>
                <a:cubicBezTo>
                  <a:pt x="517" y="2311"/>
                  <a:pt x="426" y="2341"/>
                  <a:pt x="365" y="2341"/>
                </a:cubicBezTo>
                <a:lnTo>
                  <a:pt x="183" y="2341"/>
                </a:lnTo>
                <a:lnTo>
                  <a:pt x="183" y="2615"/>
                </a:lnTo>
                <a:lnTo>
                  <a:pt x="426" y="2615"/>
                </a:lnTo>
                <a:cubicBezTo>
                  <a:pt x="547" y="2615"/>
                  <a:pt x="669" y="2584"/>
                  <a:pt x="760" y="2493"/>
                </a:cubicBezTo>
                <a:cubicBezTo>
                  <a:pt x="851" y="2432"/>
                  <a:pt x="912" y="2280"/>
                  <a:pt x="1003" y="2067"/>
                </a:cubicBezTo>
                <a:lnTo>
                  <a:pt x="1854" y="1"/>
                </a:lnTo>
                <a:lnTo>
                  <a:pt x="1520" y="1"/>
                </a:lnTo>
                <a:lnTo>
                  <a:pt x="912" y="1490"/>
                </a:lnTo>
                <a:lnTo>
                  <a:pt x="3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3985346" y="4302977"/>
            <a:ext cx="69522" cy="90584"/>
          </a:xfrm>
          <a:custGeom>
            <a:avLst/>
            <a:gdLst/>
            <a:ahLst/>
            <a:cxnLst/>
            <a:rect l="l" t="t" r="r" b="b"/>
            <a:pathLst>
              <a:path w="2007" h="2615" extrusionOk="0">
                <a:moveTo>
                  <a:pt x="1216" y="1"/>
                </a:moveTo>
                <a:cubicBezTo>
                  <a:pt x="821" y="1"/>
                  <a:pt x="547" y="122"/>
                  <a:pt x="304" y="335"/>
                </a:cubicBezTo>
                <a:cubicBezTo>
                  <a:pt x="92" y="578"/>
                  <a:pt x="0" y="882"/>
                  <a:pt x="0" y="1308"/>
                </a:cubicBezTo>
                <a:cubicBezTo>
                  <a:pt x="0" y="1703"/>
                  <a:pt x="92" y="2007"/>
                  <a:pt x="304" y="2250"/>
                </a:cubicBezTo>
                <a:cubicBezTo>
                  <a:pt x="547" y="2493"/>
                  <a:pt x="821" y="2615"/>
                  <a:pt x="1216" y="2615"/>
                </a:cubicBezTo>
                <a:cubicBezTo>
                  <a:pt x="1368" y="2615"/>
                  <a:pt x="1520" y="2585"/>
                  <a:pt x="1642" y="2554"/>
                </a:cubicBezTo>
                <a:cubicBezTo>
                  <a:pt x="1763" y="2493"/>
                  <a:pt x="1885" y="2433"/>
                  <a:pt x="2006" y="2372"/>
                </a:cubicBezTo>
                <a:lnTo>
                  <a:pt x="2006" y="2007"/>
                </a:lnTo>
                <a:cubicBezTo>
                  <a:pt x="1915" y="2098"/>
                  <a:pt x="1794" y="2189"/>
                  <a:pt x="1642" y="2250"/>
                </a:cubicBezTo>
                <a:cubicBezTo>
                  <a:pt x="1520" y="2311"/>
                  <a:pt x="1368" y="2311"/>
                  <a:pt x="1247" y="2311"/>
                </a:cubicBezTo>
                <a:cubicBezTo>
                  <a:pt x="943" y="2311"/>
                  <a:pt x="730" y="2250"/>
                  <a:pt x="578" y="2068"/>
                </a:cubicBezTo>
                <a:cubicBezTo>
                  <a:pt x="426" y="1885"/>
                  <a:pt x="335" y="1642"/>
                  <a:pt x="335" y="1308"/>
                </a:cubicBezTo>
                <a:cubicBezTo>
                  <a:pt x="335" y="974"/>
                  <a:pt x="426" y="700"/>
                  <a:pt x="578" y="548"/>
                </a:cubicBezTo>
                <a:cubicBezTo>
                  <a:pt x="730" y="366"/>
                  <a:pt x="943" y="274"/>
                  <a:pt x="1247" y="274"/>
                </a:cubicBezTo>
                <a:cubicBezTo>
                  <a:pt x="1368" y="274"/>
                  <a:pt x="1520" y="305"/>
                  <a:pt x="1642" y="335"/>
                </a:cubicBezTo>
                <a:cubicBezTo>
                  <a:pt x="1794" y="396"/>
                  <a:pt x="1915" y="487"/>
                  <a:pt x="2006" y="578"/>
                </a:cubicBezTo>
                <a:lnTo>
                  <a:pt x="2006" y="244"/>
                </a:lnTo>
                <a:cubicBezTo>
                  <a:pt x="1915" y="153"/>
                  <a:pt x="1763" y="92"/>
                  <a:pt x="1642" y="62"/>
                </a:cubicBezTo>
                <a:cubicBezTo>
                  <a:pt x="1520" y="1"/>
                  <a:pt x="1368" y="1"/>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4085348" y="4300899"/>
            <a:ext cx="55840" cy="90584"/>
          </a:xfrm>
          <a:custGeom>
            <a:avLst/>
            <a:gdLst/>
            <a:ahLst/>
            <a:cxnLst/>
            <a:rect l="l" t="t" r="r" b="b"/>
            <a:pathLst>
              <a:path w="1612" h="2615" extrusionOk="0">
                <a:moveTo>
                  <a:pt x="1" y="0"/>
                </a:moveTo>
                <a:lnTo>
                  <a:pt x="1" y="2614"/>
                </a:lnTo>
                <a:lnTo>
                  <a:pt x="335" y="2614"/>
                </a:lnTo>
                <a:lnTo>
                  <a:pt x="335" y="1550"/>
                </a:lnTo>
                <a:cubicBezTo>
                  <a:pt x="335" y="1368"/>
                  <a:pt x="366" y="1216"/>
                  <a:pt x="487" y="1125"/>
                </a:cubicBezTo>
                <a:cubicBezTo>
                  <a:pt x="578" y="1003"/>
                  <a:pt x="700" y="942"/>
                  <a:pt x="882" y="942"/>
                </a:cubicBezTo>
                <a:cubicBezTo>
                  <a:pt x="1004" y="942"/>
                  <a:pt x="1126" y="1003"/>
                  <a:pt x="1186" y="1094"/>
                </a:cubicBezTo>
                <a:cubicBezTo>
                  <a:pt x="1247" y="1186"/>
                  <a:pt x="1278" y="1307"/>
                  <a:pt x="1278" y="1489"/>
                </a:cubicBezTo>
                <a:lnTo>
                  <a:pt x="1278" y="2614"/>
                </a:lnTo>
                <a:lnTo>
                  <a:pt x="1612" y="2614"/>
                </a:lnTo>
                <a:lnTo>
                  <a:pt x="1612" y="1489"/>
                </a:lnTo>
                <a:cubicBezTo>
                  <a:pt x="1612" y="1216"/>
                  <a:pt x="1551" y="1003"/>
                  <a:pt x="1430" y="882"/>
                </a:cubicBezTo>
                <a:cubicBezTo>
                  <a:pt x="1308" y="760"/>
                  <a:pt x="1156" y="669"/>
                  <a:pt x="943" y="669"/>
                </a:cubicBezTo>
                <a:cubicBezTo>
                  <a:pt x="822" y="669"/>
                  <a:pt x="700" y="699"/>
                  <a:pt x="578" y="760"/>
                </a:cubicBezTo>
                <a:cubicBezTo>
                  <a:pt x="487" y="821"/>
                  <a:pt x="396" y="912"/>
                  <a:pt x="335" y="1034"/>
                </a:cubicBez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4171701" y="4324037"/>
            <a:ext cx="54766" cy="69522"/>
          </a:xfrm>
          <a:custGeom>
            <a:avLst/>
            <a:gdLst/>
            <a:ahLst/>
            <a:cxnLst/>
            <a:rect l="l" t="t" r="r" b="b"/>
            <a:pathLst>
              <a:path w="1581" h="2007" extrusionOk="0">
                <a:moveTo>
                  <a:pt x="1277" y="1004"/>
                </a:moveTo>
                <a:lnTo>
                  <a:pt x="1277" y="1065"/>
                </a:lnTo>
                <a:cubicBezTo>
                  <a:pt x="1277" y="1277"/>
                  <a:pt x="1216" y="1429"/>
                  <a:pt x="1125" y="1551"/>
                </a:cubicBezTo>
                <a:cubicBezTo>
                  <a:pt x="1003" y="1673"/>
                  <a:pt x="882" y="1733"/>
                  <a:pt x="700" y="1733"/>
                </a:cubicBezTo>
                <a:cubicBezTo>
                  <a:pt x="578" y="1733"/>
                  <a:pt x="487" y="1703"/>
                  <a:pt x="396" y="1642"/>
                </a:cubicBezTo>
                <a:cubicBezTo>
                  <a:pt x="335" y="1581"/>
                  <a:pt x="304" y="1490"/>
                  <a:pt x="304" y="1369"/>
                </a:cubicBezTo>
                <a:cubicBezTo>
                  <a:pt x="304" y="1247"/>
                  <a:pt x="335" y="1156"/>
                  <a:pt x="456" y="1095"/>
                </a:cubicBezTo>
                <a:cubicBezTo>
                  <a:pt x="548" y="1034"/>
                  <a:pt x="730" y="1004"/>
                  <a:pt x="973" y="1004"/>
                </a:cubicBezTo>
                <a:close/>
                <a:moveTo>
                  <a:pt x="760" y="1"/>
                </a:moveTo>
                <a:cubicBezTo>
                  <a:pt x="669" y="1"/>
                  <a:pt x="578" y="31"/>
                  <a:pt x="456" y="31"/>
                </a:cubicBezTo>
                <a:cubicBezTo>
                  <a:pt x="365" y="62"/>
                  <a:pt x="244" y="92"/>
                  <a:pt x="122" y="153"/>
                </a:cubicBezTo>
                <a:lnTo>
                  <a:pt x="122" y="426"/>
                </a:lnTo>
                <a:cubicBezTo>
                  <a:pt x="213" y="366"/>
                  <a:pt x="335" y="335"/>
                  <a:pt x="426" y="305"/>
                </a:cubicBezTo>
                <a:cubicBezTo>
                  <a:pt x="517" y="274"/>
                  <a:pt x="639" y="274"/>
                  <a:pt x="730" y="274"/>
                </a:cubicBezTo>
                <a:cubicBezTo>
                  <a:pt x="912" y="274"/>
                  <a:pt x="1034" y="305"/>
                  <a:pt x="1125" y="396"/>
                </a:cubicBezTo>
                <a:cubicBezTo>
                  <a:pt x="1216" y="457"/>
                  <a:pt x="1277" y="578"/>
                  <a:pt x="1277" y="730"/>
                </a:cubicBezTo>
                <a:lnTo>
                  <a:pt x="1277" y="761"/>
                </a:lnTo>
                <a:lnTo>
                  <a:pt x="851" y="761"/>
                </a:lnTo>
                <a:cubicBezTo>
                  <a:pt x="548" y="761"/>
                  <a:pt x="335" y="821"/>
                  <a:pt x="213" y="913"/>
                </a:cubicBezTo>
                <a:cubicBezTo>
                  <a:pt x="61" y="1034"/>
                  <a:pt x="0" y="1186"/>
                  <a:pt x="0" y="1399"/>
                </a:cubicBezTo>
                <a:cubicBezTo>
                  <a:pt x="0" y="1581"/>
                  <a:pt x="61" y="1733"/>
                  <a:pt x="152" y="1825"/>
                </a:cubicBezTo>
                <a:cubicBezTo>
                  <a:pt x="274" y="1946"/>
                  <a:pt x="426" y="2007"/>
                  <a:pt x="608" y="2007"/>
                </a:cubicBezTo>
                <a:cubicBezTo>
                  <a:pt x="760" y="2007"/>
                  <a:pt x="912" y="1977"/>
                  <a:pt x="1003" y="1916"/>
                </a:cubicBezTo>
                <a:cubicBezTo>
                  <a:pt x="1125" y="1855"/>
                  <a:pt x="1216" y="1764"/>
                  <a:pt x="1277" y="1673"/>
                </a:cubicBezTo>
                <a:lnTo>
                  <a:pt x="1277" y="1946"/>
                </a:lnTo>
                <a:lnTo>
                  <a:pt x="1581" y="1946"/>
                </a:lnTo>
                <a:lnTo>
                  <a:pt x="1581" y="882"/>
                </a:lnTo>
                <a:cubicBezTo>
                  <a:pt x="1581" y="578"/>
                  <a:pt x="1520" y="366"/>
                  <a:pt x="1399" y="214"/>
                </a:cubicBezTo>
                <a:cubicBezTo>
                  <a:pt x="1247" y="92"/>
                  <a:pt x="1034"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4262247" y="4300899"/>
            <a:ext cx="10565" cy="90584"/>
          </a:xfrm>
          <a:custGeom>
            <a:avLst/>
            <a:gdLst/>
            <a:ahLst/>
            <a:cxnLst/>
            <a:rect l="l" t="t" r="r" b="b"/>
            <a:pathLst>
              <a:path w="305" h="2615" extrusionOk="0">
                <a:moveTo>
                  <a:pt x="0" y="0"/>
                </a:moveTo>
                <a:lnTo>
                  <a:pt x="0" y="395"/>
                </a:lnTo>
                <a:lnTo>
                  <a:pt x="304" y="395"/>
                </a:lnTo>
                <a:lnTo>
                  <a:pt x="304" y="0"/>
                </a:lnTo>
                <a:close/>
                <a:moveTo>
                  <a:pt x="0" y="730"/>
                </a:moveTo>
                <a:lnTo>
                  <a:pt x="0" y="2614"/>
                </a:lnTo>
                <a:lnTo>
                  <a:pt x="304" y="2614"/>
                </a:lnTo>
                <a:lnTo>
                  <a:pt x="304" y="73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a:off x="4307519" y="4324037"/>
            <a:ext cx="54800" cy="67444"/>
          </a:xfrm>
          <a:custGeom>
            <a:avLst/>
            <a:gdLst/>
            <a:ahLst/>
            <a:cxnLst/>
            <a:rect l="l" t="t" r="r" b="b"/>
            <a:pathLst>
              <a:path w="1582" h="1947" extrusionOk="0">
                <a:moveTo>
                  <a:pt x="943" y="1"/>
                </a:moveTo>
                <a:cubicBezTo>
                  <a:pt x="791" y="1"/>
                  <a:pt x="700" y="31"/>
                  <a:pt x="578" y="92"/>
                </a:cubicBezTo>
                <a:cubicBezTo>
                  <a:pt x="487" y="153"/>
                  <a:pt x="396" y="244"/>
                  <a:pt x="335" y="366"/>
                </a:cubicBezTo>
                <a:lnTo>
                  <a:pt x="335" y="62"/>
                </a:lnTo>
                <a:lnTo>
                  <a:pt x="0" y="62"/>
                </a:lnTo>
                <a:lnTo>
                  <a:pt x="0" y="1946"/>
                </a:lnTo>
                <a:lnTo>
                  <a:pt x="335" y="1946"/>
                </a:lnTo>
                <a:lnTo>
                  <a:pt x="335" y="882"/>
                </a:lnTo>
                <a:cubicBezTo>
                  <a:pt x="335" y="700"/>
                  <a:pt x="365" y="548"/>
                  <a:pt x="456" y="457"/>
                </a:cubicBezTo>
                <a:cubicBezTo>
                  <a:pt x="578" y="335"/>
                  <a:pt x="700" y="274"/>
                  <a:pt x="852" y="274"/>
                </a:cubicBezTo>
                <a:cubicBezTo>
                  <a:pt x="1004" y="274"/>
                  <a:pt x="1125" y="335"/>
                  <a:pt x="1186" y="426"/>
                </a:cubicBezTo>
                <a:cubicBezTo>
                  <a:pt x="1247" y="518"/>
                  <a:pt x="1277" y="639"/>
                  <a:pt x="1277" y="821"/>
                </a:cubicBezTo>
                <a:lnTo>
                  <a:pt x="1277" y="1946"/>
                </a:lnTo>
                <a:lnTo>
                  <a:pt x="1581" y="1946"/>
                </a:lnTo>
                <a:lnTo>
                  <a:pt x="1581" y="821"/>
                </a:lnTo>
                <a:cubicBezTo>
                  <a:pt x="1581" y="548"/>
                  <a:pt x="1551" y="335"/>
                  <a:pt x="1429" y="214"/>
                </a:cubicBezTo>
                <a:cubicBezTo>
                  <a:pt x="1307" y="92"/>
                  <a:pt x="1155" y="1"/>
                  <a:pt x="9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4449641" y="4304051"/>
            <a:ext cx="79014" cy="87431"/>
          </a:xfrm>
          <a:custGeom>
            <a:avLst/>
            <a:gdLst/>
            <a:ahLst/>
            <a:cxnLst/>
            <a:rect l="l" t="t" r="r" b="b"/>
            <a:pathLst>
              <a:path w="2281" h="2524" extrusionOk="0">
                <a:moveTo>
                  <a:pt x="1" y="0"/>
                </a:moveTo>
                <a:lnTo>
                  <a:pt x="1" y="2523"/>
                </a:lnTo>
                <a:lnTo>
                  <a:pt x="305" y="2523"/>
                </a:lnTo>
                <a:lnTo>
                  <a:pt x="305" y="304"/>
                </a:lnTo>
                <a:lnTo>
                  <a:pt x="974" y="2037"/>
                </a:lnTo>
                <a:lnTo>
                  <a:pt x="1308" y="2037"/>
                </a:lnTo>
                <a:lnTo>
                  <a:pt x="1946" y="304"/>
                </a:lnTo>
                <a:lnTo>
                  <a:pt x="1946" y="2523"/>
                </a:lnTo>
                <a:lnTo>
                  <a:pt x="2281" y="2523"/>
                </a:lnTo>
                <a:lnTo>
                  <a:pt x="2281" y="0"/>
                </a:lnTo>
                <a:lnTo>
                  <a:pt x="1794" y="0"/>
                </a:lnTo>
                <a:lnTo>
                  <a:pt x="1126" y="1733"/>
                </a:lnTo>
                <a:lnTo>
                  <a:pt x="4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a:off x="4561247" y="4552637"/>
            <a:ext cx="54800" cy="69522"/>
          </a:xfrm>
          <a:custGeom>
            <a:avLst/>
            <a:gdLst/>
            <a:ahLst/>
            <a:cxnLst/>
            <a:rect l="l" t="t" r="r" b="b"/>
            <a:pathLst>
              <a:path w="1582" h="2007" extrusionOk="0">
                <a:moveTo>
                  <a:pt x="1277" y="1004"/>
                </a:moveTo>
                <a:lnTo>
                  <a:pt x="1277" y="1065"/>
                </a:lnTo>
                <a:cubicBezTo>
                  <a:pt x="1277" y="1277"/>
                  <a:pt x="1217" y="1429"/>
                  <a:pt x="1125" y="1551"/>
                </a:cubicBezTo>
                <a:cubicBezTo>
                  <a:pt x="1034" y="1673"/>
                  <a:pt x="882" y="1733"/>
                  <a:pt x="700" y="1733"/>
                </a:cubicBezTo>
                <a:cubicBezTo>
                  <a:pt x="578" y="1733"/>
                  <a:pt x="487" y="1703"/>
                  <a:pt x="426" y="1642"/>
                </a:cubicBezTo>
                <a:cubicBezTo>
                  <a:pt x="335" y="1581"/>
                  <a:pt x="305" y="1490"/>
                  <a:pt x="305" y="1369"/>
                </a:cubicBezTo>
                <a:cubicBezTo>
                  <a:pt x="305" y="1247"/>
                  <a:pt x="366" y="1156"/>
                  <a:pt x="457" y="1095"/>
                </a:cubicBezTo>
                <a:cubicBezTo>
                  <a:pt x="548" y="1034"/>
                  <a:pt x="730" y="1004"/>
                  <a:pt x="973" y="1004"/>
                </a:cubicBezTo>
                <a:close/>
                <a:moveTo>
                  <a:pt x="791" y="1"/>
                </a:moveTo>
                <a:cubicBezTo>
                  <a:pt x="670" y="1"/>
                  <a:pt x="578" y="31"/>
                  <a:pt x="457" y="31"/>
                </a:cubicBezTo>
                <a:cubicBezTo>
                  <a:pt x="366" y="62"/>
                  <a:pt x="244" y="92"/>
                  <a:pt x="122" y="153"/>
                </a:cubicBezTo>
                <a:lnTo>
                  <a:pt x="122" y="426"/>
                </a:lnTo>
                <a:cubicBezTo>
                  <a:pt x="244" y="366"/>
                  <a:pt x="335" y="335"/>
                  <a:pt x="426" y="305"/>
                </a:cubicBezTo>
                <a:cubicBezTo>
                  <a:pt x="548" y="274"/>
                  <a:pt x="639" y="274"/>
                  <a:pt x="761" y="274"/>
                </a:cubicBezTo>
                <a:cubicBezTo>
                  <a:pt x="913" y="274"/>
                  <a:pt x="1034" y="305"/>
                  <a:pt x="1156" y="396"/>
                </a:cubicBezTo>
                <a:cubicBezTo>
                  <a:pt x="1247" y="457"/>
                  <a:pt x="1277" y="578"/>
                  <a:pt x="1277" y="730"/>
                </a:cubicBezTo>
                <a:lnTo>
                  <a:pt x="1277" y="761"/>
                </a:lnTo>
                <a:lnTo>
                  <a:pt x="852" y="761"/>
                </a:lnTo>
                <a:cubicBezTo>
                  <a:pt x="578" y="761"/>
                  <a:pt x="366" y="821"/>
                  <a:pt x="214" y="913"/>
                </a:cubicBezTo>
                <a:cubicBezTo>
                  <a:pt x="62" y="1034"/>
                  <a:pt x="1" y="1186"/>
                  <a:pt x="1" y="1399"/>
                </a:cubicBezTo>
                <a:cubicBezTo>
                  <a:pt x="1" y="1581"/>
                  <a:pt x="62" y="1733"/>
                  <a:pt x="183" y="1825"/>
                </a:cubicBezTo>
                <a:cubicBezTo>
                  <a:pt x="274" y="1946"/>
                  <a:pt x="426" y="2007"/>
                  <a:pt x="639" y="2007"/>
                </a:cubicBezTo>
                <a:cubicBezTo>
                  <a:pt x="791" y="2007"/>
                  <a:pt x="913" y="1977"/>
                  <a:pt x="1034" y="1916"/>
                </a:cubicBezTo>
                <a:cubicBezTo>
                  <a:pt x="1125" y="1855"/>
                  <a:pt x="1217" y="1764"/>
                  <a:pt x="1277" y="1673"/>
                </a:cubicBezTo>
                <a:lnTo>
                  <a:pt x="1277" y="1946"/>
                </a:lnTo>
                <a:lnTo>
                  <a:pt x="1581" y="1946"/>
                </a:lnTo>
                <a:lnTo>
                  <a:pt x="1581" y="882"/>
                </a:lnTo>
                <a:cubicBezTo>
                  <a:pt x="1581" y="578"/>
                  <a:pt x="1521" y="366"/>
                  <a:pt x="1399" y="214"/>
                </a:cubicBezTo>
                <a:cubicBezTo>
                  <a:pt x="1247" y="92"/>
                  <a:pt x="1065" y="1"/>
                  <a:pt x="7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4651792" y="4552637"/>
            <a:ext cx="54800" cy="67444"/>
          </a:xfrm>
          <a:custGeom>
            <a:avLst/>
            <a:gdLst/>
            <a:ahLst/>
            <a:cxnLst/>
            <a:rect l="l" t="t" r="r" b="b"/>
            <a:pathLst>
              <a:path w="1582" h="1947" extrusionOk="0">
                <a:moveTo>
                  <a:pt x="913" y="1"/>
                </a:moveTo>
                <a:cubicBezTo>
                  <a:pt x="791" y="1"/>
                  <a:pt x="670" y="31"/>
                  <a:pt x="578" y="92"/>
                </a:cubicBezTo>
                <a:cubicBezTo>
                  <a:pt x="457" y="153"/>
                  <a:pt x="366" y="244"/>
                  <a:pt x="305" y="366"/>
                </a:cubicBezTo>
                <a:lnTo>
                  <a:pt x="305" y="62"/>
                </a:lnTo>
                <a:lnTo>
                  <a:pt x="1" y="62"/>
                </a:lnTo>
                <a:lnTo>
                  <a:pt x="1" y="1946"/>
                </a:lnTo>
                <a:lnTo>
                  <a:pt x="305" y="1946"/>
                </a:lnTo>
                <a:lnTo>
                  <a:pt x="305" y="882"/>
                </a:lnTo>
                <a:cubicBezTo>
                  <a:pt x="305" y="700"/>
                  <a:pt x="366" y="548"/>
                  <a:pt x="457" y="457"/>
                </a:cubicBezTo>
                <a:cubicBezTo>
                  <a:pt x="548" y="335"/>
                  <a:pt x="670" y="274"/>
                  <a:pt x="852" y="274"/>
                </a:cubicBezTo>
                <a:cubicBezTo>
                  <a:pt x="974" y="274"/>
                  <a:pt x="1095" y="335"/>
                  <a:pt x="1156" y="426"/>
                </a:cubicBezTo>
                <a:cubicBezTo>
                  <a:pt x="1217" y="518"/>
                  <a:pt x="1247" y="639"/>
                  <a:pt x="1247" y="821"/>
                </a:cubicBezTo>
                <a:lnTo>
                  <a:pt x="1247" y="1946"/>
                </a:lnTo>
                <a:lnTo>
                  <a:pt x="1581" y="1946"/>
                </a:lnTo>
                <a:lnTo>
                  <a:pt x="1581" y="821"/>
                </a:lnTo>
                <a:cubicBezTo>
                  <a:pt x="1581" y="548"/>
                  <a:pt x="1521" y="335"/>
                  <a:pt x="1399" y="214"/>
                </a:cubicBezTo>
                <a:cubicBezTo>
                  <a:pt x="1308" y="92"/>
                  <a:pt x="1125" y="1"/>
                  <a:pt x="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a:off x="4737072" y="4628837"/>
            <a:ext cx="54800" cy="69522"/>
          </a:xfrm>
          <a:custGeom>
            <a:avLst/>
            <a:gdLst/>
            <a:ahLst/>
            <a:cxnLst/>
            <a:rect l="l" t="t" r="r" b="b"/>
            <a:pathLst>
              <a:path w="1582" h="2007" extrusionOk="0">
                <a:moveTo>
                  <a:pt x="1278" y="1004"/>
                </a:moveTo>
                <a:lnTo>
                  <a:pt x="1278" y="1065"/>
                </a:lnTo>
                <a:cubicBezTo>
                  <a:pt x="1278" y="1277"/>
                  <a:pt x="1217" y="1429"/>
                  <a:pt x="1126" y="1551"/>
                </a:cubicBezTo>
                <a:cubicBezTo>
                  <a:pt x="1034" y="1673"/>
                  <a:pt x="882" y="1733"/>
                  <a:pt x="700" y="1733"/>
                </a:cubicBezTo>
                <a:cubicBezTo>
                  <a:pt x="578" y="1733"/>
                  <a:pt x="487" y="1703"/>
                  <a:pt x="426" y="1642"/>
                </a:cubicBezTo>
                <a:cubicBezTo>
                  <a:pt x="335" y="1581"/>
                  <a:pt x="305" y="1490"/>
                  <a:pt x="305" y="1369"/>
                </a:cubicBezTo>
                <a:cubicBezTo>
                  <a:pt x="305" y="1247"/>
                  <a:pt x="366" y="1156"/>
                  <a:pt x="457" y="1095"/>
                </a:cubicBezTo>
                <a:cubicBezTo>
                  <a:pt x="548" y="1034"/>
                  <a:pt x="730" y="1004"/>
                  <a:pt x="974" y="1004"/>
                </a:cubicBezTo>
                <a:close/>
                <a:moveTo>
                  <a:pt x="791" y="1"/>
                </a:moveTo>
                <a:cubicBezTo>
                  <a:pt x="670" y="1"/>
                  <a:pt x="578" y="31"/>
                  <a:pt x="457" y="31"/>
                </a:cubicBezTo>
                <a:cubicBezTo>
                  <a:pt x="366" y="62"/>
                  <a:pt x="244" y="92"/>
                  <a:pt x="122" y="153"/>
                </a:cubicBezTo>
                <a:lnTo>
                  <a:pt x="122" y="426"/>
                </a:lnTo>
                <a:cubicBezTo>
                  <a:pt x="214" y="366"/>
                  <a:pt x="335" y="335"/>
                  <a:pt x="426" y="305"/>
                </a:cubicBezTo>
                <a:cubicBezTo>
                  <a:pt x="518" y="274"/>
                  <a:pt x="639" y="274"/>
                  <a:pt x="730" y="274"/>
                </a:cubicBezTo>
                <a:cubicBezTo>
                  <a:pt x="913" y="274"/>
                  <a:pt x="1034" y="305"/>
                  <a:pt x="1126" y="396"/>
                </a:cubicBezTo>
                <a:cubicBezTo>
                  <a:pt x="1247" y="457"/>
                  <a:pt x="1278" y="578"/>
                  <a:pt x="1278" y="730"/>
                </a:cubicBezTo>
                <a:lnTo>
                  <a:pt x="1278" y="761"/>
                </a:lnTo>
                <a:lnTo>
                  <a:pt x="852" y="761"/>
                </a:lnTo>
                <a:cubicBezTo>
                  <a:pt x="578" y="761"/>
                  <a:pt x="366" y="821"/>
                  <a:pt x="214" y="913"/>
                </a:cubicBezTo>
                <a:cubicBezTo>
                  <a:pt x="62" y="1034"/>
                  <a:pt x="1" y="1186"/>
                  <a:pt x="1" y="1399"/>
                </a:cubicBezTo>
                <a:cubicBezTo>
                  <a:pt x="1" y="1581"/>
                  <a:pt x="62" y="1733"/>
                  <a:pt x="153" y="1825"/>
                </a:cubicBezTo>
                <a:cubicBezTo>
                  <a:pt x="274" y="1946"/>
                  <a:pt x="426" y="2007"/>
                  <a:pt x="639" y="2007"/>
                </a:cubicBezTo>
                <a:cubicBezTo>
                  <a:pt x="791" y="2007"/>
                  <a:pt x="913" y="1977"/>
                  <a:pt x="1004" y="1916"/>
                </a:cubicBezTo>
                <a:cubicBezTo>
                  <a:pt x="1126" y="1855"/>
                  <a:pt x="1217" y="1764"/>
                  <a:pt x="1278" y="1673"/>
                </a:cubicBezTo>
                <a:lnTo>
                  <a:pt x="1278" y="1946"/>
                </a:lnTo>
                <a:lnTo>
                  <a:pt x="1581" y="1946"/>
                </a:lnTo>
                <a:lnTo>
                  <a:pt x="1581" y="882"/>
                </a:lnTo>
                <a:cubicBezTo>
                  <a:pt x="1581" y="578"/>
                  <a:pt x="1521" y="366"/>
                  <a:pt x="1399" y="214"/>
                </a:cubicBezTo>
                <a:cubicBezTo>
                  <a:pt x="1247" y="92"/>
                  <a:pt x="1065" y="1"/>
                  <a:pt x="7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a:off x="4822352" y="4476437"/>
            <a:ext cx="59027" cy="92697"/>
          </a:xfrm>
          <a:custGeom>
            <a:avLst/>
            <a:gdLst/>
            <a:ahLst/>
            <a:cxnLst/>
            <a:rect l="l" t="t" r="r" b="b"/>
            <a:pathLst>
              <a:path w="1704" h="2676" extrusionOk="0">
                <a:moveTo>
                  <a:pt x="852" y="274"/>
                </a:moveTo>
                <a:cubicBezTo>
                  <a:pt x="1034" y="274"/>
                  <a:pt x="1156" y="335"/>
                  <a:pt x="1247" y="457"/>
                </a:cubicBezTo>
                <a:cubicBezTo>
                  <a:pt x="1338" y="578"/>
                  <a:pt x="1399" y="761"/>
                  <a:pt x="1399" y="973"/>
                </a:cubicBezTo>
                <a:cubicBezTo>
                  <a:pt x="1399" y="1217"/>
                  <a:pt x="1338" y="1369"/>
                  <a:pt x="1247" y="1490"/>
                </a:cubicBezTo>
                <a:cubicBezTo>
                  <a:pt x="1156" y="1612"/>
                  <a:pt x="1034" y="1703"/>
                  <a:pt x="852" y="1703"/>
                </a:cubicBezTo>
                <a:cubicBezTo>
                  <a:pt x="700" y="1703"/>
                  <a:pt x="578" y="1612"/>
                  <a:pt x="487" y="1490"/>
                </a:cubicBezTo>
                <a:cubicBezTo>
                  <a:pt x="396" y="1369"/>
                  <a:pt x="335" y="1217"/>
                  <a:pt x="335" y="973"/>
                </a:cubicBezTo>
                <a:cubicBezTo>
                  <a:pt x="335" y="761"/>
                  <a:pt x="396" y="578"/>
                  <a:pt x="487" y="457"/>
                </a:cubicBezTo>
                <a:cubicBezTo>
                  <a:pt x="578" y="335"/>
                  <a:pt x="700" y="274"/>
                  <a:pt x="852" y="274"/>
                </a:cubicBezTo>
                <a:close/>
                <a:moveTo>
                  <a:pt x="791" y="1"/>
                </a:moveTo>
                <a:cubicBezTo>
                  <a:pt x="548" y="1"/>
                  <a:pt x="366" y="92"/>
                  <a:pt x="214" y="274"/>
                </a:cubicBezTo>
                <a:cubicBezTo>
                  <a:pt x="92" y="457"/>
                  <a:pt x="1" y="700"/>
                  <a:pt x="1" y="973"/>
                </a:cubicBezTo>
                <a:cubicBezTo>
                  <a:pt x="1" y="1277"/>
                  <a:pt x="92" y="1521"/>
                  <a:pt x="214" y="1673"/>
                </a:cubicBezTo>
                <a:cubicBezTo>
                  <a:pt x="366" y="1855"/>
                  <a:pt x="548" y="1946"/>
                  <a:pt x="791" y="1946"/>
                </a:cubicBezTo>
                <a:cubicBezTo>
                  <a:pt x="913" y="1946"/>
                  <a:pt x="1034" y="1916"/>
                  <a:pt x="1156" y="1855"/>
                </a:cubicBezTo>
                <a:cubicBezTo>
                  <a:pt x="1247" y="1825"/>
                  <a:pt x="1338" y="1733"/>
                  <a:pt x="1399" y="1612"/>
                </a:cubicBezTo>
                <a:lnTo>
                  <a:pt x="1399" y="1764"/>
                </a:lnTo>
                <a:cubicBezTo>
                  <a:pt x="1399" y="1977"/>
                  <a:pt x="1338" y="2159"/>
                  <a:pt x="1247" y="2250"/>
                </a:cubicBezTo>
                <a:cubicBezTo>
                  <a:pt x="1156" y="2372"/>
                  <a:pt x="974" y="2402"/>
                  <a:pt x="791" y="2402"/>
                </a:cubicBezTo>
                <a:cubicBezTo>
                  <a:pt x="700" y="2402"/>
                  <a:pt x="609" y="2402"/>
                  <a:pt x="518" y="2372"/>
                </a:cubicBezTo>
                <a:cubicBezTo>
                  <a:pt x="426" y="2341"/>
                  <a:pt x="335" y="2311"/>
                  <a:pt x="244" y="2250"/>
                </a:cubicBezTo>
                <a:lnTo>
                  <a:pt x="244" y="2554"/>
                </a:lnTo>
                <a:cubicBezTo>
                  <a:pt x="335" y="2615"/>
                  <a:pt x="426" y="2615"/>
                  <a:pt x="518" y="2645"/>
                </a:cubicBezTo>
                <a:cubicBezTo>
                  <a:pt x="609" y="2645"/>
                  <a:pt x="730" y="2676"/>
                  <a:pt x="822" y="2676"/>
                </a:cubicBezTo>
                <a:cubicBezTo>
                  <a:pt x="1126" y="2676"/>
                  <a:pt x="1338" y="2584"/>
                  <a:pt x="1490" y="2432"/>
                </a:cubicBezTo>
                <a:cubicBezTo>
                  <a:pt x="1642" y="2280"/>
                  <a:pt x="1703" y="2037"/>
                  <a:pt x="1703" y="1703"/>
                </a:cubicBezTo>
                <a:lnTo>
                  <a:pt x="1703" y="62"/>
                </a:lnTo>
                <a:lnTo>
                  <a:pt x="1399" y="62"/>
                </a:lnTo>
                <a:lnTo>
                  <a:pt x="1399" y="335"/>
                </a:lnTo>
                <a:cubicBezTo>
                  <a:pt x="1338" y="244"/>
                  <a:pt x="1247" y="153"/>
                  <a:pt x="1156" y="92"/>
                </a:cubicBezTo>
                <a:cubicBezTo>
                  <a:pt x="1034" y="31"/>
                  <a:pt x="913" y="1"/>
                  <a:pt x="7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4911858" y="4628837"/>
            <a:ext cx="61105" cy="69522"/>
          </a:xfrm>
          <a:custGeom>
            <a:avLst/>
            <a:gdLst/>
            <a:ahLst/>
            <a:cxnLst/>
            <a:rect l="l" t="t" r="r" b="b"/>
            <a:pathLst>
              <a:path w="1764" h="2007" extrusionOk="0">
                <a:moveTo>
                  <a:pt x="943" y="274"/>
                </a:moveTo>
                <a:cubicBezTo>
                  <a:pt x="1095" y="274"/>
                  <a:pt x="1216" y="335"/>
                  <a:pt x="1308" y="426"/>
                </a:cubicBezTo>
                <a:cubicBezTo>
                  <a:pt x="1399" y="518"/>
                  <a:pt x="1429" y="670"/>
                  <a:pt x="1460" y="821"/>
                </a:cubicBezTo>
                <a:lnTo>
                  <a:pt x="335" y="821"/>
                </a:lnTo>
                <a:cubicBezTo>
                  <a:pt x="365" y="670"/>
                  <a:pt x="426" y="518"/>
                  <a:pt x="517" y="426"/>
                </a:cubicBezTo>
                <a:cubicBezTo>
                  <a:pt x="609" y="335"/>
                  <a:pt x="760" y="274"/>
                  <a:pt x="943" y="274"/>
                </a:cubicBezTo>
                <a:close/>
                <a:moveTo>
                  <a:pt x="943" y="1"/>
                </a:moveTo>
                <a:cubicBezTo>
                  <a:pt x="639" y="1"/>
                  <a:pt x="426" y="92"/>
                  <a:pt x="244" y="274"/>
                </a:cubicBezTo>
                <a:cubicBezTo>
                  <a:pt x="92" y="457"/>
                  <a:pt x="1" y="700"/>
                  <a:pt x="1" y="1034"/>
                </a:cubicBezTo>
                <a:cubicBezTo>
                  <a:pt x="1" y="1308"/>
                  <a:pt x="92" y="1551"/>
                  <a:pt x="274" y="1733"/>
                </a:cubicBezTo>
                <a:cubicBezTo>
                  <a:pt x="457" y="1916"/>
                  <a:pt x="669" y="2007"/>
                  <a:pt x="973" y="2007"/>
                </a:cubicBezTo>
                <a:cubicBezTo>
                  <a:pt x="1095" y="2007"/>
                  <a:pt x="1216" y="1977"/>
                  <a:pt x="1338" y="1946"/>
                </a:cubicBezTo>
                <a:cubicBezTo>
                  <a:pt x="1460" y="1946"/>
                  <a:pt x="1581" y="1885"/>
                  <a:pt x="1672" y="1855"/>
                </a:cubicBezTo>
                <a:lnTo>
                  <a:pt x="1672" y="1551"/>
                </a:lnTo>
                <a:cubicBezTo>
                  <a:pt x="1581" y="1612"/>
                  <a:pt x="1460" y="1673"/>
                  <a:pt x="1338" y="1703"/>
                </a:cubicBezTo>
                <a:cubicBezTo>
                  <a:pt x="1247" y="1733"/>
                  <a:pt x="1125" y="1733"/>
                  <a:pt x="1004" y="1733"/>
                </a:cubicBezTo>
                <a:cubicBezTo>
                  <a:pt x="791" y="1733"/>
                  <a:pt x="639" y="1673"/>
                  <a:pt x="517" y="1581"/>
                </a:cubicBezTo>
                <a:cubicBezTo>
                  <a:pt x="396" y="1460"/>
                  <a:pt x="335" y="1277"/>
                  <a:pt x="335" y="1065"/>
                </a:cubicBezTo>
                <a:lnTo>
                  <a:pt x="1764" y="1065"/>
                </a:lnTo>
                <a:lnTo>
                  <a:pt x="1764" y="913"/>
                </a:lnTo>
                <a:cubicBezTo>
                  <a:pt x="1764" y="639"/>
                  <a:pt x="1672" y="426"/>
                  <a:pt x="1520" y="244"/>
                </a:cubicBezTo>
                <a:cubicBezTo>
                  <a:pt x="1399" y="92"/>
                  <a:pt x="1186" y="1"/>
                  <a:pt x="9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5003477" y="4628837"/>
            <a:ext cx="54766" cy="67444"/>
          </a:xfrm>
          <a:custGeom>
            <a:avLst/>
            <a:gdLst/>
            <a:ahLst/>
            <a:cxnLst/>
            <a:rect l="l" t="t" r="r" b="b"/>
            <a:pathLst>
              <a:path w="1581" h="1947" extrusionOk="0">
                <a:moveTo>
                  <a:pt x="912" y="1"/>
                </a:moveTo>
                <a:cubicBezTo>
                  <a:pt x="790" y="1"/>
                  <a:pt x="669" y="31"/>
                  <a:pt x="578" y="92"/>
                </a:cubicBezTo>
                <a:cubicBezTo>
                  <a:pt x="456" y="153"/>
                  <a:pt x="365" y="244"/>
                  <a:pt x="304" y="366"/>
                </a:cubicBezTo>
                <a:lnTo>
                  <a:pt x="304" y="62"/>
                </a:lnTo>
                <a:lnTo>
                  <a:pt x="0" y="62"/>
                </a:lnTo>
                <a:lnTo>
                  <a:pt x="0" y="1946"/>
                </a:lnTo>
                <a:lnTo>
                  <a:pt x="304" y="1946"/>
                </a:lnTo>
                <a:lnTo>
                  <a:pt x="304" y="882"/>
                </a:lnTo>
                <a:cubicBezTo>
                  <a:pt x="304" y="700"/>
                  <a:pt x="365" y="548"/>
                  <a:pt x="456" y="457"/>
                </a:cubicBezTo>
                <a:cubicBezTo>
                  <a:pt x="547" y="335"/>
                  <a:pt x="669" y="274"/>
                  <a:pt x="851" y="274"/>
                </a:cubicBezTo>
                <a:cubicBezTo>
                  <a:pt x="973" y="274"/>
                  <a:pt x="1094" y="335"/>
                  <a:pt x="1155" y="426"/>
                </a:cubicBezTo>
                <a:cubicBezTo>
                  <a:pt x="1216" y="518"/>
                  <a:pt x="1277" y="639"/>
                  <a:pt x="1277" y="821"/>
                </a:cubicBezTo>
                <a:lnTo>
                  <a:pt x="1277" y="1946"/>
                </a:lnTo>
                <a:lnTo>
                  <a:pt x="1581" y="1946"/>
                </a:lnTo>
                <a:lnTo>
                  <a:pt x="1581" y="821"/>
                </a:lnTo>
                <a:cubicBezTo>
                  <a:pt x="1581" y="548"/>
                  <a:pt x="1520" y="335"/>
                  <a:pt x="1398" y="214"/>
                </a:cubicBezTo>
                <a:cubicBezTo>
                  <a:pt x="1307" y="92"/>
                  <a:pt x="1125" y="1"/>
                  <a:pt x="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a:off x="5087683" y="4628837"/>
            <a:ext cx="61105" cy="69522"/>
          </a:xfrm>
          <a:custGeom>
            <a:avLst/>
            <a:gdLst/>
            <a:ahLst/>
            <a:cxnLst/>
            <a:rect l="l" t="t" r="r" b="b"/>
            <a:pathLst>
              <a:path w="1764" h="2007" extrusionOk="0">
                <a:moveTo>
                  <a:pt x="943" y="274"/>
                </a:moveTo>
                <a:cubicBezTo>
                  <a:pt x="1095" y="274"/>
                  <a:pt x="1217" y="335"/>
                  <a:pt x="1308" y="426"/>
                </a:cubicBezTo>
                <a:cubicBezTo>
                  <a:pt x="1399" y="518"/>
                  <a:pt x="1460" y="670"/>
                  <a:pt x="1460" y="821"/>
                </a:cubicBezTo>
                <a:lnTo>
                  <a:pt x="335" y="821"/>
                </a:lnTo>
                <a:cubicBezTo>
                  <a:pt x="365" y="670"/>
                  <a:pt x="426" y="518"/>
                  <a:pt x="517" y="426"/>
                </a:cubicBezTo>
                <a:cubicBezTo>
                  <a:pt x="639" y="335"/>
                  <a:pt x="761" y="274"/>
                  <a:pt x="943" y="274"/>
                </a:cubicBezTo>
                <a:close/>
                <a:moveTo>
                  <a:pt x="943" y="1"/>
                </a:moveTo>
                <a:cubicBezTo>
                  <a:pt x="639" y="1"/>
                  <a:pt x="426" y="92"/>
                  <a:pt x="244" y="274"/>
                </a:cubicBezTo>
                <a:cubicBezTo>
                  <a:pt x="92" y="457"/>
                  <a:pt x="1" y="700"/>
                  <a:pt x="1" y="1034"/>
                </a:cubicBezTo>
                <a:cubicBezTo>
                  <a:pt x="1" y="1308"/>
                  <a:pt x="92" y="1551"/>
                  <a:pt x="274" y="1733"/>
                </a:cubicBezTo>
                <a:cubicBezTo>
                  <a:pt x="457" y="1916"/>
                  <a:pt x="700" y="2007"/>
                  <a:pt x="1004" y="2007"/>
                </a:cubicBezTo>
                <a:cubicBezTo>
                  <a:pt x="1095" y="2007"/>
                  <a:pt x="1217" y="1977"/>
                  <a:pt x="1338" y="1946"/>
                </a:cubicBezTo>
                <a:cubicBezTo>
                  <a:pt x="1460" y="1946"/>
                  <a:pt x="1581" y="1885"/>
                  <a:pt x="1703" y="1855"/>
                </a:cubicBezTo>
                <a:lnTo>
                  <a:pt x="1703" y="1551"/>
                </a:lnTo>
                <a:cubicBezTo>
                  <a:pt x="1581" y="1612"/>
                  <a:pt x="1460" y="1673"/>
                  <a:pt x="1368" y="1703"/>
                </a:cubicBezTo>
                <a:cubicBezTo>
                  <a:pt x="1247" y="1733"/>
                  <a:pt x="1125" y="1733"/>
                  <a:pt x="1004" y="1733"/>
                </a:cubicBezTo>
                <a:cubicBezTo>
                  <a:pt x="791" y="1733"/>
                  <a:pt x="639" y="1673"/>
                  <a:pt x="517" y="1581"/>
                </a:cubicBezTo>
                <a:cubicBezTo>
                  <a:pt x="396" y="1460"/>
                  <a:pt x="335" y="1277"/>
                  <a:pt x="335" y="1065"/>
                </a:cubicBezTo>
                <a:lnTo>
                  <a:pt x="1764" y="1065"/>
                </a:lnTo>
                <a:lnTo>
                  <a:pt x="1764" y="913"/>
                </a:lnTo>
                <a:cubicBezTo>
                  <a:pt x="1764" y="639"/>
                  <a:pt x="1672" y="426"/>
                  <a:pt x="1551" y="244"/>
                </a:cubicBezTo>
                <a:cubicBezTo>
                  <a:pt x="1399" y="92"/>
                  <a:pt x="1186" y="1"/>
                  <a:pt x="9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a:off x="5179302" y="4324037"/>
            <a:ext cx="54766" cy="67444"/>
          </a:xfrm>
          <a:custGeom>
            <a:avLst/>
            <a:gdLst/>
            <a:ahLst/>
            <a:cxnLst/>
            <a:rect l="l" t="t" r="r" b="b"/>
            <a:pathLst>
              <a:path w="1581" h="1947" extrusionOk="0">
                <a:moveTo>
                  <a:pt x="912" y="1"/>
                </a:moveTo>
                <a:cubicBezTo>
                  <a:pt x="790" y="1"/>
                  <a:pt x="669" y="31"/>
                  <a:pt x="578" y="92"/>
                </a:cubicBezTo>
                <a:cubicBezTo>
                  <a:pt x="456" y="153"/>
                  <a:pt x="365" y="244"/>
                  <a:pt x="304" y="366"/>
                </a:cubicBezTo>
                <a:lnTo>
                  <a:pt x="304" y="62"/>
                </a:lnTo>
                <a:lnTo>
                  <a:pt x="0" y="62"/>
                </a:lnTo>
                <a:lnTo>
                  <a:pt x="0" y="1946"/>
                </a:lnTo>
                <a:lnTo>
                  <a:pt x="304" y="1946"/>
                </a:lnTo>
                <a:lnTo>
                  <a:pt x="304" y="882"/>
                </a:lnTo>
                <a:cubicBezTo>
                  <a:pt x="304" y="700"/>
                  <a:pt x="365" y="548"/>
                  <a:pt x="456" y="457"/>
                </a:cubicBezTo>
                <a:cubicBezTo>
                  <a:pt x="547" y="335"/>
                  <a:pt x="669" y="274"/>
                  <a:pt x="851" y="274"/>
                </a:cubicBezTo>
                <a:cubicBezTo>
                  <a:pt x="973" y="274"/>
                  <a:pt x="1094" y="335"/>
                  <a:pt x="1155" y="426"/>
                </a:cubicBezTo>
                <a:cubicBezTo>
                  <a:pt x="1216" y="518"/>
                  <a:pt x="1277" y="639"/>
                  <a:pt x="1277" y="821"/>
                </a:cubicBezTo>
                <a:lnTo>
                  <a:pt x="1277" y="1946"/>
                </a:lnTo>
                <a:lnTo>
                  <a:pt x="1581" y="1946"/>
                </a:lnTo>
                <a:lnTo>
                  <a:pt x="1581" y="821"/>
                </a:lnTo>
                <a:cubicBezTo>
                  <a:pt x="1581" y="548"/>
                  <a:pt x="1520" y="335"/>
                  <a:pt x="1398" y="214"/>
                </a:cubicBezTo>
                <a:cubicBezTo>
                  <a:pt x="1307" y="92"/>
                  <a:pt x="1125" y="1"/>
                  <a:pt x="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5260356" y="4307203"/>
            <a:ext cx="41083" cy="84279"/>
          </a:xfrm>
          <a:custGeom>
            <a:avLst/>
            <a:gdLst/>
            <a:ahLst/>
            <a:cxnLst/>
            <a:rect l="l" t="t" r="r" b="b"/>
            <a:pathLst>
              <a:path w="1186" h="2433" extrusionOk="0">
                <a:moveTo>
                  <a:pt x="244" y="0"/>
                </a:moveTo>
                <a:lnTo>
                  <a:pt x="244" y="548"/>
                </a:lnTo>
                <a:lnTo>
                  <a:pt x="1" y="548"/>
                </a:lnTo>
                <a:lnTo>
                  <a:pt x="1" y="791"/>
                </a:lnTo>
                <a:lnTo>
                  <a:pt x="244" y="791"/>
                </a:lnTo>
                <a:lnTo>
                  <a:pt x="244" y="1824"/>
                </a:lnTo>
                <a:cubicBezTo>
                  <a:pt x="244" y="2037"/>
                  <a:pt x="274" y="2219"/>
                  <a:pt x="365" y="2311"/>
                </a:cubicBezTo>
                <a:cubicBezTo>
                  <a:pt x="457" y="2402"/>
                  <a:pt x="639" y="2432"/>
                  <a:pt x="852" y="2432"/>
                </a:cubicBezTo>
                <a:lnTo>
                  <a:pt x="1186" y="2432"/>
                </a:lnTo>
                <a:lnTo>
                  <a:pt x="1186" y="2189"/>
                </a:lnTo>
                <a:lnTo>
                  <a:pt x="852" y="2189"/>
                </a:lnTo>
                <a:cubicBezTo>
                  <a:pt x="730" y="2189"/>
                  <a:pt x="639" y="2159"/>
                  <a:pt x="608" y="2098"/>
                </a:cubicBezTo>
                <a:cubicBezTo>
                  <a:pt x="578" y="2067"/>
                  <a:pt x="548" y="1976"/>
                  <a:pt x="548" y="1824"/>
                </a:cubicBezTo>
                <a:lnTo>
                  <a:pt x="548" y="791"/>
                </a:lnTo>
                <a:lnTo>
                  <a:pt x="1186" y="791"/>
                </a:lnTo>
                <a:lnTo>
                  <a:pt x="1186" y="548"/>
                </a:lnTo>
                <a:lnTo>
                  <a:pt x="548" y="548"/>
                </a:lnTo>
                <a:lnTo>
                  <a:pt x="5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2305100" y="924000"/>
            <a:ext cx="4648200" cy="439200"/>
          </a:xfrm>
          <a:prstGeom prst="rect">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txBox="1">
            <a:spLocks noGrp="1"/>
          </p:cNvSpPr>
          <p:nvPr>
            <p:ph type="title"/>
          </p:nvPr>
        </p:nvSpPr>
        <p:spPr>
          <a:xfrm>
            <a:off x="1946568" y="893270"/>
            <a:ext cx="5284157" cy="794316"/>
          </a:xfrm>
          <a:prstGeom prst="rect">
            <a:avLst/>
          </a:prstGeom>
        </p:spPr>
        <p:txBody>
          <a:bodyPr spcFirstLastPara="1" wrap="square" lIns="91425" tIns="91425" rIns="91425" bIns="91425" anchor="ctr" anchorCtr="0">
            <a:noAutofit/>
          </a:bodyPr>
          <a:lstStyle/>
          <a:p>
            <a:pPr algn="ctr"/>
            <a:r>
              <a:rPr lang="en-IN" sz="1800" b="1" dirty="0">
                <a:solidFill>
                  <a:srgbClr val="FFFFFF"/>
                </a:solidFill>
                <a:latin typeface="Fira Sans"/>
              </a:rPr>
              <a:t>Research Design and Analytical Framework</a:t>
            </a:r>
            <a:br>
              <a:rPr lang="en-IN" sz="1200" dirty="0"/>
            </a:br>
            <a:endParaRPr lang="en-IN" sz="1800" b="1" dirty="0">
              <a:solidFill>
                <a:srgbClr val="FFFFFF"/>
              </a:solidFill>
              <a:latin typeface="Fira Sans"/>
              <a:ea typeface="Fira Sans"/>
              <a:cs typeface="Fira Sans"/>
              <a:sym typeface="Fira Sans"/>
            </a:endParaRPr>
          </a:p>
        </p:txBody>
      </p:sp>
      <p:sp>
        <p:nvSpPr>
          <p:cNvPr id="166" name="Google Shape;166;p18"/>
          <p:cNvSpPr/>
          <p:nvPr/>
        </p:nvSpPr>
        <p:spPr>
          <a:xfrm>
            <a:off x="3294700" y="4376150"/>
            <a:ext cx="2835000" cy="526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txBox="1">
            <a:spLocks noGrp="1"/>
          </p:cNvSpPr>
          <p:nvPr>
            <p:ph type="body" idx="1"/>
          </p:nvPr>
        </p:nvSpPr>
        <p:spPr>
          <a:xfrm>
            <a:off x="3013121" y="4554488"/>
            <a:ext cx="3356400" cy="3534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600" b="1">
                <a:solidFill>
                  <a:schemeClr val="dk1"/>
                </a:solidFill>
                <a:latin typeface="Fira Sans"/>
                <a:ea typeface="Fira Sans"/>
                <a:cs typeface="Fira Sans"/>
                <a:sym typeface="Fira Sans"/>
              </a:rPr>
              <a:t>Supply Chain Management</a:t>
            </a:r>
            <a:endParaRPr sz="1600" b="1">
              <a:solidFill>
                <a:schemeClr val="dk1"/>
              </a:solidFill>
              <a:latin typeface="Fira Sans"/>
              <a:ea typeface="Fira Sans"/>
              <a:cs typeface="Fira Sans"/>
              <a:sym typeface="Fira Sans"/>
            </a:endParaRPr>
          </a:p>
        </p:txBody>
      </p:sp>
      <p:sp>
        <p:nvSpPr>
          <p:cNvPr id="168" name="Google Shape;168;p18"/>
          <p:cNvSpPr txBox="1"/>
          <p:nvPr/>
        </p:nvSpPr>
        <p:spPr>
          <a:xfrm>
            <a:off x="1001396" y="2716169"/>
            <a:ext cx="928801" cy="46198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600" b="1" dirty="0">
                <a:latin typeface="Fira Sans"/>
              </a:rPr>
              <a:t>Dataset</a:t>
            </a:r>
            <a:r>
              <a:rPr lang="en-IN" sz="2000" dirty="0"/>
              <a:t> </a:t>
            </a:r>
            <a:endParaRPr sz="1600" b="1" dirty="0">
              <a:latin typeface="Fira Sans"/>
              <a:ea typeface="Fira Sans"/>
              <a:cs typeface="Fira Sans"/>
              <a:sym typeface="Fira Sans"/>
            </a:endParaRPr>
          </a:p>
        </p:txBody>
      </p:sp>
      <p:sp>
        <p:nvSpPr>
          <p:cNvPr id="169" name="Google Shape;169;p18"/>
          <p:cNvSpPr txBox="1"/>
          <p:nvPr/>
        </p:nvSpPr>
        <p:spPr>
          <a:xfrm>
            <a:off x="2562235" y="2757859"/>
            <a:ext cx="963754" cy="42364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600" b="1" dirty="0">
                <a:latin typeface="Fira Sans"/>
              </a:rPr>
              <a:t>EDA</a:t>
            </a:r>
            <a:r>
              <a:rPr lang="en-IN" sz="2000" b="1" dirty="0"/>
              <a:t> </a:t>
            </a:r>
            <a:endParaRPr sz="1600" b="1" dirty="0">
              <a:latin typeface="Fira Sans"/>
              <a:ea typeface="Fira Sans"/>
              <a:cs typeface="Fira Sans"/>
              <a:sym typeface="Fira Sans"/>
            </a:endParaRPr>
          </a:p>
        </p:txBody>
      </p:sp>
      <p:sp>
        <p:nvSpPr>
          <p:cNvPr id="171" name="Google Shape;171;p18"/>
          <p:cNvSpPr txBox="1"/>
          <p:nvPr/>
        </p:nvSpPr>
        <p:spPr>
          <a:xfrm>
            <a:off x="5659113" y="2716169"/>
            <a:ext cx="1197900" cy="52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600" b="1" dirty="0">
                <a:latin typeface="Fira Sans"/>
              </a:rPr>
              <a:t>ML Pipeline</a:t>
            </a:r>
            <a:r>
              <a:rPr lang="en-IN" sz="2000" b="1" dirty="0"/>
              <a:t>:</a:t>
            </a:r>
            <a:r>
              <a:rPr lang="en-IN" sz="2000" dirty="0"/>
              <a:t> </a:t>
            </a:r>
            <a:endParaRPr sz="1600" b="1" dirty="0">
              <a:latin typeface="Fira Sans"/>
              <a:ea typeface="Fira Sans"/>
              <a:cs typeface="Fira Sans"/>
              <a:sym typeface="Fira Sans"/>
            </a:endParaRPr>
          </a:p>
        </p:txBody>
      </p:sp>
      <p:sp>
        <p:nvSpPr>
          <p:cNvPr id="172" name="Google Shape;172;p18"/>
          <p:cNvSpPr txBox="1"/>
          <p:nvPr/>
        </p:nvSpPr>
        <p:spPr>
          <a:xfrm>
            <a:off x="6953300" y="2729332"/>
            <a:ext cx="1566795" cy="55798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600" b="1" dirty="0">
                <a:latin typeface="Fira Sans"/>
              </a:rPr>
              <a:t>Segmentation Approach </a:t>
            </a:r>
            <a:endParaRPr sz="1600" b="1" dirty="0">
              <a:latin typeface="Fira Sans"/>
              <a:sym typeface="Fira Sans"/>
            </a:endParaRPr>
          </a:p>
        </p:txBody>
      </p:sp>
      <p:sp>
        <p:nvSpPr>
          <p:cNvPr id="173" name="Google Shape;173;p18"/>
          <p:cNvSpPr txBox="1">
            <a:spLocks noGrp="1"/>
          </p:cNvSpPr>
          <p:nvPr>
            <p:ph type="body" idx="1"/>
          </p:nvPr>
        </p:nvSpPr>
        <p:spPr>
          <a:xfrm>
            <a:off x="4249363" y="3221140"/>
            <a:ext cx="2894742" cy="919894"/>
          </a:xfrm>
          <a:prstGeom prst="rect">
            <a:avLst/>
          </a:prstGeom>
        </p:spPr>
        <p:txBody>
          <a:bodyPr spcFirstLastPara="1" wrap="square" lIns="91425" tIns="91425" rIns="91425" bIns="91425" anchor="t" anchorCtr="0">
            <a:noAutofit/>
          </a:bodyPr>
          <a:lstStyle/>
          <a:p>
            <a:pPr marL="0" indent="0" algn="ctr">
              <a:lnSpc>
                <a:spcPct val="100000"/>
              </a:lnSpc>
              <a:buNone/>
            </a:pPr>
            <a:r>
              <a:rPr lang="en-IN" sz="1200" b="1" dirty="0">
                <a:solidFill>
                  <a:schemeClr val="dk1"/>
                </a:solidFill>
                <a:latin typeface="Fira Sans"/>
              </a:rPr>
              <a:t>Best Model</a:t>
            </a:r>
            <a:r>
              <a:rPr lang="en-IN" sz="1200" dirty="0">
                <a:solidFill>
                  <a:schemeClr val="dk1"/>
                </a:solidFill>
                <a:latin typeface="Fira Sans"/>
              </a:rPr>
              <a:t>: Random Forest Classifier</a:t>
            </a:r>
          </a:p>
          <a:p>
            <a:pPr marL="0" indent="0" algn="ctr">
              <a:lnSpc>
                <a:spcPct val="100000"/>
              </a:lnSpc>
              <a:buNone/>
            </a:pPr>
            <a:r>
              <a:rPr lang="en-IN" sz="1200" b="1" dirty="0">
                <a:solidFill>
                  <a:schemeClr val="dk1"/>
                </a:solidFill>
                <a:latin typeface="Fira Sans"/>
              </a:rPr>
              <a:t>Preprocessing</a:t>
            </a:r>
            <a:r>
              <a:rPr lang="en-IN" sz="1200" dirty="0">
                <a:solidFill>
                  <a:schemeClr val="dk1"/>
                </a:solidFill>
                <a:latin typeface="Fira Sans"/>
              </a:rPr>
              <a:t>: One-hot encoding, frequency encoding </a:t>
            </a:r>
          </a:p>
          <a:p>
            <a:pPr marL="0" indent="0" algn="ctr">
              <a:lnSpc>
                <a:spcPct val="100000"/>
              </a:lnSpc>
              <a:buNone/>
            </a:pPr>
            <a:r>
              <a:rPr lang="en-IN" sz="1200" b="1" dirty="0">
                <a:solidFill>
                  <a:schemeClr val="dk1"/>
                </a:solidFill>
                <a:latin typeface="Fira Sans"/>
              </a:rPr>
              <a:t>Target</a:t>
            </a:r>
            <a:r>
              <a:rPr lang="en-IN" sz="1200" dirty="0">
                <a:solidFill>
                  <a:schemeClr val="dk1"/>
                </a:solidFill>
                <a:latin typeface="Fira Sans"/>
              </a:rPr>
              <a:t>: Late_delivery_risk</a:t>
            </a:r>
          </a:p>
          <a:p>
            <a:pPr marL="0" indent="0" algn="ctr">
              <a:lnSpc>
                <a:spcPct val="100000"/>
              </a:lnSpc>
              <a:buNone/>
            </a:pPr>
            <a:r>
              <a:rPr lang="en-IN" sz="1200" dirty="0">
                <a:solidFill>
                  <a:schemeClr val="dk1"/>
                </a:solidFill>
                <a:latin typeface="Fira Sans"/>
              </a:rPr>
              <a:t>Feature Importance Analysis </a:t>
            </a:r>
          </a:p>
          <a:p>
            <a:pPr marL="0" lvl="0" indent="0" algn="ctr" rtl="0">
              <a:lnSpc>
                <a:spcPct val="100000"/>
              </a:lnSpc>
              <a:spcBef>
                <a:spcPts val="0"/>
              </a:spcBef>
              <a:spcAft>
                <a:spcPts val="0"/>
              </a:spcAft>
              <a:buNone/>
            </a:pPr>
            <a:endParaRPr sz="1200" dirty="0">
              <a:solidFill>
                <a:schemeClr val="dk1"/>
              </a:solidFill>
              <a:latin typeface="Fira Sans"/>
              <a:ea typeface="Fira Sans"/>
              <a:cs typeface="Fira Sans"/>
              <a:sym typeface="Fira Sans"/>
            </a:endParaRPr>
          </a:p>
        </p:txBody>
      </p:sp>
      <p:sp>
        <p:nvSpPr>
          <p:cNvPr id="174" name="Google Shape;174;p18"/>
          <p:cNvSpPr txBox="1">
            <a:spLocks noGrp="1"/>
          </p:cNvSpPr>
          <p:nvPr>
            <p:ph type="body" idx="1"/>
          </p:nvPr>
        </p:nvSpPr>
        <p:spPr>
          <a:xfrm>
            <a:off x="6997552" y="3215772"/>
            <a:ext cx="1942210" cy="919894"/>
          </a:xfrm>
          <a:prstGeom prst="rect">
            <a:avLst/>
          </a:prstGeom>
        </p:spPr>
        <p:txBody>
          <a:bodyPr spcFirstLastPara="1" wrap="square" lIns="0" tIns="91425" rIns="0" bIns="91425" anchor="t" anchorCtr="0">
            <a:noAutofit/>
          </a:bodyPr>
          <a:lstStyle/>
          <a:p>
            <a:pPr marL="0" indent="0" algn="ctr">
              <a:lnSpc>
                <a:spcPct val="100000"/>
              </a:lnSpc>
              <a:buNone/>
            </a:pPr>
            <a:r>
              <a:rPr lang="en-IN" sz="1200" dirty="0">
                <a:solidFill>
                  <a:schemeClr val="dk1"/>
                </a:solidFill>
                <a:latin typeface="Fira Sans"/>
              </a:rPr>
              <a:t>Rule-based logic + K-Means clustering </a:t>
            </a:r>
          </a:p>
          <a:p>
            <a:pPr marL="0" indent="0" algn="ctr">
              <a:lnSpc>
                <a:spcPct val="100000"/>
              </a:lnSpc>
              <a:buNone/>
            </a:pPr>
            <a:r>
              <a:rPr lang="en-IN" sz="1200" dirty="0">
                <a:solidFill>
                  <a:schemeClr val="dk1"/>
                </a:solidFill>
                <a:latin typeface="Fira Sans"/>
              </a:rPr>
              <a:t>Aggregated features: </a:t>
            </a:r>
            <a:r>
              <a:rPr lang="en-IN" sz="1200" dirty="0" err="1">
                <a:solidFill>
                  <a:schemeClr val="dk1"/>
                </a:solidFill>
                <a:latin typeface="Fira Sans"/>
              </a:rPr>
              <a:t>Avg</a:t>
            </a:r>
            <a:r>
              <a:rPr lang="en-IN" sz="1200" dirty="0">
                <a:solidFill>
                  <a:schemeClr val="dk1"/>
                </a:solidFill>
                <a:latin typeface="Fira Sans"/>
              </a:rPr>
              <a:t> late risk, total sales, benefit, shipping patterns </a:t>
            </a:r>
          </a:p>
          <a:p>
            <a:pPr marL="0" indent="0" algn="ctr">
              <a:lnSpc>
                <a:spcPct val="100000"/>
              </a:lnSpc>
              <a:buNone/>
            </a:pPr>
            <a:r>
              <a:rPr lang="en-IN" sz="1200" dirty="0">
                <a:solidFill>
                  <a:schemeClr val="dk1"/>
                </a:solidFill>
                <a:latin typeface="Fira Sans"/>
              </a:rPr>
              <a:t>Customer labels: </a:t>
            </a:r>
            <a:r>
              <a:rPr lang="en-IN" sz="1200" dirty="0">
                <a:solidFill>
                  <a:srgbClr val="00B050"/>
                </a:solidFill>
                <a:latin typeface="Fira Sans"/>
              </a:rPr>
              <a:t>Low</a:t>
            </a:r>
            <a:r>
              <a:rPr lang="en-IN" sz="1200" dirty="0">
                <a:solidFill>
                  <a:schemeClr val="dk1"/>
                </a:solidFill>
                <a:latin typeface="Fira Sans"/>
              </a:rPr>
              <a:t>, </a:t>
            </a:r>
            <a:r>
              <a:rPr lang="en-IN" sz="1200" dirty="0">
                <a:solidFill>
                  <a:srgbClr val="FFC000"/>
                </a:solidFill>
                <a:latin typeface="Fira Sans"/>
              </a:rPr>
              <a:t>Medium</a:t>
            </a:r>
            <a:r>
              <a:rPr lang="en-IN" sz="1200" dirty="0">
                <a:solidFill>
                  <a:schemeClr val="dk1"/>
                </a:solidFill>
                <a:latin typeface="Fira Sans"/>
              </a:rPr>
              <a:t>, </a:t>
            </a:r>
            <a:r>
              <a:rPr lang="en-IN" sz="1200" dirty="0">
                <a:solidFill>
                  <a:srgbClr val="FF0000"/>
                </a:solidFill>
                <a:latin typeface="Fira Sans"/>
              </a:rPr>
              <a:t>High Risk </a:t>
            </a:r>
          </a:p>
          <a:p>
            <a:pPr marL="0" lvl="0" indent="0" algn="ctr" rtl="0">
              <a:lnSpc>
                <a:spcPct val="100000"/>
              </a:lnSpc>
              <a:spcBef>
                <a:spcPts val="0"/>
              </a:spcBef>
              <a:spcAft>
                <a:spcPts val="0"/>
              </a:spcAft>
              <a:buNone/>
            </a:pPr>
            <a:endParaRPr sz="1200" dirty="0">
              <a:solidFill>
                <a:schemeClr val="dk1"/>
              </a:solidFill>
              <a:latin typeface="Fira Sans"/>
              <a:ea typeface="Fira Sans"/>
              <a:cs typeface="Fira Sans"/>
              <a:sym typeface="Fira Sans"/>
            </a:endParaRPr>
          </a:p>
        </p:txBody>
      </p:sp>
      <p:sp>
        <p:nvSpPr>
          <p:cNvPr id="175" name="Google Shape;175;p18"/>
          <p:cNvSpPr txBox="1">
            <a:spLocks noGrp="1"/>
          </p:cNvSpPr>
          <p:nvPr>
            <p:ph type="body" idx="1"/>
          </p:nvPr>
        </p:nvSpPr>
        <p:spPr>
          <a:xfrm>
            <a:off x="2283122" y="3158277"/>
            <a:ext cx="1566796" cy="1398512"/>
          </a:xfrm>
          <a:prstGeom prst="rect">
            <a:avLst/>
          </a:prstGeom>
        </p:spPr>
        <p:txBody>
          <a:bodyPr spcFirstLastPara="1" wrap="square" lIns="91425" tIns="91425" rIns="91425" bIns="91425" anchor="t" anchorCtr="0">
            <a:noAutofit/>
          </a:bodyPr>
          <a:lstStyle/>
          <a:p>
            <a:pPr marL="0" indent="0" algn="ctr">
              <a:lnSpc>
                <a:spcPct val="100000"/>
              </a:lnSpc>
              <a:buNone/>
            </a:pPr>
            <a:r>
              <a:rPr lang="en-IN" sz="1200" dirty="0">
                <a:solidFill>
                  <a:schemeClr val="dk1"/>
                </a:solidFill>
                <a:latin typeface="Fira Sans"/>
              </a:rPr>
              <a:t>Missing value treatment </a:t>
            </a:r>
          </a:p>
          <a:p>
            <a:pPr marL="0" indent="0" algn="ctr">
              <a:lnSpc>
                <a:spcPct val="100000"/>
              </a:lnSpc>
              <a:buNone/>
            </a:pPr>
            <a:r>
              <a:rPr lang="en-IN" sz="1200" dirty="0">
                <a:solidFill>
                  <a:schemeClr val="dk1"/>
                </a:solidFill>
                <a:latin typeface="Fira Sans"/>
              </a:rPr>
              <a:t>Summary stats</a:t>
            </a:r>
          </a:p>
          <a:p>
            <a:pPr marL="0" indent="0" algn="ctr">
              <a:lnSpc>
                <a:spcPct val="100000"/>
              </a:lnSpc>
              <a:buNone/>
            </a:pPr>
            <a:r>
              <a:rPr lang="en-IN" sz="1200" b="1" dirty="0">
                <a:solidFill>
                  <a:schemeClr val="dk1"/>
                </a:solidFill>
                <a:latin typeface="Fira Sans"/>
              </a:rPr>
              <a:t>Visualizations</a:t>
            </a:r>
            <a:r>
              <a:rPr lang="en-IN" sz="1200" dirty="0">
                <a:solidFill>
                  <a:schemeClr val="dk1"/>
                </a:solidFill>
                <a:latin typeface="Fira Sans"/>
              </a:rPr>
              <a:t>: Histograms, violin plots, heatmaps </a:t>
            </a:r>
          </a:p>
        </p:txBody>
      </p:sp>
      <p:sp>
        <p:nvSpPr>
          <p:cNvPr id="176" name="Google Shape;176;p18"/>
          <p:cNvSpPr txBox="1">
            <a:spLocks noGrp="1"/>
          </p:cNvSpPr>
          <p:nvPr>
            <p:ph type="body" idx="1"/>
          </p:nvPr>
        </p:nvSpPr>
        <p:spPr>
          <a:xfrm>
            <a:off x="402780" y="3021352"/>
            <a:ext cx="1958969" cy="1455086"/>
          </a:xfrm>
          <a:prstGeom prst="rect">
            <a:avLst/>
          </a:prstGeom>
        </p:spPr>
        <p:txBody>
          <a:bodyPr spcFirstLastPara="1" wrap="square" lIns="91425" tIns="91425" rIns="91425" bIns="91425" anchor="t" anchorCtr="0">
            <a:noAutofit/>
          </a:bodyPr>
          <a:lstStyle/>
          <a:p>
            <a:pPr marL="0" indent="0" algn="ctr">
              <a:lnSpc>
                <a:spcPct val="100000"/>
              </a:lnSpc>
              <a:buNone/>
            </a:pPr>
            <a:endParaRPr lang="en-IN" sz="1200" dirty="0">
              <a:solidFill>
                <a:schemeClr val="dk1"/>
              </a:solidFill>
              <a:latin typeface="Fira Sans"/>
            </a:endParaRPr>
          </a:p>
          <a:p>
            <a:pPr marL="0" indent="0" algn="ctr">
              <a:lnSpc>
                <a:spcPct val="100000"/>
              </a:lnSpc>
              <a:buNone/>
            </a:pPr>
            <a:r>
              <a:rPr lang="en-IN" sz="1200" dirty="0">
                <a:solidFill>
                  <a:schemeClr val="dk1"/>
                </a:solidFill>
                <a:latin typeface="Fira Sans"/>
              </a:rPr>
              <a:t>180,519 records </a:t>
            </a:r>
          </a:p>
          <a:p>
            <a:pPr marL="0" indent="0" algn="ctr">
              <a:lnSpc>
                <a:spcPct val="100000"/>
              </a:lnSpc>
              <a:buNone/>
            </a:pPr>
            <a:r>
              <a:rPr lang="en-IN" sz="1200" dirty="0">
                <a:solidFill>
                  <a:schemeClr val="dk1"/>
                </a:solidFill>
                <a:latin typeface="Fira Sans"/>
              </a:rPr>
              <a:t>53 variables across customer, shipping, sales, and operational data </a:t>
            </a:r>
          </a:p>
          <a:p>
            <a:pPr marL="0" indent="0" algn="ctr">
              <a:lnSpc>
                <a:spcPct val="100000"/>
              </a:lnSpc>
              <a:buNone/>
            </a:pPr>
            <a:r>
              <a:rPr lang="en-IN" sz="1200" dirty="0">
                <a:solidFill>
                  <a:schemeClr val="dk1"/>
                </a:solidFill>
                <a:latin typeface="Fira Sans"/>
              </a:rPr>
              <a:t>Source: </a:t>
            </a:r>
            <a:r>
              <a:rPr lang="en-IN" sz="1200" dirty="0">
                <a:solidFill>
                  <a:schemeClr val="dk1"/>
                </a:solidFill>
                <a:latin typeface="Fira Sans"/>
                <a:hlinkClick r:id="rId3">
                  <a:extLst>
                    <a:ext uri="{A12FA001-AC4F-418D-AE19-62706E023703}">
                      <ahyp:hlinkClr xmlns:ahyp="http://schemas.microsoft.com/office/drawing/2018/hyperlinkcolor" val="tx"/>
                    </a:ext>
                  </a:extLst>
                </a:hlinkClick>
              </a:rPr>
              <a:t>DataCo Supply Chain Dataset</a:t>
            </a:r>
            <a:r>
              <a:rPr lang="en-IN" sz="1200" dirty="0">
                <a:solidFill>
                  <a:schemeClr val="dk1"/>
                </a:solidFill>
                <a:latin typeface="Fira Sans"/>
              </a:rPr>
              <a:t> </a:t>
            </a:r>
          </a:p>
        </p:txBody>
      </p:sp>
      <p:grpSp>
        <p:nvGrpSpPr>
          <p:cNvPr id="178" name="Google Shape;178;p18"/>
          <p:cNvGrpSpPr/>
          <p:nvPr/>
        </p:nvGrpSpPr>
        <p:grpSpPr>
          <a:xfrm>
            <a:off x="2689775" y="2037901"/>
            <a:ext cx="769183" cy="433835"/>
            <a:chOff x="2689775" y="2037901"/>
            <a:chExt cx="769183" cy="433835"/>
          </a:xfrm>
        </p:grpSpPr>
        <p:sp>
          <p:nvSpPr>
            <p:cNvPr id="179" name="Google Shape;179;p18"/>
            <p:cNvSpPr/>
            <p:nvPr/>
          </p:nvSpPr>
          <p:spPr>
            <a:xfrm>
              <a:off x="2689775" y="2066777"/>
              <a:ext cx="325830" cy="404959"/>
            </a:xfrm>
            <a:custGeom>
              <a:avLst/>
              <a:gdLst/>
              <a:ahLst/>
              <a:cxnLst/>
              <a:rect l="l" t="t" r="r" b="b"/>
              <a:pathLst>
                <a:path w="13428" h="16689" extrusionOk="0">
                  <a:moveTo>
                    <a:pt x="1459" y="1"/>
                  </a:moveTo>
                  <a:cubicBezTo>
                    <a:pt x="644" y="1"/>
                    <a:pt x="0" y="644"/>
                    <a:pt x="0" y="1459"/>
                  </a:cubicBezTo>
                  <a:lnTo>
                    <a:pt x="0" y="15230"/>
                  </a:lnTo>
                  <a:cubicBezTo>
                    <a:pt x="0" y="16045"/>
                    <a:pt x="644" y="16688"/>
                    <a:pt x="1459" y="16688"/>
                  </a:cubicBezTo>
                  <a:lnTo>
                    <a:pt x="11969" y="16688"/>
                  </a:lnTo>
                  <a:cubicBezTo>
                    <a:pt x="12741" y="16688"/>
                    <a:pt x="13385" y="16045"/>
                    <a:pt x="13428" y="15230"/>
                  </a:cubicBezTo>
                  <a:lnTo>
                    <a:pt x="13428" y="1459"/>
                  </a:lnTo>
                  <a:cubicBezTo>
                    <a:pt x="13428" y="644"/>
                    <a:pt x="12784" y="1"/>
                    <a:pt x="11969" y="1"/>
                  </a:cubicBez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a:off x="3098847" y="2066777"/>
              <a:ext cx="324811" cy="404959"/>
            </a:xfrm>
            <a:custGeom>
              <a:avLst/>
              <a:gdLst/>
              <a:ahLst/>
              <a:cxnLst/>
              <a:rect l="l" t="t" r="r" b="b"/>
              <a:pathLst>
                <a:path w="13386" h="16689" extrusionOk="0">
                  <a:moveTo>
                    <a:pt x="1459" y="1"/>
                  </a:moveTo>
                  <a:cubicBezTo>
                    <a:pt x="644" y="1"/>
                    <a:pt x="1" y="644"/>
                    <a:pt x="1" y="1459"/>
                  </a:cubicBezTo>
                  <a:lnTo>
                    <a:pt x="1" y="15230"/>
                  </a:lnTo>
                  <a:cubicBezTo>
                    <a:pt x="1" y="16045"/>
                    <a:pt x="644" y="16688"/>
                    <a:pt x="1459" y="16688"/>
                  </a:cubicBezTo>
                  <a:lnTo>
                    <a:pt x="12012" y="16688"/>
                  </a:lnTo>
                  <a:cubicBezTo>
                    <a:pt x="12742" y="16688"/>
                    <a:pt x="13385" y="16045"/>
                    <a:pt x="13385" y="15230"/>
                  </a:cubicBezTo>
                  <a:lnTo>
                    <a:pt x="13385" y="1459"/>
                  </a:lnTo>
                  <a:cubicBezTo>
                    <a:pt x="13385" y="644"/>
                    <a:pt x="12742" y="1"/>
                    <a:pt x="11969" y="1"/>
                  </a:cubicBez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2878783" y="2177944"/>
              <a:ext cx="110606" cy="189550"/>
            </a:xfrm>
            <a:custGeom>
              <a:avLst/>
              <a:gdLst/>
              <a:ahLst/>
              <a:cxnLst/>
              <a:rect l="l" t="t" r="r" b="b"/>
              <a:pathLst>
                <a:path w="3193" h="5472" fill="none" extrusionOk="0">
                  <a:moveTo>
                    <a:pt x="3192" y="0"/>
                  </a:moveTo>
                  <a:lnTo>
                    <a:pt x="3192" y="3617"/>
                  </a:lnTo>
                  <a:lnTo>
                    <a:pt x="0" y="5471"/>
                  </a:lnTo>
                  <a:lnTo>
                    <a:pt x="0" y="1885"/>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a:off x="2768217" y="2114764"/>
              <a:ext cx="221176" cy="128480"/>
            </a:xfrm>
            <a:custGeom>
              <a:avLst/>
              <a:gdLst/>
              <a:ahLst/>
              <a:cxnLst/>
              <a:rect l="l" t="t" r="r" b="b"/>
              <a:pathLst>
                <a:path w="6385" h="3709" fill="none" extrusionOk="0">
                  <a:moveTo>
                    <a:pt x="6384" y="1824"/>
                  </a:moveTo>
                  <a:lnTo>
                    <a:pt x="3192" y="3709"/>
                  </a:lnTo>
                  <a:lnTo>
                    <a:pt x="1" y="1824"/>
                  </a:lnTo>
                  <a:lnTo>
                    <a:pt x="3192"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2715601" y="2037901"/>
              <a:ext cx="329565" cy="408544"/>
            </a:xfrm>
            <a:custGeom>
              <a:avLst/>
              <a:gdLst/>
              <a:ahLst/>
              <a:cxnLst/>
              <a:rect l="l" t="t" r="r" b="b"/>
              <a:pathLst>
                <a:path w="9514" h="11794" fill="none" extrusionOk="0">
                  <a:moveTo>
                    <a:pt x="8481" y="11794"/>
                  </a:moveTo>
                  <a:lnTo>
                    <a:pt x="1034" y="11794"/>
                  </a:lnTo>
                  <a:cubicBezTo>
                    <a:pt x="456" y="11794"/>
                    <a:pt x="0" y="11338"/>
                    <a:pt x="0" y="10791"/>
                  </a:cubicBezTo>
                  <a:lnTo>
                    <a:pt x="0" y="1004"/>
                  </a:lnTo>
                  <a:cubicBezTo>
                    <a:pt x="0" y="456"/>
                    <a:pt x="456" y="0"/>
                    <a:pt x="1034" y="0"/>
                  </a:cubicBezTo>
                  <a:lnTo>
                    <a:pt x="8481" y="0"/>
                  </a:lnTo>
                  <a:cubicBezTo>
                    <a:pt x="9058" y="0"/>
                    <a:pt x="9514" y="456"/>
                    <a:pt x="9514" y="1004"/>
                  </a:cubicBezTo>
                  <a:lnTo>
                    <a:pt x="9514" y="10791"/>
                  </a:lnTo>
                  <a:cubicBezTo>
                    <a:pt x="9484" y="11338"/>
                    <a:pt x="9028" y="11794"/>
                    <a:pt x="8481" y="11794"/>
                  </a:cubicBez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3293614" y="2177944"/>
              <a:ext cx="110571" cy="189550"/>
            </a:xfrm>
            <a:custGeom>
              <a:avLst/>
              <a:gdLst/>
              <a:ahLst/>
              <a:cxnLst/>
              <a:rect l="l" t="t" r="r" b="b"/>
              <a:pathLst>
                <a:path w="3192" h="5472" fill="none" extrusionOk="0">
                  <a:moveTo>
                    <a:pt x="3192" y="0"/>
                  </a:moveTo>
                  <a:lnTo>
                    <a:pt x="3192" y="3617"/>
                  </a:lnTo>
                  <a:lnTo>
                    <a:pt x="0" y="5471"/>
                  </a:lnTo>
                  <a:lnTo>
                    <a:pt x="31" y="1885"/>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a:off x="3183048" y="2177944"/>
              <a:ext cx="111645" cy="189550"/>
            </a:xfrm>
            <a:custGeom>
              <a:avLst/>
              <a:gdLst/>
              <a:ahLst/>
              <a:cxnLst/>
              <a:rect l="l" t="t" r="r" b="b"/>
              <a:pathLst>
                <a:path w="3223" h="5472" fill="none" extrusionOk="0">
                  <a:moveTo>
                    <a:pt x="3223" y="1885"/>
                  </a:moveTo>
                  <a:lnTo>
                    <a:pt x="3192" y="5471"/>
                  </a:lnTo>
                  <a:lnTo>
                    <a:pt x="1" y="3617"/>
                  </a:lnTo>
                  <a:lnTo>
                    <a:pt x="1"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18"/>
            <p:cNvGrpSpPr/>
            <p:nvPr/>
          </p:nvGrpSpPr>
          <p:grpSpPr>
            <a:xfrm>
              <a:off x="2768217" y="2037901"/>
              <a:ext cx="690741" cy="408544"/>
              <a:chOff x="2768217" y="2037901"/>
              <a:chExt cx="690741" cy="408544"/>
            </a:xfrm>
          </p:grpSpPr>
          <p:sp>
            <p:nvSpPr>
              <p:cNvPr id="187" name="Google Shape;187;p18"/>
              <p:cNvSpPr/>
              <p:nvPr/>
            </p:nvSpPr>
            <p:spPr>
              <a:xfrm>
                <a:off x="2768217" y="2177944"/>
                <a:ext cx="110606" cy="189550"/>
              </a:xfrm>
              <a:custGeom>
                <a:avLst/>
                <a:gdLst/>
                <a:ahLst/>
                <a:cxnLst/>
                <a:rect l="l" t="t" r="r" b="b"/>
                <a:pathLst>
                  <a:path w="3193" h="5472" fill="none" extrusionOk="0">
                    <a:moveTo>
                      <a:pt x="3192" y="1885"/>
                    </a:moveTo>
                    <a:lnTo>
                      <a:pt x="3192" y="5471"/>
                    </a:lnTo>
                    <a:lnTo>
                      <a:pt x="1" y="3617"/>
                    </a:lnTo>
                    <a:lnTo>
                      <a:pt x="1"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a:off x="3183048" y="2114764"/>
                <a:ext cx="221142" cy="128480"/>
              </a:xfrm>
              <a:custGeom>
                <a:avLst/>
                <a:gdLst/>
                <a:ahLst/>
                <a:cxnLst/>
                <a:rect l="l" t="t" r="r" b="b"/>
                <a:pathLst>
                  <a:path w="6384" h="3709" fill="none" extrusionOk="0">
                    <a:moveTo>
                      <a:pt x="6384" y="1824"/>
                    </a:moveTo>
                    <a:lnTo>
                      <a:pt x="3223" y="3709"/>
                    </a:lnTo>
                    <a:lnTo>
                      <a:pt x="1" y="1824"/>
                    </a:lnTo>
                    <a:lnTo>
                      <a:pt x="3192"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a:off x="3130432" y="2037901"/>
                <a:ext cx="328526" cy="408544"/>
              </a:xfrm>
              <a:custGeom>
                <a:avLst/>
                <a:gdLst/>
                <a:ahLst/>
                <a:cxnLst/>
                <a:rect l="l" t="t" r="r" b="b"/>
                <a:pathLst>
                  <a:path w="9484" h="11794" fill="none" extrusionOk="0">
                    <a:moveTo>
                      <a:pt x="8480" y="11794"/>
                    </a:moveTo>
                    <a:lnTo>
                      <a:pt x="1034" y="11794"/>
                    </a:lnTo>
                    <a:cubicBezTo>
                      <a:pt x="456" y="11794"/>
                      <a:pt x="0" y="11338"/>
                      <a:pt x="0" y="10791"/>
                    </a:cubicBezTo>
                    <a:lnTo>
                      <a:pt x="0" y="1004"/>
                    </a:lnTo>
                    <a:cubicBezTo>
                      <a:pt x="0" y="456"/>
                      <a:pt x="456" y="0"/>
                      <a:pt x="1034" y="0"/>
                    </a:cubicBezTo>
                    <a:lnTo>
                      <a:pt x="8480" y="0"/>
                    </a:lnTo>
                    <a:cubicBezTo>
                      <a:pt x="9028" y="0"/>
                      <a:pt x="9484" y="456"/>
                      <a:pt x="9484" y="1004"/>
                    </a:cubicBezTo>
                    <a:lnTo>
                      <a:pt x="9484" y="10791"/>
                    </a:lnTo>
                    <a:cubicBezTo>
                      <a:pt x="9453" y="11338"/>
                      <a:pt x="8997" y="11794"/>
                      <a:pt x="8480" y="11794"/>
                    </a:cubicBez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8"/>
            <p:cNvSpPr/>
            <p:nvPr/>
          </p:nvSpPr>
          <p:spPr>
            <a:xfrm>
              <a:off x="3044078" y="2243203"/>
              <a:ext cx="86392" cy="35"/>
            </a:xfrm>
            <a:custGeom>
              <a:avLst/>
              <a:gdLst/>
              <a:ahLst/>
              <a:cxnLst/>
              <a:rect l="l" t="t" r="r" b="b"/>
              <a:pathLst>
                <a:path w="2494" h="1" fill="none" extrusionOk="0">
                  <a:moveTo>
                    <a:pt x="1" y="1"/>
                  </a:moveTo>
                  <a:lnTo>
                    <a:pt x="2493" y="1"/>
                  </a:lnTo>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a:off x="3094950" y="2263100"/>
              <a:ext cx="87975" cy="25"/>
            </a:xfrm>
            <a:custGeom>
              <a:avLst/>
              <a:gdLst/>
              <a:ahLst/>
              <a:cxnLst/>
              <a:rect l="l" t="t" r="r" b="b"/>
              <a:pathLst>
                <a:path w="3519" h="1" extrusionOk="0">
                  <a:moveTo>
                    <a:pt x="1" y="0"/>
                  </a:moveTo>
                  <a:lnTo>
                    <a:pt x="3519" y="0"/>
                  </a:lnTo>
                </a:path>
              </a:pathLst>
            </a:custGeom>
            <a:solidFill>
              <a:srgbClr val="F5C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a:off x="3094950" y="2263100"/>
              <a:ext cx="87975" cy="25"/>
            </a:xfrm>
            <a:custGeom>
              <a:avLst/>
              <a:gdLst/>
              <a:ahLst/>
              <a:cxnLst/>
              <a:rect l="l" t="t" r="r" b="b"/>
              <a:pathLst>
                <a:path w="3519" h="1" fill="none" extrusionOk="0">
                  <a:moveTo>
                    <a:pt x="1" y="0"/>
                  </a:move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18"/>
          <p:cNvGrpSpPr/>
          <p:nvPr/>
        </p:nvGrpSpPr>
        <p:grpSpPr>
          <a:xfrm>
            <a:off x="4303251" y="1865228"/>
            <a:ext cx="670776" cy="739196"/>
            <a:chOff x="4303251" y="1865228"/>
            <a:chExt cx="670776" cy="739196"/>
          </a:xfrm>
        </p:grpSpPr>
        <p:grpSp>
          <p:nvGrpSpPr>
            <p:cNvPr id="194" name="Google Shape;194;p18"/>
            <p:cNvGrpSpPr/>
            <p:nvPr/>
          </p:nvGrpSpPr>
          <p:grpSpPr>
            <a:xfrm>
              <a:off x="4303251" y="1896751"/>
              <a:ext cx="644860" cy="707673"/>
              <a:chOff x="4399100" y="1497075"/>
              <a:chExt cx="660650" cy="725000"/>
            </a:xfrm>
          </p:grpSpPr>
          <p:sp>
            <p:nvSpPr>
              <p:cNvPr id="195" name="Google Shape;195;p18"/>
              <p:cNvSpPr/>
              <p:nvPr/>
            </p:nvSpPr>
            <p:spPr>
              <a:xfrm>
                <a:off x="4730475" y="1822025"/>
                <a:ext cx="290675" cy="400050"/>
              </a:xfrm>
              <a:custGeom>
                <a:avLst/>
                <a:gdLst/>
                <a:ahLst/>
                <a:cxnLst/>
                <a:rect l="l" t="t" r="r" b="b"/>
                <a:pathLst>
                  <a:path w="11627" h="16002" extrusionOk="0">
                    <a:moveTo>
                      <a:pt x="11626" y="1"/>
                    </a:moveTo>
                    <a:lnTo>
                      <a:pt x="44" y="6650"/>
                    </a:lnTo>
                    <a:lnTo>
                      <a:pt x="1" y="16002"/>
                    </a:lnTo>
                    <a:lnTo>
                      <a:pt x="11541" y="9310"/>
                    </a:lnTo>
                    <a:lnTo>
                      <a:pt x="11626" y="1"/>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a:off x="4438775" y="1822025"/>
                <a:ext cx="292800" cy="400050"/>
              </a:xfrm>
              <a:custGeom>
                <a:avLst/>
                <a:gdLst/>
                <a:ahLst/>
                <a:cxnLst/>
                <a:rect l="l" t="t" r="r" b="b"/>
                <a:pathLst>
                  <a:path w="11712" h="16002" extrusionOk="0">
                    <a:moveTo>
                      <a:pt x="86" y="1"/>
                    </a:moveTo>
                    <a:lnTo>
                      <a:pt x="0" y="9310"/>
                    </a:lnTo>
                    <a:lnTo>
                      <a:pt x="11669" y="16002"/>
                    </a:lnTo>
                    <a:lnTo>
                      <a:pt x="11712" y="6650"/>
                    </a:lnTo>
                    <a:lnTo>
                      <a:pt x="86" y="1"/>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a:off x="4731550" y="1689050"/>
                <a:ext cx="328200" cy="299250"/>
              </a:xfrm>
              <a:custGeom>
                <a:avLst/>
                <a:gdLst/>
                <a:ahLst/>
                <a:cxnLst/>
                <a:rect l="l" t="t" r="r" b="b"/>
                <a:pathLst>
                  <a:path w="13128" h="11970" extrusionOk="0">
                    <a:moveTo>
                      <a:pt x="13128" y="0"/>
                    </a:moveTo>
                    <a:lnTo>
                      <a:pt x="1" y="7593"/>
                    </a:lnTo>
                    <a:lnTo>
                      <a:pt x="1" y="11969"/>
                    </a:lnTo>
                    <a:lnTo>
                      <a:pt x="13128" y="4333"/>
                    </a:lnTo>
                    <a:lnTo>
                      <a:pt x="13128"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a:off x="4399100" y="1689050"/>
                <a:ext cx="332475" cy="299250"/>
              </a:xfrm>
              <a:custGeom>
                <a:avLst/>
                <a:gdLst/>
                <a:ahLst/>
                <a:cxnLst/>
                <a:rect l="l" t="t" r="r" b="b"/>
                <a:pathLst>
                  <a:path w="13299" h="11970" extrusionOk="0">
                    <a:moveTo>
                      <a:pt x="43" y="0"/>
                    </a:moveTo>
                    <a:lnTo>
                      <a:pt x="0" y="4333"/>
                    </a:lnTo>
                    <a:lnTo>
                      <a:pt x="13299" y="11969"/>
                    </a:lnTo>
                    <a:lnTo>
                      <a:pt x="13299" y="7593"/>
                    </a:lnTo>
                    <a:lnTo>
                      <a:pt x="43"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a:off x="4400150" y="1497075"/>
                <a:ext cx="659600" cy="381825"/>
              </a:xfrm>
              <a:custGeom>
                <a:avLst/>
                <a:gdLst/>
                <a:ahLst/>
                <a:cxnLst/>
                <a:rect l="l" t="t" r="r" b="b"/>
                <a:pathLst>
                  <a:path w="26384" h="15273" extrusionOk="0">
                    <a:moveTo>
                      <a:pt x="13128" y="0"/>
                    </a:moveTo>
                    <a:lnTo>
                      <a:pt x="1" y="7679"/>
                    </a:lnTo>
                    <a:lnTo>
                      <a:pt x="13257" y="15272"/>
                    </a:lnTo>
                    <a:lnTo>
                      <a:pt x="26384" y="7679"/>
                    </a:lnTo>
                    <a:lnTo>
                      <a:pt x="13128"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8"/>
            <p:cNvSpPr/>
            <p:nvPr/>
          </p:nvSpPr>
          <p:spPr>
            <a:xfrm>
              <a:off x="4650753" y="2183209"/>
              <a:ext cx="284325" cy="394861"/>
            </a:xfrm>
            <a:custGeom>
              <a:avLst/>
              <a:gdLst/>
              <a:ahLst/>
              <a:cxnLst/>
              <a:rect l="l" t="t" r="r" b="b"/>
              <a:pathLst>
                <a:path w="8208" h="11399" fill="none" extrusionOk="0">
                  <a:moveTo>
                    <a:pt x="8207" y="0"/>
                  </a:moveTo>
                  <a:lnTo>
                    <a:pt x="8177" y="6626"/>
                  </a:lnTo>
                  <a:lnTo>
                    <a:pt x="0" y="11398"/>
                  </a:lnTo>
                  <a:lnTo>
                    <a:pt x="0" y="4772"/>
                  </a:lnTo>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a:off x="4363322" y="2183209"/>
              <a:ext cx="287477" cy="394861"/>
            </a:xfrm>
            <a:custGeom>
              <a:avLst/>
              <a:gdLst/>
              <a:ahLst/>
              <a:cxnLst/>
              <a:rect l="l" t="t" r="r" b="b"/>
              <a:pathLst>
                <a:path w="8299" h="11399" fill="none" extrusionOk="0">
                  <a:moveTo>
                    <a:pt x="8298" y="4772"/>
                  </a:moveTo>
                  <a:lnTo>
                    <a:pt x="8298" y="11398"/>
                  </a:lnTo>
                  <a:lnTo>
                    <a:pt x="0" y="6626"/>
                  </a:lnTo>
                  <a:lnTo>
                    <a:pt x="61" y="0"/>
                  </a:lnTo>
                </a:path>
              </a:pathLst>
            </a:custGeom>
            <a:solidFill>
              <a:srgbClr val="489FB5"/>
            </a:solid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4414899" y="2325331"/>
              <a:ext cx="184319" cy="223255"/>
            </a:xfrm>
            <a:custGeom>
              <a:avLst/>
              <a:gdLst/>
              <a:ahLst/>
              <a:cxnLst/>
              <a:rect l="l" t="t" r="r" b="b"/>
              <a:pathLst>
                <a:path w="5321" h="6445" fill="none" extrusionOk="0">
                  <a:moveTo>
                    <a:pt x="5320" y="6444"/>
                  </a:moveTo>
                  <a:lnTo>
                    <a:pt x="5320" y="3010"/>
                  </a:lnTo>
                  <a:lnTo>
                    <a:pt x="31" y="0"/>
                  </a:lnTo>
                  <a:lnTo>
                    <a:pt x="1" y="3405"/>
                  </a:lnTo>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a:off x="4650753" y="2053696"/>
              <a:ext cx="323260" cy="294856"/>
            </a:xfrm>
            <a:custGeom>
              <a:avLst/>
              <a:gdLst/>
              <a:ahLst/>
              <a:cxnLst/>
              <a:rect l="l" t="t" r="r" b="b"/>
              <a:pathLst>
                <a:path w="9332" h="8512" fill="none" extrusionOk="0">
                  <a:moveTo>
                    <a:pt x="9332" y="0"/>
                  </a:moveTo>
                  <a:lnTo>
                    <a:pt x="9302" y="3070"/>
                  </a:lnTo>
                  <a:lnTo>
                    <a:pt x="0" y="8511"/>
                  </a:lnTo>
                  <a:lnTo>
                    <a:pt x="0" y="5411"/>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a:off x="4324354" y="2053696"/>
              <a:ext cx="326447" cy="294856"/>
            </a:xfrm>
            <a:custGeom>
              <a:avLst/>
              <a:gdLst/>
              <a:ahLst/>
              <a:cxnLst/>
              <a:rect l="l" t="t" r="r" b="b"/>
              <a:pathLst>
                <a:path w="9424" h="8512" fill="none" extrusionOk="0">
                  <a:moveTo>
                    <a:pt x="9423" y="5411"/>
                  </a:moveTo>
                  <a:lnTo>
                    <a:pt x="9423" y="8511"/>
                  </a:lnTo>
                  <a:lnTo>
                    <a:pt x="1" y="3070"/>
                  </a:lnTo>
                  <a:lnTo>
                    <a:pt x="31"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8"/>
            <p:cNvGrpSpPr/>
            <p:nvPr/>
          </p:nvGrpSpPr>
          <p:grpSpPr>
            <a:xfrm>
              <a:off x="4325427" y="1865228"/>
              <a:ext cx="648599" cy="737847"/>
              <a:chOff x="4325427" y="1865228"/>
              <a:chExt cx="648599" cy="737847"/>
            </a:xfrm>
          </p:grpSpPr>
          <p:sp>
            <p:nvSpPr>
              <p:cNvPr id="206" name="Google Shape;206;p18"/>
              <p:cNvSpPr/>
              <p:nvPr/>
            </p:nvSpPr>
            <p:spPr>
              <a:xfrm>
                <a:off x="4325427" y="1865228"/>
                <a:ext cx="648599" cy="375913"/>
              </a:xfrm>
              <a:custGeom>
                <a:avLst/>
                <a:gdLst/>
                <a:ahLst/>
                <a:cxnLst/>
                <a:rect l="l" t="t" r="r" b="b"/>
                <a:pathLst>
                  <a:path w="18724" h="10852" fill="none" extrusionOk="0">
                    <a:moveTo>
                      <a:pt x="18724" y="5441"/>
                    </a:moveTo>
                    <a:lnTo>
                      <a:pt x="9392" y="10852"/>
                    </a:lnTo>
                    <a:lnTo>
                      <a:pt x="0" y="5441"/>
                    </a:lnTo>
                    <a:lnTo>
                      <a:pt x="9301" y="1"/>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p:nvPr/>
            </p:nvSpPr>
            <p:spPr>
              <a:xfrm>
                <a:off x="4438775" y="2203025"/>
                <a:ext cx="292800" cy="400050"/>
              </a:xfrm>
              <a:custGeom>
                <a:avLst/>
                <a:gdLst/>
                <a:ahLst/>
                <a:cxnLst/>
                <a:rect l="l" t="t" r="r" b="b"/>
                <a:pathLst>
                  <a:path w="11712" h="16002" fill="none" extrusionOk="0">
                    <a:moveTo>
                      <a:pt x="11712" y="6650"/>
                    </a:moveTo>
                    <a:lnTo>
                      <a:pt x="11669" y="16002"/>
                    </a:lnTo>
                    <a:lnTo>
                      <a:pt x="0" y="9310"/>
                    </a:lnTo>
                    <a:lnTo>
                      <a:pt x="8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8" name="Google Shape;208;p18"/>
          <p:cNvGrpSpPr/>
          <p:nvPr/>
        </p:nvGrpSpPr>
        <p:grpSpPr>
          <a:xfrm>
            <a:off x="5844709" y="2022106"/>
            <a:ext cx="733867" cy="454098"/>
            <a:chOff x="5844709" y="2022106"/>
            <a:chExt cx="733867" cy="454098"/>
          </a:xfrm>
        </p:grpSpPr>
        <p:sp>
          <p:nvSpPr>
            <p:cNvPr id="209" name="Google Shape;209;p18"/>
            <p:cNvSpPr/>
            <p:nvPr/>
          </p:nvSpPr>
          <p:spPr>
            <a:xfrm>
              <a:off x="6230808" y="2089469"/>
              <a:ext cx="329429" cy="318173"/>
            </a:xfrm>
            <a:custGeom>
              <a:avLst/>
              <a:gdLst/>
              <a:ahLst/>
              <a:cxnLst/>
              <a:rect l="l" t="t" r="r" b="b"/>
              <a:pathLst>
                <a:path w="13814" h="13342" extrusionOk="0">
                  <a:moveTo>
                    <a:pt x="0" y="0"/>
                  </a:moveTo>
                  <a:lnTo>
                    <a:pt x="0" y="13299"/>
                  </a:lnTo>
                  <a:lnTo>
                    <a:pt x="6221" y="13299"/>
                  </a:lnTo>
                  <a:lnTo>
                    <a:pt x="12055" y="13342"/>
                  </a:lnTo>
                  <a:lnTo>
                    <a:pt x="13814" y="13342"/>
                  </a:lnTo>
                  <a:lnTo>
                    <a:pt x="13814" y="5706"/>
                  </a:lnTo>
                  <a:cubicBezTo>
                    <a:pt x="13814" y="4805"/>
                    <a:pt x="13084" y="4119"/>
                    <a:pt x="12226" y="4119"/>
                  </a:cubicBezTo>
                  <a:lnTo>
                    <a:pt x="9910" y="4119"/>
                  </a:lnTo>
                  <a:lnTo>
                    <a:pt x="5792"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5847173" y="2048547"/>
              <a:ext cx="383659" cy="358094"/>
            </a:xfrm>
            <a:custGeom>
              <a:avLst/>
              <a:gdLst/>
              <a:ahLst/>
              <a:cxnLst/>
              <a:rect l="l" t="t" r="r" b="b"/>
              <a:pathLst>
                <a:path w="16088" h="15016" extrusionOk="0">
                  <a:moveTo>
                    <a:pt x="1287" y="0"/>
                  </a:moveTo>
                  <a:cubicBezTo>
                    <a:pt x="558" y="0"/>
                    <a:pt x="0" y="558"/>
                    <a:pt x="0" y="1287"/>
                  </a:cubicBezTo>
                  <a:lnTo>
                    <a:pt x="0" y="13728"/>
                  </a:lnTo>
                  <a:cubicBezTo>
                    <a:pt x="0" y="14414"/>
                    <a:pt x="558" y="15015"/>
                    <a:pt x="1287" y="15015"/>
                  </a:cubicBezTo>
                  <a:lnTo>
                    <a:pt x="16087" y="15015"/>
                  </a:lnTo>
                  <a:lnTo>
                    <a:pt x="16087" y="1287"/>
                  </a:lnTo>
                  <a:cubicBezTo>
                    <a:pt x="16087" y="558"/>
                    <a:pt x="15487" y="0"/>
                    <a:pt x="14800" y="0"/>
                  </a:cubicBez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p:nvPr/>
          </p:nvSpPr>
          <p:spPr>
            <a:xfrm>
              <a:off x="6230808" y="2089469"/>
              <a:ext cx="329429" cy="318173"/>
            </a:xfrm>
            <a:custGeom>
              <a:avLst/>
              <a:gdLst/>
              <a:ahLst/>
              <a:cxnLst/>
              <a:rect l="l" t="t" r="r" b="b"/>
              <a:pathLst>
                <a:path w="13814" h="13342" fill="none" extrusionOk="0">
                  <a:moveTo>
                    <a:pt x="6221" y="13299"/>
                  </a:moveTo>
                  <a:lnTo>
                    <a:pt x="0" y="13299"/>
                  </a:lnTo>
                  <a:lnTo>
                    <a:pt x="0" y="0"/>
                  </a:lnTo>
                  <a:lnTo>
                    <a:pt x="5792" y="0"/>
                  </a:lnTo>
                  <a:lnTo>
                    <a:pt x="9910" y="4119"/>
                  </a:lnTo>
                  <a:lnTo>
                    <a:pt x="12226" y="4119"/>
                  </a:lnTo>
                  <a:cubicBezTo>
                    <a:pt x="13084" y="4119"/>
                    <a:pt x="13814" y="4805"/>
                    <a:pt x="13814" y="5706"/>
                  </a:cubicBezTo>
                  <a:lnTo>
                    <a:pt x="13814" y="13342"/>
                  </a:lnTo>
                  <a:lnTo>
                    <a:pt x="12055" y="13342"/>
                  </a:lnTo>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a:off x="5907531" y="2336029"/>
              <a:ext cx="141201" cy="140176"/>
            </a:xfrm>
            <a:custGeom>
              <a:avLst/>
              <a:gdLst/>
              <a:ahLst/>
              <a:cxnLst/>
              <a:rect l="l" t="t" r="r" b="b"/>
              <a:pathLst>
                <a:path w="5921" h="5878" extrusionOk="0">
                  <a:moveTo>
                    <a:pt x="2960" y="0"/>
                  </a:moveTo>
                  <a:cubicBezTo>
                    <a:pt x="1330" y="0"/>
                    <a:pt x="0" y="1330"/>
                    <a:pt x="0" y="2917"/>
                  </a:cubicBezTo>
                  <a:cubicBezTo>
                    <a:pt x="0" y="4547"/>
                    <a:pt x="1330" y="5877"/>
                    <a:pt x="2960" y="5877"/>
                  </a:cubicBezTo>
                  <a:cubicBezTo>
                    <a:pt x="4590" y="5877"/>
                    <a:pt x="5920" y="4547"/>
                    <a:pt x="5920" y="2917"/>
                  </a:cubicBezTo>
                  <a:cubicBezTo>
                    <a:pt x="5920" y="1330"/>
                    <a:pt x="4590" y="0"/>
                    <a:pt x="2960" y="0"/>
                  </a:cubicBez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6379139" y="2336029"/>
              <a:ext cx="140176" cy="140176"/>
            </a:xfrm>
            <a:custGeom>
              <a:avLst/>
              <a:gdLst/>
              <a:ahLst/>
              <a:cxnLst/>
              <a:rect l="l" t="t" r="r" b="b"/>
              <a:pathLst>
                <a:path w="5878" h="5878" extrusionOk="0">
                  <a:moveTo>
                    <a:pt x="2918" y="0"/>
                  </a:moveTo>
                  <a:cubicBezTo>
                    <a:pt x="1288" y="0"/>
                    <a:pt x="1" y="1330"/>
                    <a:pt x="1" y="2917"/>
                  </a:cubicBezTo>
                  <a:cubicBezTo>
                    <a:pt x="1" y="4547"/>
                    <a:pt x="1288" y="5877"/>
                    <a:pt x="2918" y="5877"/>
                  </a:cubicBezTo>
                  <a:cubicBezTo>
                    <a:pt x="4548" y="5877"/>
                    <a:pt x="5878" y="4547"/>
                    <a:pt x="5878" y="2917"/>
                  </a:cubicBezTo>
                  <a:cubicBezTo>
                    <a:pt x="5878" y="1330"/>
                    <a:pt x="4548" y="0"/>
                    <a:pt x="2918" y="0"/>
                  </a:cubicBez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18"/>
            <p:cNvGrpSpPr/>
            <p:nvPr/>
          </p:nvGrpSpPr>
          <p:grpSpPr>
            <a:xfrm>
              <a:off x="5844709" y="2022106"/>
              <a:ext cx="733867" cy="439084"/>
              <a:chOff x="5844709" y="1641106"/>
              <a:chExt cx="733867" cy="439084"/>
            </a:xfrm>
          </p:grpSpPr>
          <p:sp>
            <p:nvSpPr>
              <p:cNvPr id="215" name="Google Shape;215;p18"/>
              <p:cNvSpPr/>
              <p:nvPr/>
            </p:nvSpPr>
            <p:spPr>
              <a:xfrm>
                <a:off x="6051050" y="1751672"/>
                <a:ext cx="93736" cy="158998"/>
              </a:xfrm>
              <a:custGeom>
                <a:avLst/>
                <a:gdLst/>
                <a:ahLst/>
                <a:cxnLst/>
                <a:rect l="l" t="t" r="r" b="b"/>
                <a:pathLst>
                  <a:path w="2706" h="4590" fill="none" extrusionOk="0">
                    <a:moveTo>
                      <a:pt x="2706" y="0"/>
                    </a:moveTo>
                    <a:lnTo>
                      <a:pt x="2706" y="3040"/>
                    </a:lnTo>
                    <a:lnTo>
                      <a:pt x="1" y="4590"/>
                    </a:lnTo>
                    <a:lnTo>
                      <a:pt x="31" y="155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5958392" y="1751672"/>
                <a:ext cx="93770" cy="158998"/>
              </a:xfrm>
              <a:custGeom>
                <a:avLst/>
                <a:gdLst/>
                <a:ahLst/>
                <a:cxnLst/>
                <a:rect l="l" t="t" r="r" b="b"/>
                <a:pathLst>
                  <a:path w="2707" h="4590" fill="none" extrusionOk="0">
                    <a:moveTo>
                      <a:pt x="2706" y="1550"/>
                    </a:moveTo>
                    <a:lnTo>
                      <a:pt x="2676" y="4590"/>
                    </a:lnTo>
                    <a:lnTo>
                      <a:pt x="1" y="3040"/>
                    </a:lnTo>
                    <a:lnTo>
                      <a:pt x="1"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5958392" y="1696908"/>
                <a:ext cx="186398" cy="108492"/>
              </a:xfrm>
              <a:custGeom>
                <a:avLst/>
                <a:gdLst/>
                <a:ahLst/>
                <a:cxnLst/>
                <a:rect l="l" t="t" r="r" b="b"/>
                <a:pathLst>
                  <a:path w="5381" h="3132" fill="none" extrusionOk="0">
                    <a:moveTo>
                      <a:pt x="5381" y="1581"/>
                    </a:moveTo>
                    <a:lnTo>
                      <a:pt x="2706" y="3131"/>
                    </a:lnTo>
                    <a:lnTo>
                      <a:pt x="1" y="1581"/>
                    </a:lnTo>
                    <a:lnTo>
                      <a:pt x="2676"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5907855" y="1934840"/>
                <a:ext cx="144310" cy="145349"/>
              </a:xfrm>
              <a:custGeom>
                <a:avLst/>
                <a:gdLst/>
                <a:ahLst/>
                <a:cxnLst/>
                <a:rect l="l" t="t" r="r" b="b"/>
                <a:pathLst>
                  <a:path w="4166" h="4196" fill="none" extrusionOk="0">
                    <a:moveTo>
                      <a:pt x="4165" y="2098"/>
                    </a:moveTo>
                    <a:cubicBezTo>
                      <a:pt x="4165" y="3253"/>
                      <a:pt x="3223" y="4195"/>
                      <a:pt x="2068" y="4195"/>
                    </a:cubicBezTo>
                    <a:cubicBezTo>
                      <a:pt x="913" y="4195"/>
                      <a:pt x="1" y="3253"/>
                      <a:pt x="1" y="2098"/>
                    </a:cubicBezTo>
                    <a:cubicBezTo>
                      <a:pt x="1" y="943"/>
                      <a:pt x="913" y="1"/>
                      <a:pt x="2068" y="1"/>
                    </a:cubicBezTo>
                    <a:cubicBezTo>
                      <a:pt x="3223" y="1"/>
                      <a:pt x="4165" y="943"/>
                      <a:pt x="4165" y="2098"/>
                    </a:cubicBez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6392171" y="1934840"/>
                <a:ext cx="144310" cy="145349"/>
              </a:xfrm>
              <a:custGeom>
                <a:avLst/>
                <a:gdLst/>
                <a:ahLst/>
                <a:cxnLst/>
                <a:rect l="l" t="t" r="r" b="b"/>
                <a:pathLst>
                  <a:path w="4166" h="4196" fill="none" extrusionOk="0">
                    <a:moveTo>
                      <a:pt x="4165" y="2098"/>
                    </a:moveTo>
                    <a:cubicBezTo>
                      <a:pt x="4165" y="3253"/>
                      <a:pt x="3223" y="4195"/>
                      <a:pt x="2068" y="4195"/>
                    </a:cubicBezTo>
                    <a:cubicBezTo>
                      <a:pt x="913" y="4195"/>
                      <a:pt x="1" y="3253"/>
                      <a:pt x="1" y="2098"/>
                    </a:cubicBezTo>
                    <a:cubicBezTo>
                      <a:pt x="1" y="943"/>
                      <a:pt x="913" y="1"/>
                      <a:pt x="2068" y="1"/>
                    </a:cubicBezTo>
                    <a:cubicBezTo>
                      <a:pt x="3223" y="1"/>
                      <a:pt x="4165" y="943"/>
                      <a:pt x="4165" y="2098"/>
                    </a:cubicBez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5844709" y="1641106"/>
                <a:ext cx="394861" cy="368535"/>
              </a:xfrm>
              <a:custGeom>
                <a:avLst/>
                <a:gdLst/>
                <a:ahLst/>
                <a:cxnLst/>
                <a:rect l="l" t="t" r="r" b="b"/>
                <a:pathLst>
                  <a:path w="11399" h="10639" fill="none" extrusionOk="0">
                    <a:moveTo>
                      <a:pt x="1824" y="10578"/>
                    </a:moveTo>
                    <a:lnTo>
                      <a:pt x="912" y="10578"/>
                    </a:lnTo>
                    <a:cubicBezTo>
                      <a:pt x="395" y="10578"/>
                      <a:pt x="0" y="10183"/>
                      <a:pt x="0" y="9666"/>
                    </a:cubicBezTo>
                    <a:lnTo>
                      <a:pt x="0" y="912"/>
                    </a:lnTo>
                    <a:cubicBezTo>
                      <a:pt x="0" y="396"/>
                      <a:pt x="395" y="1"/>
                      <a:pt x="912" y="1"/>
                    </a:cubicBezTo>
                    <a:lnTo>
                      <a:pt x="10487" y="1"/>
                    </a:lnTo>
                    <a:cubicBezTo>
                      <a:pt x="10973" y="1"/>
                      <a:pt x="11399" y="396"/>
                      <a:pt x="11399" y="912"/>
                    </a:cubicBezTo>
                    <a:lnTo>
                      <a:pt x="11399" y="10639"/>
                    </a:lnTo>
                    <a:lnTo>
                      <a:pt x="5958" y="10639"/>
                    </a:lnTo>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6238480" y="1681113"/>
                <a:ext cx="340096" cy="327487"/>
              </a:xfrm>
              <a:custGeom>
                <a:avLst/>
                <a:gdLst/>
                <a:ahLst/>
                <a:cxnLst/>
                <a:rect l="l" t="t" r="r" b="b"/>
                <a:pathLst>
                  <a:path w="9818" h="9454" fill="none" extrusionOk="0">
                    <a:moveTo>
                      <a:pt x="4438" y="9423"/>
                    </a:moveTo>
                    <a:lnTo>
                      <a:pt x="0" y="9423"/>
                    </a:lnTo>
                    <a:lnTo>
                      <a:pt x="0" y="1"/>
                    </a:lnTo>
                    <a:lnTo>
                      <a:pt x="4134" y="1"/>
                    </a:lnTo>
                    <a:lnTo>
                      <a:pt x="7052" y="2949"/>
                    </a:lnTo>
                    <a:lnTo>
                      <a:pt x="8663" y="2949"/>
                    </a:lnTo>
                    <a:cubicBezTo>
                      <a:pt x="9271" y="2949"/>
                      <a:pt x="9818" y="3435"/>
                      <a:pt x="9818" y="4074"/>
                    </a:cubicBezTo>
                    <a:lnTo>
                      <a:pt x="9818" y="9454"/>
                    </a:lnTo>
                    <a:lnTo>
                      <a:pt x="8572" y="9454"/>
                    </a:lnTo>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6294282" y="1726386"/>
                <a:ext cx="158998" cy="117949"/>
              </a:xfrm>
              <a:custGeom>
                <a:avLst/>
                <a:gdLst/>
                <a:ahLst/>
                <a:cxnLst/>
                <a:rect l="l" t="t" r="r" b="b"/>
                <a:pathLst>
                  <a:path w="4590" h="3405" fill="none" extrusionOk="0">
                    <a:moveTo>
                      <a:pt x="0" y="1"/>
                    </a:moveTo>
                    <a:lnTo>
                      <a:pt x="0" y="3405"/>
                    </a:lnTo>
                    <a:lnTo>
                      <a:pt x="4590" y="3405"/>
                    </a:lnTo>
                    <a:lnTo>
                      <a:pt x="1186" y="1"/>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18"/>
            <p:cNvSpPr/>
            <p:nvPr/>
          </p:nvSpPr>
          <p:spPr>
            <a:xfrm>
              <a:off x="5947750" y="2036800"/>
              <a:ext cx="402200" cy="375400"/>
            </a:xfrm>
            <a:custGeom>
              <a:avLst/>
              <a:gdLst/>
              <a:ahLst/>
              <a:cxnLst/>
              <a:rect l="l" t="t" r="r" b="b"/>
              <a:pathLst>
                <a:path w="16088" h="15016" fill="none" extrusionOk="0">
                  <a:moveTo>
                    <a:pt x="2574" y="15015"/>
                  </a:moveTo>
                  <a:lnTo>
                    <a:pt x="1287" y="15015"/>
                  </a:lnTo>
                  <a:cubicBezTo>
                    <a:pt x="558" y="15015"/>
                    <a:pt x="0" y="14414"/>
                    <a:pt x="0" y="13728"/>
                  </a:cubicBezTo>
                  <a:lnTo>
                    <a:pt x="0" y="1287"/>
                  </a:lnTo>
                  <a:cubicBezTo>
                    <a:pt x="0" y="558"/>
                    <a:pt x="558" y="0"/>
                    <a:pt x="1287" y="0"/>
                  </a:cubicBezTo>
                  <a:lnTo>
                    <a:pt x="14800" y="0"/>
                  </a:lnTo>
                  <a:cubicBezTo>
                    <a:pt x="15487" y="0"/>
                    <a:pt x="16087" y="558"/>
                    <a:pt x="16087" y="1287"/>
                  </a:cubicBezTo>
                  <a:lnTo>
                    <a:pt x="16087" y="15015"/>
                  </a:lnTo>
                  <a:lnTo>
                    <a:pt x="8408" y="150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18"/>
          <p:cNvGrpSpPr/>
          <p:nvPr/>
        </p:nvGrpSpPr>
        <p:grpSpPr>
          <a:xfrm>
            <a:off x="1248484" y="1894763"/>
            <a:ext cx="561736" cy="624547"/>
            <a:chOff x="1248484" y="1894763"/>
            <a:chExt cx="561736" cy="624547"/>
          </a:xfrm>
        </p:grpSpPr>
        <p:grpSp>
          <p:nvGrpSpPr>
            <p:cNvPr id="225" name="Google Shape;225;p18"/>
            <p:cNvGrpSpPr/>
            <p:nvPr/>
          </p:nvGrpSpPr>
          <p:grpSpPr>
            <a:xfrm>
              <a:off x="1248484" y="1916713"/>
              <a:ext cx="526961" cy="602598"/>
              <a:chOff x="1323225" y="1623625"/>
              <a:chExt cx="448325" cy="512675"/>
            </a:xfrm>
          </p:grpSpPr>
          <p:sp>
            <p:nvSpPr>
              <p:cNvPr id="226" name="Google Shape;226;p18"/>
              <p:cNvSpPr/>
              <p:nvPr/>
            </p:nvSpPr>
            <p:spPr>
              <a:xfrm>
                <a:off x="1547375" y="1753400"/>
                <a:ext cx="224175" cy="382900"/>
              </a:xfrm>
              <a:custGeom>
                <a:avLst/>
                <a:gdLst/>
                <a:ahLst/>
                <a:cxnLst/>
                <a:rect l="l" t="t" r="r" b="b"/>
                <a:pathLst>
                  <a:path w="8967" h="15316" extrusionOk="0">
                    <a:moveTo>
                      <a:pt x="8967" y="0"/>
                    </a:moveTo>
                    <a:lnTo>
                      <a:pt x="44" y="5191"/>
                    </a:lnTo>
                    <a:lnTo>
                      <a:pt x="1" y="15315"/>
                    </a:lnTo>
                    <a:lnTo>
                      <a:pt x="8967" y="10124"/>
                    </a:lnTo>
                    <a:lnTo>
                      <a:pt x="8967"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1323225" y="1753400"/>
                <a:ext cx="225250" cy="382900"/>
              </a:xfrm>
              <a:custGeom>
                <a:avLst/>
                <a:gdLst/>
                <a:ahLst/>
                <a:cxnLst/>
                <a:rect l="l" t="t" r="r" b="b"/>
                <a:pathLst>
                  <a:path w="9010" h="15316" extrusionOk="0">
                    <a:moveTo>
                      <a:pt x="1" y="0"/>
                    </a:moveTo>
                    <a:lnTo>
                      <a:pt x="1" y="10124"/>
                    </a:lnTo>
                    <a:lnTo>
                      <a:pt x="8967" y="15315"/>
                    </a:lnTo>
                    <a:lnTo>
                      <a:pt x="9010" y="5191"/>
                    </a:lnTo>
                    <a:lnTo>
                      <a:pt x="1"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1323225" y="1623625"/>
                <a:ext cx="448325" cy="259550"/>
              </a:xfrm>
              <a:custGeom>
                <a:avLst/>
                <a:gdLst/>
                <a:ahLst/>
                <a:cxnLst/>
                <a:rect l="l" t="t" r="r" b="b"/>
                <a:pathLst>
                  <a:path w="17933" h="10382" extrusionOk="0">
                    <a:moveTo>
                      <a:pt x="8967" y="1"/>
                    </a:moveTo>
                    <a:lnTo>
                      <a:pt x="1" y="5191"/>
                    </a:lnTo>
                    <a:lnTo>
                      <a:pt x="9010" y="10382"/>
                    </a:lnTo>
                    <a:lnTo>
                      <a:pt x="17933" y="5191"/>
                    </a:lnTo>
                    <a:lnTo>
                      <a:pt x="8967" y="1"/>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8"/>
            <p:cNvGrpSpPr/>
            <p:nvPr/>
          </p:nvGrpSpPr>
          <p:grpSpPr>
            <a:xfrm>
              <a:off x="1265853" y="1894763"/>
              <a:ext cx="544368" cy="623827"/>
              <a:chOff x="1304753" y="1487963"/>
              <a:chExt cx="544368" cy="623827"/>
            </a:xfrm>
          </p:grpSpPr>
          <p:sp>
            <p:nvSpPr>
              <p:cNvPr id="230" name="Google Shape;230;p18"/>
              <p:cNvSpPr/>
              <p:nvPr/>
            </p:nvSpPr>
            <p:spPr>
              <a:xfrm>
                <a:off x="1576907" y="1646863"/>
                <a:ext cx="272205" cy="464927"/>
              </a:xfrm>
              <a:custGeom>
                <a:avLst/>
                <a:gdLst/>
                <a:ahLst/>
                <a:cxnLst/>
                <a:rect l="l" t="t" r="r" b="b"/>
                <a:pathLst>
                  <a:path w="6354" h="10852" fill="none" extrusionOk="0">
                    <a:moveTo>
                      <a:pt x="6353" y="0"/>
                    </a:moveTo>
                    <a:lnTo>
                      <a:pt x="6353" y="7204"/>
                    </a:lnTo>
                    <a:lnTo>
                      <a:pt x="1" y="10851"/>
                    </a:lnTo>
                    <a:lnTo>
                      <a:pt x="31" y="3678"/>
                    </a:lnTo>
                    <a:close/>
                  </a:path>
                </a:pathLst>
              </a:custGeom>
              <a:solidFill>
                <a:srgbClr val="FFC84C"/>
              </a:solid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1304753" y="1646863"/>
                <a:ext cx="273533" cy="464927"/>
              </a:xfrm>
              <a:custGeom>
                <a:avLst/>
                <a:gdLst/>
                <a:ahLst/>
                <a:cxnLst/>
                <a:rect l="l" t="t" r="r" b="b"/>
                <a:pathLst>
                  <a:path w="6385" h="10852" fill="none" extrusionOk="0">
                    <a:moveTo>
                      <a:pt x="6384" y="3678"/>
                    </a:moveTo>
                    <a:lnTo>
                      <a:pt x="6354" y="10851"/>
                    </a:lnTo>
                    <a:lnTo>
                      <a:pt x="1" y="7204"/>
                    </a:lnTo>
                    <a:lnTo>
                      <a:pt x="1" y="0"/>
                    </a:lnTo>
                    <a:close/>
                  </a:path>
                </a:pathLst>
              </a:custGeom>
              <a:solidFill>
                <a:srgbClr val="FFC84C"/>
              </a:solid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1304753" y="1487963"/>
                <a:ext cx="544368" cy="316478"/>
              </a:xfrm>
              <a:custGeom>
                <a:avLst/>
                <a:gdLst/>
                <a:ahLst/>
                <a:cxnLst/>
                <a:rect l="l" t="t" r="r" b="b"/>
                <a:pathLst>
                  <a:path w="12707" h="7387" fill="none" extrusionOk="0">
                    <a:moveTo>
                      <a:pt x="12706" y="3709"/>
                    </a:moveTo>
                    <a:lnTo>
                      <a:pt x="6384" y="7387"/>
                    </a:lnTo>
                    <a:lnTo>
                      <a:pt x="1" y="3709"/>
                    </a:lnTo>
                    <a:lnTo>
                      <a:pt x="6354" y="1"/>
                    </a:lnTo>
                    <a:close/>
                  </a:path>
                </a:pathLst>
              </a:custGeom>
              <a:solidFill>
                <a:srgbClr val="FFC84C"/>
              </a:solid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18"/>
          <p:cNvGrpSpPr/>
          <p:nvPr/>
        </p:nvGrpSpPr>
        <p:grpSpPr>
          <a:xfrm>
            <a:off x="7488229" y="1900386"/>
            <a:ext cx="667577" cy="668615"/>
            <a:chOff x="7488229" y="1900386"/>
            <a:chExt cx="667577" cy="668615"/>
          </a:xfrm>
        </p:grpSpPr>
        <p:grpSp>
          <p:nvGrpSpPr>
            <p:cNvPr id="234" name="Google Shape;234;p18"/>
            <p:cNvGrpSpPr/>
            <p:nvPr/>
          </p:nvGrpSpPr>
          <p:grpSpPr>
            <a:xfrm>
              <a:off x="7625652" y="2043605"/>
              <a:ext cx="361829" cy="413963"/>
              <a:chOff x="7725900" y="1667600"/>
              <a:chExt cx="372175" cy="425800"/>
            </a:xfrm>
          </p:grpSpPr>
          <p:sp>
            <p:nvSpPr>
              <p:cNvPr id="235" name="Google Shape;235;p18"/>
              <p:cNvSpPr/>
              <p:nvPr/>
            </p:nvSpPr>
            <p:spPr>
              <a:xfrm>
                <a:off x="7911450" y="1774850"/>
                <a:ext cx="186625" cy="318550"/>
              </a:xfrm>
              <a:custGeom>
                <a:avLst/>
                <a:gdLst/>
                <a:ahLst/>
                <a:cxnLst/>
                <a:rect l="l" t="t" r="r" b="b"/>
                <a:pathLst>
                  <a:path w="7465" h="12742" extrusionOk="0">
                    <a:moveTo>
                      <a:pt x="7465" y="0"/>
                    </a:moveTo>
                    <a:lnTo>
                      <a:pt x="43" y="4333"/>
                    </a:lnTo>
                    <a:lnTo>
                      <a:pt x="0" y="12741"/>
                    </a:lnTo>
                    <a:lnTo>
                      <a:pt x="7379" y="8408"/>
                    </a:lnTo>
                    <a:lnTo>
                      <a:pt x="7465"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7725900" y="1774850"/>
                <a:ext cx="186625" cy="318550"/>
              </a:xfrm>
              <a:custGeom>
                <a:avLst/>
                <a:gdLst/>
                <a:ahLst/>
                <a:cxnLst/>
                <a:rect l="l" t="t" r="r" b="b"/>
                <a:pathLst>
                  <a:path w="7465" h="12742" extrusionOk="0">
                    <a:moveTo>
                      <a:pt x="1" y="0"/>
                    </a:moveTo>
                    <a:lnTo>
                      <a:pt x="1" y="8408"/>
                    </a:lnTo>
                    <a:lnTo>
                      <a:pt x="7422" y="12741"/>
                    </a:lnTo>
                    <a:lnTo>
                      <a:pt x="7465" y="4333"/>
                    </a:lnTo>
                    <a:lnTo>
                      <a:pt x="1"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a:off x="7725900" y="1667600"/>
                <a:ext cx="372175" cy="215575"/>
              </a:xfrm>
              <a:custGeom>
                <a:avLst/>
                <a:gdLst/>
                <a:ahLst/>
                <a:cxnLst/>
                <a:rect l="l" t="t" r="r" b="b"/>
                <a:pathLst>
                  <a:path w="14887" h="8623" extrusionOk="0">
                    <a:moveTo>
                      <a:pt x="7422" y="0"/>
                    </a:moveTo>
                    <a:lnTo>
                      <a:pt x="1" y="4290"/>
                    </a:lnTo>
                    <a:lnTo>
                      <a:pt x="7465" y="8623"/>
                    </a:lnTo>
                    <a:lnTo>
                      <a:pt x="14887" y="4290"/>
                    </a:lnTo>
                    <a:lnTo>
                      <a:pt x="7422"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8"/>
            <p:cNvSpPr/>
            <p:nvPr/>
          </p:nvSpPr>
          <p:spPr>
            <a:xfrm>
              <a:off x="7583450" y="1935850"/>
              <a:ext cx="65325" cy="64400"/>
            </a:xfrm>
            <a:custGeom>
              <a:avLst/>
              <a:gdLst/>
              <a:ahLst/>
              <a:cxnLst/>
              <a:rect l="l" t="t" r="r" b="b"/>
              <a:pathLst>
                <a:path w="2613" h="2576" extrusionOk="0">
                  <a:moveTo>
                    <a:pt x="758" y="1"/>
                  </a:moveTo>
                  <a:cubicBezTo>
                    <a:pt x="629" y="1"/>
                    <a:pt x="511" y="107"/>
                    <a:pt x="511" y="252"/>
                  </a:cubicBezTo>
                  <a:lnTo>
                    <a:pt x="39" y="2225"/>
                  </a:lnTo>
                  <a:cubicBezTo>
                    <a:pt x="0" y="2417"/>
                    <a:pt x="100" y="2575"/>
                    <a:pt x="275" y="2575"/>
                  </a:cubicBezTo>
                  <a:cubicBezTo>
                    <a:pt x="295" y="2575"/>
                    <a:pt x="317" y="2573"/>
                    <a:pt x="339" y="2568"/>
                  </a:cubicBezTo>
                  <a:lnTo>
                    <a:pt x="2355" y="2054"/>
                  </a:lnTo>
                  <a:cubicBezTo>
                    <a:pt x="2570" y="2011"/>
                    <a:pt x="2613" y="1753"/>
                    <a:pt x="2441" y="1582"/>
                  </a:cubicBezTo>
                  <a:lnTo>
                    <a:pt x="940" y="80"/>
                  </a:lnTo>
                  <a:cubicBezTo>
                    <a:pt x="884" y="25"/>
                    <a:pt x="820" y="1"/>
                    <a:pt x="758" y="1"/>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8011375" y="2446450"/>
              <a:ext cx="66250" cy="63625"/>
            </a:xfrm>
            <a:custGeom>
              <a:avLst/>
              <a:gdLst/>
              <a:ahLst/>
              <a:cxnLst/>
              <a:rect l="l" t="t" r="r" b="b"/>
              <a:pathLst>
                <a:path w="2650" h="2545" extrusionOk="0">
                  <a:moveTo>
                    <a:pt x="2355" y="0"/>
                  </a:moveTo>
                  <a:cubicBezTo>
                    <a:pt x="2329" y="0"/>
                    <a:pt x="2302" y="3"/>
                    <a:pt x="2274" y="8"/>
                  </a:cubicBezTo>
                  <a:lnTo>
                    <a:pt x="301" y="480"/>
                  </a:lnTo>
                  <a:cubicBezTo>
                    <a:pt x="44" y="523"/>
                    <a:pt x="1" y="823"/>
                    <a:pt x="172" y="952"/>
                  </a:cubicBezTo>
                  <a:lnTo>
                    <a:pt x="1674" y="2454"/>
                  </a:lnTo>
                  <a:cubicBezTo>
                    <a:pt x="1737" y="2517"/>
                    <a:pt x="1811" y="2545"/>
                    <a:pt x="1880" y="2545"/>
                  </a:cubicBezTo>
                  <a:cubicBezTo>
                    <a:pt x="2000" y="2545"/>
                    <a:pt x="2103" y="2461"/>
                    <a:pt x="2103" y="2325"/>
                  </a:cubicBezTo>
                  <a:lnTo>
                    <a:pt x="2575" y="309"/>
                  </a:lnTo>
                  <a:cubicBezTo>
                    <a:pt x="2649" y="122"/>
                    <a:pt x="2529" y="0"/>
                    <a:pt x="2355" y="0"/>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18"/>
            <p:cNvGrpSpPr/>
            <p:nvPr/>
          </p:nvGrpSpPr>
          <p:grpSpPr>
            <a:xfrm>
              <a:off x="7488229" y="1900386"/>
              <a:ext cx="667577" cy="668615"/>
              <a:chOff x="7439779" y="1528461"/>
              <a:chExt cx="667577" cy="668615"/>
            </a:xfrm>
          </p:grpSpPr>
          <p:sp>
            <p:nvSpPr>
              <p:cNvPr id="241" name="Google Shape;241;p18"/>
              <p:cNvSpPr/>
              <p:nvPr/>
            </p:nvSpPr>
            <p:spPr>
              <a:xfrm>
                <a:off x="7773556" y="1757976"/>
                <a:ext cx="182172" cy="311691"/>
              </a:xfrm>
              <a:custGeom>
                <a:avLst/>
                <a:gdLst/>
                <a:ahLst/>
                <a:cxnLst/>
                <a:rect l="l" t="t" r="r" b="b"/>
                <a:pathLst>
                  <a:path w="5259" h="8998" fill="none" extrusionOk="0">
                    <a:moveTo>
                      <a:pt x="5259" y="0"/>
                    </a:moveTo>
                    <a:lnTo>
                      <a:pt x="5198" y="5958"/>
                    </a:lnTo>
                    <a:lnTo>
                      <a:pt x="0" y="8998"/>
                    </a:lnTo>
                    <a:lnTo>
                      <a:pt x="0" y="304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7590353" y="1757976"/>
                <a:ext cx="183246" cy="311691"/>
              </a:xfrm>
              <a:custGeom>
                <a:avLst/>
                <a:gdLst/>
                <a:ahLst/>
                <a:cxnLst/>
                <a:rect l="l" t="t" r="r" b="b"/>
                <a:pathLst>
                  <a:path w="5290" h="8998" fill="none" extrusionOk="0">
                    <a:moveTo>
                      <a:pt x="5289" y="3040"/>
                    </a:moveTo>
                    <a:lnTo>
                      <a:pt x="5289" y="8998"/>
                    </a:lnTo>
                    <a:lnTo>
                      <a:pt x="0" y="5958"/>
                    </a:lnTo>
                    <a:lnTo>
                      <a:pt x="0"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7590353" y="1651636"/>
                <a:ext cx="365383" cy="211650"/>
              </a:xfrm>
              <a:custGeom>
                <a:avLst/>
                <a:gdLst/>
                <a:ahLst/>
                <a:cxnLst/>
                <a:rect l="l" t="t" r="r" b="b"/>
                <a:pathLst>
                  <a:path w="10548" h="6110" fill="none" extrusionOk="0">
                    <a:moveTo>
                      <a:pt x="10548" y="3070"/>
                    </a:moveTo>
                    <a:lnTo>
                      <a:pt x="5289" y="6110"/>
                    </a:lnTo>
                    <a:lnTo>
                      <a:pt x="0" y="3070"/>
                    </a:lnTo>
                    <a:lnTo>
                      <a:pt x="5259"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7439779" y="1670583"/>
                <a:ext cx="549668" cy="526493"/>
              </a:xfrm>
              <a:custGeom>
                <a:avLst/>
                <a:gdLst/>
                <a:ahLst/>
                <a:cxnLst/>
                <a:rect l="l" t="t" r="r" b="b"/>
                <a:pathLst>
                  <a:path w="15868" h="15199" fill="none" extrusionOk="0">
                    <a:moveTo>
                      <a:pt x="15867" y="12919"/>
                    </a:moveTo>
                    <a:cubicBezTo>
                      <a:pt x="14195" y="14378"/>
                      <a:pt x="11977" y="15198"/>
                      <a:pt x="9636" y="15198"/>
                    </a:cubicBezTo>
                    <a:cubicBezTo>
                      <a:pt x="4286" y="15198"/>
                      <a:pt x="1" y="10882"/>
                      <a:pt x="1" y="5563"/>
                    </a:cubicBezTo>
                    <a:cubicBezTo>
                      <a:pt x="1" y="3496"/>
                      <a:pt x="639" y="1612"/>
                      <a:pt x="1733" y="1"/>
                    </a:cubicBezTo>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7571405" y="1528461"/>
                <a:ext cx="535950" cy="473841"/>
              </a:xfrm>
              <a:custGeom>
                <a:avLst/>
                <a:gdLst/>
                <a:ahLst/>
                <a:cxnLst/>
                <a:rect l="l" t="t" r="r" b="b"/>
                <a:pathLst>
                  <a:path w="15472" h="13679" fill="none" extrusionOk="0">
                    <a:moveTo>
                      <a:pt x="0" y="1946"/>
                    </a:moveTo>
                    <a:cubicBezTo>
                      <a:pt x="790" y="1338"/>
                      <a:pt x="1672" y="882"/>
                      <a:pt x="2614" y="547"/>
                    </a:cubicBezTo>
                    <a:cubicBezTo>
                      <a:pt x="3648" y="213"/>
                      <a:pt x="4711" y="0"/>
                      <a:pt x="5836" y="0"/>
                    </a:cubicBezTo>
                    <a:cubicBezTo>
                      <a:pt x="11186" y="0"/>
                      <a:pt x="15472" y="4347"/>
                      <a:pt x="15472" y="9666"/>
                    </a:cubicBezTo>
                    <a:cubicBezTo>
                      <a:pt x="15472" y="11095"/>
                      <a:pt x="15198" y="12462"/>
                      <a:pt x="14620" y="13678"/>
                    </a:cubicBezTo>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7533476" y="1565317"/>
                <a:ext cx="65331" cy="65296"/>
              </a:xfrm>
              <a:custGeom>
                <a:avLst/>
                <a:gdLst/>
                <a:ahLst/>
                <a:cxnLst/>
                <a:rect l="l" t="t" r="r" b="b"/>
                <a:pathLst>
                  <a:path w="1886" h="1885" fill="none" extrusionOk="0">
                    <a:moveTo>
                      <a:pt x="700" y="91"/>
                    </a:moveTo>
                    <a:lnTo>
                      <a:pt x="1764" y="1155"/>
                    </a:lnTo>
                    <a:cubicBezTo>
                      <a:pt x="1885" y="1277"/>
                      <a:pt x="1855" y="1459"/>
                      <a:pt x="1673" y="1489"/>
                    </a:cubicBezTo>
                    <a:lnTo>
                      <a:pt x="274" y="1824"/>
                    </a:lnTo>
                    <a:cubicBezTo>
                      <a:pt x="122" y="1885"/>
                      <a:pt x="1" y="1763"/>
                      <a:pt x="62" y="1611"/>
                    </a:cubicBezTo>
                    <a:lnTo>
                      <a:pt x="396" y="213"/>
                    </a:lnTo>
                    <a:cubicBezTo>
                      <a:pt x="396" y="61"/>
                      <a:pt x="578" y="0"/>
                      <a:pt x="700" y="91"/>
                    </a:cubicBez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7964103" y="2075922"/>
                <a:ext cx="65331" cy="66370"/>
              </a:xfrm>
              <a:custGeom>
                <a:avLst/>
                <a:gdLst/>
                <a:ahLst/>
                <a:cxnLst/>
                <a:rect l="l" t="t" r="r" b="b"/>
                <a:pathLst>
                  <a:path w="1886" h="1916" fill="none" extrusionOk="0">
                    <a:moveTo>
                      <a:pt x="1186" y="1794"/>
                    </a:moveTo>
                    <a:lnTo>
                      <a:pt x="122" y="730"/>
                    </a:lnTo>
                    <a:cubicBezTo>
                      <a:pt x="1" y="609"/>
                      <a:pt x="62" y="426"/>
                      <a:pt x="214" y="396"/>
                    </a:cubicBezTo>
                    <a:lnTo>
                      <a:pt x="1612" y="62"/>
                    </a:lnTo>
                    <a:cubicBezTo>
                      <a:pt x="1764" y="1"/>
                      <a:pt x="1885" y="122"/>
                      <a:pt x="1824" y="274"/>
                    </a:cubicBezTo>
                    <a:lnTo>
                      <a:pt x="1490" y="1673"/>
                    </a:lnTo>
                    <a:cubicBezTo>
                      <a:pt x="1490" y="1885"/>
                      <a:pt x="1308" y="1916"/>
                      <a:pt x="1186" y="1794"/>
                    </a:cubicBez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8" name="Google Shape;248;p18"/>
          <p:cNvSpPr txBox="1">
            <a:spLocks noGrp="1"/>
          </p:cNvSpPr>
          <p:nvPr>
            <p:ph type="title"/>
          </p:nvPr>
        </p:nvSpPr>
        <p:spPr>
          <a:xfrm>
            <a:off x="2849850" y="290600"/>
            <a:ext cx="3444300" cy="471900"/>
          </a:xfrm>
          <a:prstGeom prst="rect">
            <a:avLst/>
          </a:prstGeom>
        </p:spPr>
        <p:txBody>
          <a:bodyPr spcFirstLastPara="1" wrap="square" lIns="91425" tIns="91425" rIns="91425" bIns="91425" anchor="t" anchorCtr="0">
            <a:noAutofit/>
          </a:bodyPr>
          <a:lstStyle/>
          <a:p>
            <a:pPr algn="ctr"/>
            <a:r>
              <a:rPr lang="en-IN" sz="2200" b="1" dirty="0">
                <a:solidFill>
                  <a:srgbClr val="000000"/>
                </a:solidFill>
                <a:latin typeface="Fira Sans"/>
              </a:rPr>
              <a:t>Methodology</a:t>
            </a:r>
            <a:br>
              <a:rPr lang="en-IN" sz="1600" b="1" dirty="0"/>
            </a:br>
            <a:endParaRPr sz="2200" b="1" dirty="0">
              <a:solidFill>
                <a:srgbClr val="000000"/>
              </a:solidFill>
              <a:latin typeface="Fira Sans"/>
              <a:ea typeface="Fira Sans"/>
              <a:cs typeface="Fira Sans"/>
              <a:sym typeface="Fir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87" name="Google Shape;1887;p44"/>
          <p:cNvSpPr txBox="1"/>
          <p:nvPr/>
        </p:nvSpPr>
        <p:spPr>
          <a:xfrm>
            <a:off x="-664998" y="531444"/>
            <a:ext cx="5376243" cy="821735"/>
          </a:xfrm>
          <a:prstGeom prst="rect">
            <a:avLst/>
          </a:prstGeom>
          <a:noFill/>
          <a:ln>
            <a:noFill/>
          </a:ln>
        </p:spPr>
        <p:txBody>
          <a:bodyPr spcFirstLastPara="1" wrap="square" lIns="0" tIns="9275" rIns="0" bIns="0" anchor="t" anchorCtr="0">
            <a:noAutofit/>
          </a:bodyPr>
          <a:lstStyle/>
          <a:p>
            <a:pPr marL="0" marR="0" lvl="0" indent="0" algn="ctr" rtl="0">
              <a:lnSpc>
                <a:spcPct val="115000"/>
              </a:lnSpc>
              <a:spcBef>
                <a:spcPts val="500"/>
              </a:spcBef>
              <a:spcAft>
                <a:spcPts val="0"/>
              </a:spcAft>
              <a:buNone/>
            </a:pPr>
            <a:r>
              <a:rPr lang="en-IN" sz="1200" b="1" dirty="0">
                <a:solidFill>
                  <a:srgbClr val="040000"/>
                </a:solidFill>
                <a:latin typeface="Fira Sans"/>
                <a:ea typeface="Fira Sans"/>
                <a:cs typeface="Fira Sans"/>
                <a:sym typeface="Fira Sans"/>
              </a:rPr>
              <a:t>RQ1: What factors contribute most to late deliveries?</a:t>
            </a:r>
          </a:p>
        </p:txBody>
      </p:sp>
      <p:sp>
        <p:nvSpPr>
          <p:cNvPr id="1897" name="Google Shape;1897;p44"/>
          <p:cNvSpPr txBox="1">
            <a:spLocks noGrp="1"/>
          </p:cNvSpPr>
          <p:nvPr>
            <p:ph type="title" idx="4294967295"/>
          </p:nvPr>
        </p:nvSpPr>
        <p:spPr>
          <a:xfrm>
            <a:off x="3283204" y="65745"/>
            <a:ext cx="2422269" cy="528172"/>
          </a:xfrm>
          <a:prstGeom prst="rect">
            <a:avLst/>
          </a:prstGeom>
        </p:spPr>
        <p:txBody>
          <a:bodyPr spcFirstLastPara="1" wrap="square" lIns="91425" tIns="91425" rIns="91425" bIns="91425" anchor="t" anchorCtr="0">
            <a:noAutofit/>
          </a:bodyPr>
          <a:lstStyle/>
          <a:p>
            <a:pPr algn="ctr"/>
            <a:r>
              <a:rPr lang="en-IN" sz="2200" b="1" dirty="0">
                <a:solidFill>
                  <a:srgbClr val="000000"/>
                </a:solidFill>
                <a:latin typeface="Fira Sans"/>
              </a:rPr>
              <a:t>Results</a:t>
            </a:r>
            <a:br>
              <a:rPr lang="en-IN" sz="1600" b="1" dirty="0"/>
            </a:br>
            <a:endParaRPr sz="2200" b="1" dirty="0">
              <a:solidFill>
                <a:srgbClr val="000000"/>
              </a:solidFill>
              <a:latin typeface="Fira Sans"/>
              <a:ea typeface="Fira Sans"/>
              <a:cs typeface="Fira Sans"/>
              <a:sym typeface="Fira Sans"/>
            </a:endParaRPr>
          </a:p>
        </p:txBody>
      </p:sp>
      <p:sp>
        <p:nvSpPr>
          <p:cNvPr id="2" name="TextBox 1">
            <a:extLst>
              <a:ext uri="{FF2B5EF4-FFF2-40B4-BE49-F238E27FC236}">
                <a16:creationId xmlns:a16="http://schemas.microsoft.com/office/drawing/2014/main" id="{55A40F40-53B1-7009-DE1F-819465196D4D}"/>
              </a:ext>
            </a:extLst>
          </p:cNvPr>
          <p:cNvSpPr txBox="1"/>
          <p:nvPr/>
        </p:nvSpPr>
        <p:spPr>
          <a:xfrm>
            <a:off x="704092" y="1482782"/>
            <a:ext cx="184731" cy="307777"/>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E6DBBA63-95E8-BFCA-E58F-E33FC93FE9FC}"/>
              </a:ext>
            </a:extLst>
          </p:cNvPr>
          <p:cNvSpPr txBox="1"/>
          <p:nvPr/>
        </p:nvSpPr>
        <p:spPr>
          <a:xfrm>
            <a:off x="97546" y="1030195"/>
            <a:ext cx="8088008" cy="1546577"/>
          </a:xfrm>
          <a:prstGeom prst="rect">
            <a:avLst/>
          </a:prstGeom>
          <a:noFill/>
        </p:spPr>
        <p:txBody>
          <a:bodyPr wrap="square" rtlCol="0">
            <a:spAutoFit/>
          </a:bodyPr>
          <a:lstStyle/>
          <a:p>
            <a:r>
              <a:rPr lang="en-IN" sz="1050" dirty="0"/>
              <a:t>The </a:t>
            </a:r>
            <a:r>
              <a:rPr lang="en-IN" sz="1050" b="1" dirty="0"/>
              <a:t>Random Forest model</a:t>
            </a:r>
            <a:r>
              <a:rPr lang="en-IN" sz="1050" dirty="0"/>
              <a:t> identified </a:t>
            </a:r>
            <a:r>
              <a:rPr lang="en-IN" sz="1050" b="1" dirty="0"/>
              <a:t>‘Delivery </a:t>
            </a:r>
            <a:r>
              <a:rPr lang="en-IN" sz="1050" b="1" dirty="0" err="1"/>
              <a:t>Status_Late</a:t>
            </a:r>
            <a:r>
              <a:rPr lang="en-IN" sz="1050" b="1" dirty="0"/>
              <a:t> delivery’</a:t>
            </a:r>
            <a:r>
              <a:rPr lang="en-IN" sz="1050" dirty="0"/>
              <a:t> as the dominant predictor, contributing </a:t>
            </a:r>
            <a:r>
              <a:rPr lang="en-IN" sz="1050" b="1" dirty="0"/>
              <a:t>74.1%</a:t>
            </a:r>
            <a:r>
              <a:rPr lang="en-IN" sz="1050" dirty="0"/>
              <a:t> to late delivery prediction.</a:t>
            </a:r>
          </a:p>
          <a:p>
            <a:endParaRPr lang="en-IN" sz="1050" dirty="0"/>
          </a:p>
          <a:p>
            <a:pPr>
              <a:buFont typeface="Arial" panose="020B0604020202020204" pitchFamily="34" charset="0"/>
              <a:buChar char="•"/>
            </a:pPr>
            <a:r>
              <a:rPr lang="en-IN" sz="1050" dirty="0"/>
              <a:t>Other key features: </a:t>
            </a:r>
            <a:r>
              <a:rPr lang="en-IN" sz="1050" b="1" dirty="0"/>
              <a:t>Shipping Mode (Standard Class – 6.6%)</a:t>
            </a:r>
            <a:r>
              <a:rPr lang="en-IN" sz="1050" dirty="0"/>
              <a:t> and </a:t>
            </a:r>
            <a:r>
              <a:rPr lang="en-IN" sz="1050" b="1" dirty="0"/>
              <a:t>‘Shipping on time’ (14.7%)</a:t>
            </a:r>
            <a:r>
              <a:rPr lang="en-IN" sz="1050" dirty="0"/>
              <a:t>.</a:t>
            </a:r>
          </a:p>
          <a:p>
            <a:pPr>
              <a:buFont typeface="Arial" panose="020B0604020202020204" pitchFamily="34" charset="0"/>
              <a:buChar char="•"/>
            </a:pPr>
            <a:endParaRPr lang="en-IN" sz="1050" dirty="0"/>
          </a:p>
          <a:p>
            <a:pPr>
              <a:buFont typeface="Arial" panose="020B0604020202020204" pitchFamily="34" charset="0"/>
              <a:buChar char="•"/>
            </a:pPr>
            <a:r>
              <a:rPr lang="en-IN" sz="1050" dirty="0"/>
              <a:t>Customer and financial variables like </a:t>
            </a:r>
            <a:r>
              <a:rPr lang="en-IN" sz="1050" b="1" dirty="0"/>
              <a:t>Sales per Customer (&lt;0.02%)</a:t>
            </a:r>
            <a:r>
              <a:rPr lang="en-IN" sz="1050" dirty="0"/>
              <a:t> had almost no predictive influence.</a:t>
            </a:r>
          </a:p>
          <a:p>
            <a:pPr>
              <a:buFont typeface="Arial" panose="020B0604020202020204" pitchFamily="34" charset="0"/>
              <a:buChar char="•"/>
            </a:pPr>
            <a:endParaRPr lang="en-IN" sz="1050" dirty="0"/>
          </a:p>
          <a:p>
            <a:pPr>
              <a:buFont typeface="Arial" panose="020B0604020202020204" pitchFamily="34" charset="0"/>
              <a:buChar char="•"/>
            </a:pPr>
            <a:r>
              <a:rPr lang="en-IN" sz="1050" b="1" dirty="0"/>
              <a:t>Conclusion:</a:t>
            </a:r>
            <a:r>
              <a:rPr lang="en-IN" sz="1050" dirty="0"/>
              <a:t> </a:t>
            </a:r>
            <a:r>
              <a:rPr lang="en-IN" sz="1050" b="1" dirty="0"/>
              <a:t>Operational factors</a:t>
            </a:r>
            <a:r>
              <a:rPr lang="en-IN" sz="1050" dirty="0"/>
              <a:t> (delivery status, shipping method) are the main drivers of delays.</a:t>
            </a:r>
          </a:p>
          <a:p>
            <a:endParaRPr lang="en-US" sz="1050" dirty="0"/>
          </a:p>
        </p:txBody>
      </p:sp>
      <p:sp>
        <p:nvSpPr>
          <p:cNvPr id="8" name="TextBox 7">
            <a:extLst>
              <a:ext uri="{FF2B5EF4-FFF2-40B4-BE49-F238E27FC236}">
                <a16:creationId xmlns:a16="http://schemas.microsoft.com/office/drawing/2014/main" id="{2249114B-931D-F321-1850-7213C25D843A}"/>
              </a:ext>
            </a:extLst>
          </p:cNvPr>
          <p:cNvSpPr txBox="1"/>
          <p:nvPr/>
        </p:nvSpPr>
        <p:spPr>
          <a:xfrm>
            <a:off x="97546" y="2571750"/>
            <a:ext cx="4240263" cy="276999"/>
          </a:xfrm>
          <a:prstGeom prst="rect">
            <a:avLst/>
          </a:prstGeom>
          <a:noFill/>
        </p:spPr>
        <p:txBody>
          <a:bodyPr wrap="none" rtlCol="0">
            <a:spAutoFit/>
          </a:bodyPr>
          <a:lstStyle/>
          <a:p>
            <a:r>
              <a:rPr lang="en-IN" sz="1200" b="1" dirty="0">
                <a:solidFill>
                  <a:srgbClr val="040000"/>
                </a:solidFill>
                <a:latin typeface="Fira Sans"/>
              </a:rPr>
              <a:t>RQ2: How can customers be segmented by risk and value?</a:t>
            </a:r>
          </a:p>
        </p:txBody>
      </p:sp>
      <p:sp>
        <p:nvSpPr>
          <p:cNvPr id="9" name="TextBox 8">
            <a:extLst>
              <a:ext uri="{FF2B5EF4-FFF2-40B4-BE49-F238E27FC236}">
                <a16:creationId xmlns:a16="http://schemas.microsoft.com/office/drawing/2014/main" id="{E5FE8932-E586-AFC9-394E-1261B479DEC4}"/>
              </a:ext>
            </a:extLst>
          </p:cNvPr>
          <p:cNvSpPr txBox="1"/>
          <p:nvPr/>
        </p:nvSpPr>
        <p:spPr>
          <a:xfrm>
            <a:off x="152400" y="2995124"/>
            <a:ext cx="7547259" cy="1115690"/>
          </a:xfrm>
          <a:prstGeom prst="rect">
            <a:avLst/>
          </a:prstGeom>
          <a:noFill/>
        </p:spPr>
        <p:txBody>
          <a:bodyPr wrap="none" rtlCol="0">
            <a:spAutoFit/>
          </a:bodyPr>
          <a:lstStyle/>
          <a:p>
            <a:pPr>
              <a:buFont typeface="Arial" panose="020B0604020202020204" pitchFamily="34" charset="0"/>
              <a:buChar char="•"/>
            </a:pPr>
            <a:r>
              <a:rPr lang="en-IN" sz="1050" dirty="0"/>
              <a:t>Rule-Based Segmentation: </a:t>
            </a:r>
            <a:r>
              <a:rPr lang="en-IN" sz="1050" b="1" dirty="0">
                <a:solidFill>
                  <a:srgbClr val="FF0000"/>
                </a:solidFill>
              </a:rPr>
              <a:t>High Risk</a:t>
            </a:r>
            <a:r>
              <a:rPr lang="en-IN" sz="1050" dirty="0"/>
              <a:t>: 3,434 customers.  </a:t>
            </a:r>
            <a:r>
              <a:rPr lang="en-IN" sz="1050" b="1" dirty="0">
                <a:solidFill>
                  <a:srgbClr val="FFC000"/>
                </a:solidFill>
              </a:rPr>
              <a:t>Medium Risk</a:t>
            </a:r>
            <a:r>
              <a:rPr lang="en-IN" sz="1050" dirty="0"/>
              <a:t>: 6,100 customers  </a:t>
            </a:r>
            <a:r>
              <a:rPr lang="en-IN" sz="1050" b="1" dirty="0">
                <a:solidFill>
                  <a:srgbClr val="00B050"/>
                </a:solidFill>
              </a:rPr>
              <a:t>Low Risk</a:t>
            </a:r>
            <a:r>
              <a:rPr lang="en-IN" sz="1050" dirty="0"/>
              <a:t>: 11,118 customers</a:t>
            </a:r>
          </a:p>
          <a:p>
            <a:pPr>
              <a:buFont typeface="Arial" panose="020B0604020202020204" pitchFamily="34" charset="0"/>
              <a:buChar char="•"/>
            </a:pPr>
            <a:endParaRPr lang="en-IN" sz="1050" dirty="0"/>
          </a:p>
          <a:p>
            <a:pPr>
              <a:buFont typeface="Arial" panose="020B0604020202020204" pitchFamily="34" charset="0"/>
              <a:buChar char="•"/>
            </a:pPr>
            <a:r>
              <a:rPr lang="en-IN" sz="1050" b="1" dirty="0"/>
              <a:t>K-Means Clustering</a:t>
            </a:r>
            <a:r>
              <a:rPr lang="en-IN" sz="1050" dirty="0"/>
              <a:t>: Formed 3 balanced clusters (6,021, 7,491, 7,140) using </a:t>
            </a:r>
            <a:r>
              <a:rPr lang="en-IN" sz="1050" dirty="0" err="1"/>
              <a:t>avg_late_risk</a:t>
            </a:r>
            <a:r>
              <a:rPr lang="en-IN" sz="1050" dirty="0"/>
              <a:t>, </a:t>
            </a:r>
            <a:r>
              <a:rPr lang="en-IN" sz="1050" dirty="0" err="1"/>
              <a:t>total_sales</a:t>
            </a:r>
            <a:r>
              <a:rPr lang="en-IN" sz="1050" dirty="0"/>
              <a:t>, and </a:t>
            </a:r>
            <a:r>
              <a:rPr lang="en-IN" sz="1050" dirty="0" err="1"/>
              <a:t>total_benefit</a:t>
            </a:r>
            <a:r>
              <a:rPr lang="en-IN" sz="1050" dirty="0"/>
              <a:t>.</a:t>
            </a:r>
          </a:p>
          <a:p>
            <a:pPr>
              <a:buFont typeface="Arial" panose="020B0604020202020204" pitchFamily="34" charset="0"/>
              <a:buChar char="•"/>
            </a:pPr>
            <a:endParaRPr lang="en-IN" sz="1050" dirty="0"/>
          </a:p>
          <a:p>
            <a:pPr>
              <a:buFont typeface="Arial" panose="020B0604020202020204" pitchFamily="34" charset="0"/>
              <a:buChar char="•"/>
            </a:pPr>
            <a:r>
              <a:rPr lang="en-IN" sz="1050" b="1" dirty="0"/>
              <a:t>Insight</a:t>
            </a:r>
            <a:r>
              <a:rPr lang="en-IN" sz="1050" dirty="0"/>
              <a:t>: Segmentation reveals that high-risk + high-value customers are top priorities for fast shipping and loyalty efforts.</a:t>
            </a:r>
          </a:p>
          <a:p>
            <a:endParaRPr lang="en-US" dirty="0"/>
          </a:p>
        </p:txBody>
      </p:sp>
      <p:pic>
        <p:nvPicPr>
          <p:cNvPr id="10" name="Picture 9">
            <a:extLst>
              <a:ext uri="{FF2B5EF4-FFF2-40B4-BE49-F238E27FC236}">
                <a16:creationId xmlns:a16="http://schemas.microsoft.com/office/drawing/2014/main" id="{ED227097-BA5C-DC96-2138-B54599E653F1}"/>
              </a:ext>
            </a:extLst>
          </p:cNvPr>
          <p:cNvPicPr>
            <a:picLocks noChangeAspect="1"/>
          </p:cNvPicPr>
          <p:nvPr/>
        </p:nvPicPr>
        <p:blipFill>
          <a:blip r:embed="rId3"/>
          <a:stretch>
            <a:fillRect/>
          </a:stretch>
        </p:blipFill>
        <p:spPr>
          <a:xfrm>
            <a:off x="-1" y="5001599"/>
            <a:ext cx="9608949" cy="3978275"/>
          </a:xfrm>
          <a:prstGeom prst="rect">
            <a:avLst/>
          </a:prstGeom>
          <a:effectLst>
            <a:outerShdw blurRad="63500" sx="102000" sy="102000" algn="ctr" rotWithShape="0">
              <a:prstClr val="black">
                <a:alpha val="40000"/>
              </a:prstClr>
            </a:outerShdw>
          </a:effectLst>
        </p:spPr>
      </p:pic>
      <p:pic>
        <p:nvPicPr>
          <p:cNvPr id="11" name="Picture 10">
            <a:extLst>
              <a:ext uri="{FF2B5EF4-FFF2-40B4-BE49-F238E27FC236}">
                <a16:creationId xmlns:a16="http://schemas.microsoft.com/office/drawing/2014/main" id="{9E87D0E5-39DF-AAB9-F1B4-39D46D8875B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41986" y="-73540"/>
            <a:ext cx="7030655" cy="48315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257 0.07253 L -0.0257 -0.85926 " pathEditMode="relative" rAng="0" ptsTypes="AA">
                                      <p:cBhvr>
                                        <p:cTn id="6" dur="2000" fill="hold"/>
                                        <p:tgtEl>
                                          <p:spTgt spid="10"/>
                                        </p:tgtEl>
                                        <p:attrNameLst>
                                          <p:attrName>ppt_x</p:attrName>
                                          <p:attrName>ppt_y</p:attrName>
                                        </p:attrNameLst>
                                      </p:cBhvr>
                                      <p:rCtr x="0" y="-46605"/>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6475 -0.13673 L -0.87118 0.01512 " pathEditMode="relative" rAng="0" ptsTypes="AA">
                                      <p:cBhvr>
                                        <p:cTn id="10" dur="2000" fill="hold"/>
                                        <p:tgtEl>
                                          <p:spTgt spid="11"/>
                                        </p:tgtEl>
                                        <p:attrNameLst>
                                          <p:attrName>ppt_x</p:attrName>
                                          <p:attrName>ppt_y</p:attrName>
                                        </p:attrNameLst>
                                      </p:cBhvr>
                                      <p:rCtr x="-46806" y="75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grpSp>
        <p:nvGrpSpPr>
          <p:cNvPr id="793" name="Google Shape;793;p27"/>
          <p:cNvGrpSpPr/>
          <p:nvPr/>
        </p:nvGrpSpPr>
        <p:grpSpPr>
          <a:xfrm>
            <a:off x="513984" y="1382548"/>
            <a:ext cx="2020732" cy="1741782"/>
            <a:chOff x="470511" y="1349761"/>
            <a:chExt cx="2246227" cy="2318405"/>
          </a:xfrm>
        </p:grpSpPr>
        <p:sp>
          <p:nvSpPr>
            <p:cNvPr id="794" name="Google Shape;794;p27"/>
            <p:cNvSpPr/>
            <p:nvPr/>
          </p:nvSpPr>
          <p:spPr>
            <a:xfrm>
              <a:off x="1325440" y="1349761"/>
              <a:ext cx="1355002" cy="1355105"/>
            </a:xfrm>
            <a:custGeom>
              <a:avLst/>
              <a:gdLst/>
              <a:ahLst/>
              <a:cxnLst/>
              <a:rect l="l" t="t" r="r" b="b"/>
              <a:pathLst>
                <a:path w="41289" h="41289" extrusionOk="0">
                  <a:moveTo>
                    <a:pt x="20644" y="0"/>
                  </a:moveTo>
                  <a:lnTo>
                    <a:pt x="0" y="20644"/>
                  </a:lnTo>
                  <a:lnTo>
                    <a:pt x="20644" y="41288"/>
                  </a:lnTo>
                  <a:lnTo>
                    <a:pt x="41288" y="20644"/>
                  </a:lnTo>
                  <a:lnTo>
                    <a:pt x="20644"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7"/>
            <p:cNvSpPr/>
            <p:nvPr/>
          </p:nvSpPr>
          <p:spPr>
            <a:xfrm>
              <a:off x="1066017" y="2017353"/>
              <a:ext cx="1650720" cy="1650813"/>
            </a:xfrm>
            <a:custGeom>
              <a:avLst/>
              <a:gdLst/>
              <a:ahLst/>
              <a:cxnLst/>
              <a:rect l="l" t="t" r="r" b="b"/>
              <a:pathLst>
                <a:path w="50300" h="50299" extrusionOk="0">
                  <a:moveTo>
                    <a:pt x="6692" y="0"/>
                  </a:moveTo>
                  <a:cubicBezTo>
                    <a:pt x="2998" y="0"/>
                    <a:pt x="1" y="2998"/>
                    <a:pt x="1" y="6691"/>
                  </a:cubicBezTo>
                  <a:lnTo>
                    <a:pt x="1" y="43607"/>
                  </a:lnTo>
                  <a:cubicBezTo>
                    <a:pt x="1" y="47301"/>
                    <a:pt x="2998" y="50298"/>
                    <a:pt x="6692" y="50298"/>
                  </a:cubicBezTo>
                  <a:lnTo>
                    <a:pt x="48694" y="50298"/>
                  </a:lnTo>
                  <a:cubicBezTo>
                    <a:pt x="49586" y="50298"/>
                    <a:pt x="50299" y="49585"/>
                    <a:pt x="50299" y="48693"/>
                  </a:cubicBezTo>
                  <a:lnTo>
                    <a:pt x="50299" y="1606"/>
                  </a:lnTo>
                  <a:cubicBezTo>
                    <a:pt x="50299" y="714"/>
                    <a:pt x="49586" y="0"/>
                    <a:pt x="48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27"/>
            <p:cNvSpPr/>
            <p:nvPr/>
          </p:nvSpPr>
          <p:spPr>
            <a:xfrm>
              <a:off x="1066017" y="2017353"/>
              <a:ext cx="1078646" cy="1650813"/>
            </a:xfrm>
            <a:custGeom>
              <a:avLst/>
              <a:gdLst/>
              <a:ahLst/>
              <a:cxnLst/>
              <a:rect l="l" t="t" r="r" b="b"/>
              <a:pathLst>
                <a:path w="32868" h="50299" extrusionOk="0">
                  <a:moveTo>
                    <a:pt x="6567" y="0"/>
                  </a:moveTo>
                  <a:cubicBezTo>
                    <a:pt x="2945" y="0"/>
                    <a:pt x="1" y="2944"/>
                    <a:pt x="1" y="6566"/>
                  </a:cubicBezTo>
                  <a:lnTo>
                    <a:pt x="1" y="43732"/>
                  </a:lnTo>
                  <a:cubicBezTo>
                    <a:pt x="1" y="47354"/>
                    <a:pt x="2945" y="50298"/>
                    <a:pt x="6567" y="50298"/>
                  </a:cubicBezTo>
                  <a:lnTo>
                    <a:pt x="7727" y="50298"/>
                  </a:lnTo>
                  <a:lnTo>
                    <a:pt x="32867" y="25140"/>
                  </a:lnTo>
                  <a:lnTo>
                    <a:pt x="7727"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7"/>
            <p:cNvSpPr/>
            <p:nvPr/>
          </p:nvSpPr>
          <p:spPr>
            <a:xfrm>
              <a:off x="470511" y="2246896"/>
              <a:ext cx="1191046" cy="1191136"/>
            </a:xfrm>
            <a:custGeom>
              <a:avLst/>
              <a:gdLst/>
              <a:ahLst/>
              <a:cxnLst/>
              <a:rect l="l" t="t" r="r" b="b"/>
              <a:pathLst>
                <a:path w="36293" h="36293" extrusionOk="0">
                  <a:moveTo>
                    <a:pt x="18147" y="0"/>
                  </a:moveTo>
                  <a:lnTo>
                    <a:pt x="1" y="18146"/>
                  </a:lnTo>
                  <a:lnTo>
                    <a:pt x="18147" y="36292"/>
                  </a:lnTo>
                  <a:lnTo>
                    <a:pt x="36293" y="18146"/>
                  </a:lnTo>
                  <a:lnTo>
                    <a:pt x="18147" y="0"/>
                  </a:ln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27"/>
          <p:cNvGrpSpPr/>
          <p:nvPr/>
        </p:nvGrpSpPr>
        <p:grpSpPr>
          <a:xfrm>
            <a:off x="2463157" y="1349761"/>
            <a:ext cx="2042371" cy="1741783"/>
            <a:chOff x="2463157" y="1349761"/>
            <a:chExt cx="2245636" cy="2318405"/>
          </a:xfrm>
        </p:grpSpPr>
        <p:sp>
          <p:nvSpPr>
            <p:cNvPr id="799" name="Google Shape;799;p27"/>
            <p:cNvSpPr/>
            <p:nvPr/>
          </p:nvSpPr>
          <p:spPr>
            <a:xfrm>
              <a:off x="3335052" y="1349761"/>
              <a:ext cx="1354411" cy="1355105"/>
            </a:xfrm>
            <a:custGeom>
              <a:avLst/>
              <a:gdLst/>
              <a:ahLst/>
              <a:cxnLst/>
              <a:rect l="l" t="t" r="r" b="b"/>
              <a:pathLst>
                <a:path w="41271" h="41289" extrusionOk="0">
                  <a:moveTo>
                    <a:pt x="20644" y="0"/>
                  </a:moveTo>
                  <a:lnTo>
                    <a:pt x="0" y="20644"/>
                  </a:lnTo>
                  <a:lnTo>
                    <a:pt x="20644" y="41288"/>
                  </a:lnTo>
                  <a:lnTo>
                    <a:pt x="41270" y="20644"/>
                  </a:lnTo>
                  <a:lnTo>
                    <a:pt x="20644"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7"/>
            <p:cNvSpPr/>
            <p:nvPr/>
          </p:nvSpPr>
          <p:spPr>
            <a:xfrm>
              <a:off x="3058073" y="2017353"/>
              <a:ext cx="1650720" cy="1650813"/>
            </a:xfrm>
            <a:custGeom>
              <a:avLst/>
              <a:gdLst/>
              <a:ahLst/>
              <a:cxnLst/>
              <a:rect l="l" t="t" r="r" b="b"/>
              <a:pathLst>
                <a:path w="50300" h="50299" extrusionOk="0">
                  <a:moveTo>
                    <a:pt x="6745" y="0"/>
                  </a:moveTo>
                  <a:cubicBezTo>
                    <a:pt x="3034" y="0"/>
                    <a:pt x="1" y="3015"/>
                    <a:pt x="18" y="6727"/>
                  </a:cubicBezTo>
                  <a:lnTo>
                    <a:pt x="18" y="43572"/>
                  </a:lnTo>
                  <a:cubicBezTo>
                    <a:pt x="1" y="47283"/>
                    <a:pt x="3034" y="50298"/>
                    <a:pt x="6745" y="50298"/>
                  </a:cubicBezTo>
                  <a:lnTo>
                    <a:pt x="48711" y="50298"/>
                  </a:lnTo>
                  <a:cubicBezTo>
                    <a:pt x="49585" y="50298"/>
                    <a:pt x="50299" y="49585"/>
                    <a:pt x="50299" y="48693"/>
                  </a:cubicBezTo>
                  <a:lnTo>
                    <a:pt x="50299" y="1606"/>
                  </a:lnTo>
                  <a:cubicBezTo>
                    <a:pt x="50299" y="714"/>
                    <a:pt x="49585" y="0"/>
                    <a:pt x="487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7"/>
            <p:cNvSpPr/>
            <p:nvPr/>
          </p:nvSpPr>
          <p:spPr>
            <a:xfrm>
              <a:off x="3058073" y="2017353"/>
              <a:ext cx="1079203" cy="1650813"/>
            </a:xfrm>
            <a:custGeom>
              <a:avLst/>
              <a:gdLst/>
              <a:ahLst/>
              <a:cxnLst/>
              <a:rect l="l" t="t" r="r" b="b"/>
              <a:pathLst>
                <a:path w="32885" h="50299" extrusionOk="0">
                  <a:moveTo>
                    <a:pt x="6585" y="0"/>
                  </a:moveTo>
                  <a:cubicBezTo>
                    <a:pt x="2945" y="0"/>
                    <a:pt x="1" y="2944"/>
                    <a:pt x="18" y="6566"/>
                  </a:cubicBezTo>
                  <a:lnTo>
                    <a:pt x="18" y="43732"/>
                  </a:lnTo>
                  <a:cubicBezTo>
                    <a:pt x="1" y="47354"/>
                    <a:pt x="2945" y="50298"/>
                    <a:pt x="6567" y="50298"/>
                  </a:cubicBezTo>
                  <a:lnTo>
                    <a:pt x="7726" y="50298"/>
                  </a:lnTo>
                  <a:lnTo>
                    <a:pt x="32885" y="25140"/>
                  </a:lnTo>
                  <a:lnTo>
                    <a:pt x="7744"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7"/>
            <p:cNvSpPr/>
            <p:nvPr/>
          </p:nvSpPr>
          <p:spPr>
            <a:xfrm>
              <a:off x="2463157" y="2247487"/>
              <a:ext cx="1191046" cy="1190545"/>
            </a:xfrm>
            <a:custGeom>
              <a:avLst/>
              <a:gdLst/>
              <a:ahLst/>
              <a:cxnLst/>
              <a:rect l="l" t="t" r="r" b="b"/>
              <a:pathLst>
                <a:path w="36293" h="36275" extrusionOk="0">
                  <a:moveTo>
                    <a:pt x="18146" y="0"/>
                  </a:moveTo>
                  <a:lnTo>
                    <a:pt x="0" y="18128"/>
                  </a:lnTo>
                  <a:lnTo>
                    <a:pt x="18146" y="36274"/>
                  </a:lnTo>
                  <a:lnTo>
                    <a:pt x="36292" y="18128"/>
                  </a:lnTo>
                  <a:lnTo>
                    <a:pt x="18146" y="0"/>
                  </a:ln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27"/>
          <p:cNvGrpSpPr/>
          <p:nvPr/>
        </p:nvGrpSpPr>
        <p:grpSpPr>
          <a:xfrm>
            <a:off x="4454031" y="1382548"/>
            <a:ext cx="2120559" cy="1770827"/>
            <a:chOff x="4454031" y="1382548"/>
            <a:chExt cx="2236782" cy="2285618"/>
          </a:xfrm>
        </p:grpSpPr>
        <p:sp>
          <p:nvSpPr>
            <p:cNvPr id="804" name="Google Shape;804;p27"/>
            <p:cNvSpPr/>
            <p:nvPr/>
          </p:nvSpPr>
          <p:spPr>
            <a:xfrm>
              <a:off x="5323563" y="1382548"/>
              <a:ext cx="1355002" cy="1355105"/>
            </a:xfrm>
            <a:custGeom>
              <a:avLst/>
              <a:gdLst/>
              <a:ahLst/>
              <a:cxnLst/>
              <a:rect l="l" t="t" r="r" b="b"/>
              <a:pathLst>
                <a:path w="41289" h="41289" extrusionOk="0">
                  <a:moveTo>
                    <a:pt x="20645" y="1"/>
                  </a:moveTo>
                  <a:lnTo>
                    <a:pt x="1" y="20645"/>
                  </a:lnTo>
                  <a:lnTo>
                    <a:pt x="20645" y="41289"/>
                  </a:lnTo>
                  <a:lnTo>
                    <a:pt x="41289" y="20645"/>
                  </a:lnTo>
                  <a:lnTo>
                    <a:pt x="20645" y="1"/>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7"/>
            <p:cNvSpPr/>
            <p:nvPr/>
          </p:nvSpPr>
          <p:spPr>
            <a:xfrm>
              <a:off x="5040125" y="2017353"/>
              <a:ext cx="1650687" cy="1650813"/>
            </a:xfrm>
            <a:custGeom>
              <a:avLst/>
              <a:gdLst/>
              <a:ahLst/>
              <a:cxnLst/>
              <a:rect l="l" t="t" r="r" b="b"/>
              <a:pathLst>
                <a:path w="50299" h="50299" extrusionOk="0">
                  <a:moveTo>
                    <a:pt x="6745" y="0"/>
                  </a:moveTo>
                  <a:cubicBezTo>
                    <a:pt x="3033" y="0"/>
                    <a:pt x="0" y="3015"/>
                    <a:pt x="0" y="6745"/>
                  </a:cubicBezTo>
                  <a:lnTo>
                    <a:pt x="0" y="43554"/>
                  </a:lnTo>
                  <a:cubicBezTo>
                    <a:pt x="0" y="47265"/>
                    <a:pt x="3033" y="50298"/>
                    <a:pt x="6745" y="50298"/>
                  </a:cubicBezTo>
                  <a:lnTo>
                    <a:pt x="48711" y="50298"/>
                  </a:lnTo>
                  <a:cubicBezTo>
                    <a:pt x="49585" y="50298"/>
                    <a:pt x="50299" y="49585"/>
                    <a:pt x="50299" y="48693"/>
                  </a:cubicBezTo>
                  <a:lnTo>
                    <a:pt x="50299" y="1606"/>
                  </a:lnTo>
                  <a:cubicBezTo>
                    <a:pt x="50299" y="714"/>
                    <a:pt x="49585" y="0"/>
                    <a:pt x="487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7"/>
            <p:cNvSpPr/>
            <p:nvPr/>
          </p:nvSpPr>
          <p:spPr>
            <a:xfrm>
              <a:off x="5048946" y="2017353"/>
              <a:ext cx="1079203" cy="1650813"/>
            </a:xfrm>
            <a:custGeom>
              <a:avLst/>
              <a:gdLst/>
              <a:ahLst/>
              <a:cxnLst/>
              <a:rect l="l" t="t" r="r" b="b"/>
              <a:pathLst>
                <a:path w="32885" h="50299" extrusionOk="0">
                  <a:moveTo>
                    <a:pt x="6585" y="0"/>
                  </a:moveTo>
                  <a:cubicBezTo>
                    <a:pt x="2945" y="0"/>
                    <a:pt x="1" y="2944"/>
                    <a:pt x="18" y="6566"/>
                  </a:cubicBezTo>
                  <a:lnTo>
                    <a:pt x="18" y="43732"/>
                  </a:lnTo>
                  <a:cubicBezTo>
                    <a:pt x="1" y="47354"/>
                    <a:pt x="2945" y="50298"/>
                    <a:pt x="6567" y="50298"/>
                  </a:cubicBezTo>
                  <a:lnTo>
                    <a:pt x="7726" y="50298"/>
                  </a:lnTo>
                  <a:lnTo>
                    <a:pt x="32885" y="25140"/>
                  </a:lnTo>
                  <a:lnTo>
                    <a:pt x="7744" y="0"/>
                  </a:lnTo>
                  <a:close/>
                </a:path>
              </a:pathLst>
            </a:custGeom>
            <a:solidFill>
              <a:srgbClr val="CFD8E1">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7"/>
            <p:cNvSpPr/>
            <p:nvPr/>
          </p:nvSpPr>
          <p:spPr>
            <a:xfrm>
              <a:off x="4454031" y="2247487"/>
              <a:ext cx="1190455" cy="1190545"/>
            </a:xfrm>
            <a:custGeom>
              <a:avLst/>
              <a:gdLst/>
              <a:ahLst/>
              <a:cxnLst/>
              <a:rect l="l" t="t" r="r" b="b"/>
              <a:pathLst>
                <a:path w="36275" h="36275" extrusionOk="0">
                  <a:moveTo>
                    <a:pt x="18146" y="0"/>
                  </a:moveTo>
                  <a:lnTo>
                    <a:pt x="0" y="18128"/>
                  </a:lnTo>
                  <a:lnTo>
                    <a:pt x="18146" y="36274"/>
                  </a:lnTo>
                  <a:lnTo>
                    <a:pt x="36275" y="18128"/>
                  </a:lnTo>
                  <a:lnTo>
                    <a:pt x="18146" y="0"/>
                  </a:ln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27"/>
          <p:cNvGrpSpPr/>
          <p:nvPr/>
        </p:nvGrpSpPr>
        <p:grpSpPr>
          <a:xfrm>
            <a:off x="6411374" y="1312413"/>
            <a:ext cx="2227402" cy="1827203"/>
            <a:chOff x="6446086" y="1349761"/>
            <a:chExt cx="2247375" cy="2318405"/>
          </a:xfrm>
        </p:grpSpPr>
        <p:sp>
          <p:nvSpPr>
            <p:cNvPr id="809" name="Google Shape;809;p27"/>
            <p:cNvSpPr/>
            <p:nvPr/>
          </p:nvSpPr>
          <p:spPr>
            <a:xfrm>
              <a:off x="7299800" y="1349761"/>
              <a:ext cx="1355002" cy="1355105"/>
            </a:xfrm>
            <a:custGeom>
              <a:avLst/>
              <a:gdLst/>
              <a:ahLst/>
              <a:cxnLst/>
              <a:rect l="l" t="t" r="r" b="b"/>
              <a:pathLst>
                <a:path w="41289" h="41289" extrusionOk="0">
                  <a:moveTo>
                    <a:pt x="20645" y="0"/>
                  </a:moveTo>
                  <a:lnTo>
                    <a:pt x="1" y="20644"/>
                  </a:lnTo>
                  <a:lnTo>
                    <a:pt x="20645" y="41288"/>
                  </a:lnTo>
                  <a:lnTo>
                    <a:pt x="41289" y="20644"/>
                  </a:lnTo>
                  <a:lnTo>
                    <a:pt x="20645"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7"/>
            <p:cNvSpPr/>
            <p:nvPr/>
          </p:nvSpPr>
          <p:spPr>
            <a:xfrm>
              <a:off x="7043331" y="2017353"/>
              <a:ext cx="1650130" cy="1650813"/>
            </a:xfrm>
            <a:custGeom>
              <a:avLst/>
              <a:gdLst/>
              <a:ahLst/>
              <a:cxnLst/>
              <a:rect l="l" t="t" r="r" b="b"/>
              <a:pathLst>
                <a:path w="50282" h="50299" extrusionOk="0">
                  <a:moveTo>
                    <a:pt x="6638" y="0"/>
                  </a:moveTo>
                  <a:cubicBezTo>
                    <a:pt x="2980" y="0"/>
                    <a:pt x="1" y="2980"/>
                    <a:pt x="1" y="6638"/>
                  </a:cubicBezTo>
                  <a:lnTo>
                    <a:pt x="1" y="43661"/>
                  </a:lnTo>
                  <a:cubicBezTo>
                    <a:pt x="1" y="47319"/>
                    <a:pt x="2980" y="50298"/>
                    <a:pt x="6638" y="50298"/>
                  </a:cubicBezTo>
                  <a:lnTo>
                    <a:pt x="48693" y="50298"/>
                  </a:lnTo>
                  <a:cubicBezTo>
                    <a:pt x="49568" y="50298"/>
                    <a:pt x="50281" y="49585"/>
                    <a:pt x="50281" y="48693"/>
                  </a:cubicBezTo>
                  <a:lnTo>
                    <a:pt x="50281" y="1606"/>
                  </a:lnTo>
                  <a:cubicBezTo>
                    <a:pt x="50281" y="714"/>
                    <a:pt x="49568" y="0"/>
                    <a:pt x="4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7"/>
            <p:cNvSpPr/>
            <p:nvPr/>
          </p:nvSpPr>
          <p:spPr>
            <a:xfrm>
              <a:off x="7041592" y="2017353"/>
              <a:ext cx="1078613" cy="1650813"/>
            </a:xfrm>
            <a:custGeom>
              <a:avLst/>
              <a:gdLst/>
              <a:ahLst/>
              <a:cxnLst/>
              <a:rect l="l" t="t" r="r" b="b"/>
              <a:pathLst>
                <a:path w="32867" h="50299" extrusionOk="0">
                  <a:moveTo>
                    <a:pt x="6566" y="0"/>
                  </a:moveTo>
                  <a:cubicBezTo>
                    <a:pt x="2944" y="0"/>
                    <a:pt x="0" y="2944"/>
                    <a:pt x="0" y="6566"/>
                  </a:cubicBezTo>
                  <a:lnTo>
                    <a:pt x="0" y="43732"/>
                  </a:lnTo>
                  <a:cubicBezTo>
                    <a:pt x="0" y="47354"/>
                    <a:pt x="2944" y="50298"/>
                    <a:pt x="6566" y="50298"/>
                  </a:cubicBezTo>
                  <a:lnTo>
                    <a:pt x="7726" y="50298"/>
                  </a:lnTo>
                  <a:lnTo>
                    <a:pt x="32866" y="25140"/>
                  </a:lnTo>
                  <a:lnTo>
                    <a:pt x="7726"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7"/>
            <p:cNvSpPr/>
            <p:nvPr/>
          </p:nvSpPr>
          <p:spPr>
            <a:xfrm>
              <a:off x="6446086" y="2247487"/>
              <a:ext cx="1191046" cy="1190545"/>
            </a:xfrm>
            <a:custGeom>
              <a:avLst/>
              <a:gdLst/>
              <a:ahLst/>
              <a:cxnLst/>
              <a:rect l="l" t="t" r="r" b="b"/>
              <a:pathLst>
                <a:path w="36293" h="36275" extrusionOk="0">
                  <a:moveTo>
                    <a:pt x="18146" y="0"/>
                  </a:moveTo>
                  <a:lnTo>
                    <a:pt x="0" y="18128"/>
                  </a:lnTo>
                  <a:lnTo>
                    <a:pt x="18146" y="36274"/>
                  </a:lnTo>
                  <a:lnTo>
                    <a:pt x="36292" y="18128"/>
                  </a:lnTo>
                  <a:lnTo>
                    <a:pt x="18146" y="0"/>
                  </a:ln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 name="Google Shape;813;p27"/>
          <p:cNvSpPr txBox="1"/>
          <p:nvPr/>
        </p:nvSpPr>
        <p:spPr>
          <a:xfrm>
            <a:off x="65637" y="3133494"/>
            <a:ext cx="2553819" cy="731880"/>
          </a:xfrm>
          <a:prstGeom prst="rect">
            <a:avLst/>
          </a:prstGeom>
          <a:noFill/>
          <a:ln>
            <a:noFill/>
          </a:ln>
        </p:spPr>
        <p:txBody>
          <a:bodyPr spcFirstLastPara="1" wrap="square" lIns="0" tIns="7150" rIns="0" bIns="0" anchor="t" anchorCtr="0">
            <a:noAutofit/>
          </a:bodyPr>
          <a:lstStyle/>
          <a:p>
            <a:pPr marL="184150" indent="-171450">
              <a:lnSpc>
                <a:spcPct val="131900"/>
              </a:lnSpc>
              <a:spcBef>
                <a:spcPts val="400"/>
              </a:spcBef>
              <a:buFont typeface="Arial" panose="020B0604020202020204" pitchFamily="34" charset="0"/>
              <a:buChar char="•"/>
            </a:pPr>
            <a:r>
              <a:rPr lang="en-IN" sz="1100" dirty="0">
                <a:solidFill>
                  <a:srgbClr val="040000"/>
                </a:solidFill>
                <a:latin typeface="Fira Sans"/>
              </a:rPr>
              <a:t>Machine learning effectively identifies delay drivers. </a:t>
            </a:r>
          </a:p>
          <a:p>
            <a:pPr marL="184150" indent="-171450">
              <a:lnSpc>
                <a:spcPct val="131900"/>
              </a:lnSpc>
              <a:spcBef>
                <a:spcPts val="400"/>
              </a:spcBef>
              <a:buFont typeface="Arial" panose="020B0604020202020204" pitchFamily="34" charset="0"/>
              <a:buChar char="•"/>
            </a:pPr>
            <a:r>
              <a:rPr lang="en-IN" sz="1100" dirty="0">
                <a:solidFill>
                  <a:srgbClr val="040000"/>
                </a:solidFill>
                <a:latin typeface="Fira Sans"/>
              </a:rPr>
              <a:t>Delivery status (operational signals) far outweigh financial or geographic factors. </a:t>
            </a:r>
          </a:p>
          <a:p>
            <a:pPr marL="184150" indent="-171450">
              <a:lnSpc>
                <a:spcPct val="131900"/>
              </a:lnSpc>
              <a:spcBef>
                <a:spcPts val="400"/>
              </a:spcBef>
              <a:buFont typeface="Arial" panose="020B0604020202020204" pitchFamily="34" charset="0"/>
              <a:buChar char="•"/>
            </a:pPr>
            <a:r>
              <a:rPr lang="en-IN" sz="1100" dirty="0">
                <a:solidFill>
                  <a:srgbClr val="040000"/>
                </a:solidFill>
                <a:latin typeface="Fira Sans"/>
              </a:rPr>
              <a:t>Customer segmentation adds strategic value by flagging high-risk clients with high revenue impact. </a:t>
            </a:r>
          </a:p>
        </p:txBody>
      </p:sp>
      <p:sp>
        <p:nvSpPr>
          <p:cNvPr id="814" name="Google Shape;814;p27"/>
          <p:cNvSpPr txBox="1"/>
          <p:nvPr/>
        </p:nvSpPr>
        <p:spPr>
          <a:xfrm>
            <a:off x="6544301" y="3182750"/>
            <a:ext cx="2838783" cy="605400"/>
          </a:xfrm>
          <a:prstGeom prst="rect">
            <a:avLst/>
          </a:prstGeom>
          <a:noFill/>
          <a:ln>
            <a:noFill/>
          </a:ln>
        </p:spPr>
        <p:txBody>
          <a:bodyPr spcFirstLastPara="1" wrap="square" lIns="0" tIns="7150" rIns="0" bIns="0" anchor="t" anchorCtr="0">
            <a:noAutofit/>
          </a:bodyPr>
          <a:lstStyle/>
          <a:p>
            <a:pPr marL="184150" indent="-171450">
              <a:lnSpc>
                <a:spcPct val="131900"/>
              </a:lnSpc>
              <a:spcBef>
                <a:spcPts val="400"/>
              </a:spcBef>
              <a:buFont typeface="Arial" panose="020B0604020202020204" pitchFamily="34" charset="0"/>
              <a:buChar char="•"/>
            </a:pPr>
            <a:r>
              <a:rPr lang="en-IN" sz="1200" dirty="0">
                <a:solidFill>
                  <a:srgbClr val="040000"/>
                </a:solidFill>
                <a:latin typeface="Fira Sans"/>
              </a:rPr>
              <a:t>Predictive models can empower logistics teams to act proactively. </a:t>
            </a:r>
          </a:p>
          <a:p>
            <a:pPr marL="184150" indent="-171450">
              <a:lnSpc>
                <a:spcPct val="131900"/>
              </a:lnSpc>
              <a:spcBef>
                <a:spcPts val="400"/>
              </a:spcBef>
              <a:buFont typeface="Arial" panose="020B0604020202020204" pitchFamily="34" charset="0"/>
              <a:buChar char="•"/>
            </a:pPr>
            <a:r>
              <a:rPr lang="en-IN" sz="1200" dirty="0">
                <a:solidFill>
                  <a:srgbClr val="040000"/>
                </a:solidFill>
                <a:latin typeface="Fira Sans"/>
              </a:rPr>
              <a:t>Risk segmentation transforms raw data into clear business strategies. </a:t>
            </a:r>
          </a:p>
        </p:txBody>
      </p:sp>
      <p:sp>
        <p:nvSpPr>
          <p:cNvPr id="815" name="Google Shape;815;p27"/>
          <p:cNvSpPr txBox="1"/>
          <p:nvPr/>
        </p:nvSpPr>
        <p:spPr>
          <a:xfrm>
            <a:off x="2705895" y="3029038"/>
            <a:ext cx="1880760" cy="605400"/>
          </a:xfrm>
          <a:prstGeom prst="rect">
            <a:avLst/>
          </a:prstGeom>
          <a:noFill/>
          <a:ln>
            <a:noFill/>
          </a:ln>
        </p:spPr>
        <p:txBody>
          <a:bodyPr spcFirstLastPara="1" wrap="square" lIns="0" tIns="7150" rIns="0" bIns="0" anchor="t" anchorCtr="0">
            <a:noAutofit/>
          </a:bodyPr>
          <a:lstStyle/>
          <a:p>
            <a:pPr marL="184150" indent="-171450">
              <a:lnSpc>
                <a:spcPct val="131900"/>
              </a:lnSpc>
              <a:spcBef>
                <a:spcPts val="400"/>
              </a:spcBef>
              <a:buFont typeface="Arial" panose="020B0604020202020204" pitchFamily="34" charset="0"/>
              <a:buChar char="•"/>
            </a:pPr>
            <a:r>
              <a:rPr lang="en-IN" sz="1100" dirty="0">
                <a:solidFill>
                  <a:srgbClr val="040000"/>
                </a:solidFill>
                <a:latin typeface="Fira Sans"/>
              </a:rPr>
              <a:t>Delivery status was a strong predictor but also risks data leakage if used at prediction time. Hence such strong predictor were removed </a:t>
            </a:r>
          </a:p>
          <a:p>
            <a:pPr marL="184150" indent="-171450">
              <a:lnSpc>
                <a:spcPct val="131900"/>
              </a:lnSpc>
              <a:spcBef>
                <a:spcPts val="400"/>
              </a:spcBef>
              <a:buFont typeface="Arial" panose="020B0604020202020204" pitchFamily="34" charset="0"/>
              <a:buChar char="•"/>
            </a:pPr>
            <a:r>
              <a:rPr lang="en-IN" sz="1100" dirty="0">
                <a:solidFill>
                  <a:srgbClr val="040000"/>
                </a:solidFill>
                <a:latin typeface="Fira Sans"/>
              </a:rPr>
              <a:t>Dataset may not reflect seasonality or post-COVID shifts in logistics. </a:t>
            </a:r>
          </a:p>
        </p:txBody>
      </p:sp>
      <p:sp>
        <p:nvSpPr>
          <p:cNvPr id="816" name="Google Shape;816;p27"/>
          <p:cNvSpPr txBox="1"/>
          <p:nvPr/>
        </p:nvSpPr>
        <p:spPr>
          <a:xfrm>
            <a:off x="4991579" y="3133862"/>
            <a:ext cx="1554600" cy="605400"/>
          </a:xfrm>
          <a:prstGeom prst="rect">
            <a:avLst/>
          </a:prstGeom>
          <a:noFill/>
          <a:ln>
            <a:noFill/>
          </a:ln>
        </p:spPr>
        <p:txBody>
          <a:bodyPr spcFirstLastPara="1" wrap="square" lIns="0" tIns="7150" rIns="0" bIns="0" anchor="t" anchorCtr="0">
            <a:noAutofit/>
          </a:bodyPr>
          <a:lstStyle/>
          <a:p>
            <a:pPr marL="12700" marR="0" lvl="0" indent="0" algn="l" rtl="0">
              <a:lnSpc>
                <a:spcPct val="131900"/>
              </a:lnSpc>
              <a:spcBef>
                <a:spcPts val="400"/>
              </a:spcBef>
              <a:spcAft>
                <a:spcPts val="0"/>
              </a:spcAft>
              <a:buNone/>
            </a:pPr>
            <a:r>
              <a:rPr lang="en" sz="1200" dirty="0">
                <a:solidFill>
                  <a:srgbClr val="040000"/>
                </a:solidFill>
                <a:latin typeface="Fira Sans"/>
                <a:ea typeface="Fira Sans"/>
                <a:cs typeface="Fira Sans"/>
                <a:sym typeface="Fira Sans"/>
              </a:rPr>
              <a:t>The Research could be further extended to focus more on the important features – This would help in strategy and cost </a:t>
            </a:r>
            <a:r>
              <a:rPr lang="en" sz="1200" dirty="0" err="1">
                <a:solidFill>
                  <a:srgbClr val="040000"/>
                </a:solidFill>
                <a:latin typeface="Fira Sans"/>
                <a:ea typeface="Fira Sans"/>
                <a:cs typeface="Fira Sans"/>
                <a:sym typeface="Fira Sans"/>
              </a:rPr>
              <a:t>managment</a:t>
            </a:r>
            <a:r>
              <a:rPr lang="en" sz="1200" dirty="0">
                <a:solidFill>
                  <a:srgbClr val="040000"/>
                </a:solidFill>
                <a:latin typeface="Fira Sans"/>
                <a:ea typeface="Fira Sans"/>
                <a:cs typeface="Fira Sans"/>
                <a:sym typeface="Fira Sans"/>
              </a:rPr>
              <a:t> </a:t>
            </a:r>
            <a:endParaRPr sz="1200" dirty="0">
              <a:latin typeface="Fira Sans"/>
              <a:ea typeface="Fira Sans"/>
              <a:cs typeface="Fira Sans"/>
              <a:sym typeface="Fira Sans"/>
            </a:endParaRPr>
          </a:p>
        </p:txBody>
      </p:sp>
      <p:sp>
        <p:nvSpPr>
          <p:cNvPr id="817" name="Google Shape;817;p27"/>
          <p:cNvSpPr txBox="1"/>
          <p:nvPr/>
        </p:nvSpPr>
        <p:spPr>
          <a:xfrm>
            <a:off x="706165" y="2155470"/>
            <a:ext cx="606000" cy="669000"/>
          </a:xfrm>
          <a:prstGeom prst="rect">
            <a:avLst/>
          </a:prstGeom>
          <a:noFill/>
          <a:ln>
            <a:noFill/>
          </a:ln>
        </p:spPr>
        <p:txBody>
          <a:bodyPr spcFirstLastPara="1" wrap="square" lIns="0" tIns="9625" rIns="0" bIns="0" anchor="t" anchorCtr="0">
            <a:noAutofit/>
          </a:bodyPr>
          <a:lstStyle/>
          <a:p>
            <a:pPr marL="12700" marR="0" lvl="0" indent="0" algn="l" rtl="0">
              <a:lnSpc>
                <a:spcPct val="100000"/>
              </a:lnSpc>
              <a:spcBef>
                <a:spcPts val="0"/>
              </a:spcBef>
              <a:spcAft>
                <a:spcPts val="0"/>
              </a:spcAft>
              <a:buNone/>
            </a:pPr>
            <a:r>
              <a:rPr lang="en" sz="4300" b="1" dirty="0">
                <a:solidFill>
                  <a:srgbClr val="FFFFFF"/>
                </a:solidFill>
                <a:latin typeface="Fira Sans"/>
                <a:ea typeface="Fira Sans"/>
                <a:cs typeface="Fira Sans"/>
                <a:sym typeface="Fira Sans"/>
              </a:rPr>
              <a:t>01</a:t>
            </a:r>
            <a:endParaRPr sz="4300" dirty="0">
              <a:latin typeface="Fira Sans"/>
              <a:ea typeface="Fira Sans"/>
              <a:cs typeface="Fira Sans"/>
              <a:sym typeface="Fira Sans"/>
            </a:endParaRPr>
          </a:p>
        </p:txBody>
      </p:sp>
      <p:sp>
        <p:nvSpPr>
          <p:cNvPr id="818" name="Google Shape;818;p27"/>
          <p:cNvSpPr txBox="1"/>
          <p:nvPr/>
        </p:nvSpPr>
        <p:spPr>
          <a:xfrm>
            <a:off x="2654439" y="2119779"/>
            <a:ext cx="648600" cy="669000"/>
          </a:xfrm>
          <a:prstGeom prst="rect">
            <a:avLst/>
          </a:prstGeom>
          <a:noFill/>
          <a:ln>
            <a:noFill/>
          </a:ln>
        </p:spPr>
        <p:txBody>
          <a:bodyPr spcFirstLastPara="1" wrap="square" lIns="0" tIns="9625" rIns="0" bIns="0" anchor="t" anchorCtr="0">
            <a:noAutofit/>
          </a:bodyPr>
          <a:lstStyle/>
          <a:p>
            <a:pPr marL="12700" marR="0" lvl="0" indent="0" algn="l" rtl="0">
              <a:lnSpc>
                <a:spcPct val="100000"/>
              </a:lnSpc>
              <a:spcBef>
                <a:spcPts val="0"/>
              </a:spcBef>
              <a:spcAft>
                <a:spcPts val="0"/>
              </a:spcAft>
              <a:buNone/>
            </a:pPr>
            <a:r>
              <a:rPr lang="en" sz="4300" b="1" dirty="0">
                <a:solidFill>
                  <a:srgbClr val="FFFFFF"/>
                </a:solidFill>
                <a:latin typeface="Fira Sans"/>
                <a:ea typeface="Fira Sans"/>
                <a:cs typeface="Fira Sans"/>
                <a:sym typeface="Fira Sans"/>
              </a:rPr>
              <a:t>02</a:t>
            </a:r>
            <a:endParaRPr sz="4300" dirty="0">
              <a:latin typeface="Fira Sans"/>
              <a:ea typeface="Fira Sans"/>
              <a:cs typeface="Fira Sans"/>
              <a:sym typeface="Fira Sans"/>
            </a:endParaRPr>
          </a:p>
        </p:txBody>
      </p:sp>
      <p:sp>
        <p:nvSpPr>
          <p:cNvPr id="819" name="Google Shape;819;p27"/>
          <p:cNvSpPr txBox="1"/>
          <p:nvPr/>
        </p:nvSpPr>
        <p:spPr>
          <a:xfrm>
            <a:off x="4693734" y="2198875"/>
            <a:ext cx="648600" cy="669000"/>
          </a:xfrm>
          <a:prstGeom prst="rect">
            <a:avLst/>
          </a:prstGeom>
          <a:noFill/>
          <a:ln>
            <a:noFill/>
          </a:ln>
        </p:spPr>
        <p:txBody>
          <a:bodyPr spcFirstLastPara="1" wrap="square" lIns="0" tIns="9625" rIns="0" bIns="0" anchor="t" anchorCtr="0">
            <a:noAutofit/>
          </a:bodyPr>
          <a:lstStyle/>
          <a:p>
            <a:pPr marL="12700" marR="0" lvl="0" indent="0" algn="l" rtl="0">
              <a:lnSpc>
                <a:spcPct val="100000"/>
              </a:lnSpc>
              <a:spcBef>
                <a:spcPts val="0"/>
              </a:spcBef>
              <a:spcAft>
                <a:spcPts val="0"/>
              </a:spcAft>
              <a:buNone/>
            </a:pPr>
            <a:r>
              <a:rPr lang="en" sz="4300" b="1" dirty="0">
                <a:solidFill>
                  <a:srgbClr val="FFFFFF"/>
                </a:solidFill>
                <a:latin typeface="Fira Sans"/>
                <a:ea typeface="Fira Sans"/>
                <a:cs typeface="Fira Sans"/>
                <a:sym typeface="Fira Sans"/>
              </a:rPr>
              <a:t>03</a:t>
            </a:r>
            <a:endParaRPr sz="4300" dirty="0">
              <a:latin typeface="Fira Sans"/>
              <a:ea typeface="Fira Sans"/>
              <a:cs typeface="Fira Sans"/>
              <a:sym typeface="Fira Sans"/>
            </a:endParaRPr>
          </a:p>
        </p:txBody>
      </p:sp>
      <p:sp>
        <p:nvSpPr>
          <p:cNvPr id="820" name="Google Shape;820;p27"/>
          <p:cNvSpPr txBox="1"/>
          <p:nvPr/>
        </p:nvSpPr>
        <p:spPr>
          <a:xfrm>
            <a:off x="6708023" y="2225402"/>
            <a:ext cx="657000" cy="669000"/>
          </a:xfrm>
          <a:prstGeom prst="rect">
            <a:avLst/>
          </a:prstGeom>
          <a:noFill/>
          <a:ln>
            <a:noFill/>
          </a:ln>
        </p:spPr>
        <p:txBody>
          <a:bodyPr spcFirstLastPara="1" wrap="square" lIns="0" tIns="9625" rIns="0" bIns="0" anchor="t" anchorCtr="0">
            <a:noAutofit/>
          </a:bodyPr>
          <a:lstStyle/>
          <a:p>
            <a:pPr marL="12700" marR="0" lvl="0" indent="0" algn="l" rtl="0">
              <a:lnSpc>
                <a:spcPct val="100000"/>
              </a:lnSpc>
              <a:spcBef>
                <a:spcPts val="0"/>
              </a:spcBef>
              <a:spcAft>
                <a:spcPts val="0"/>
              </a:spcAft>
              <a:buNone/>
            </a:pPr>
            <a:r>
              <a:rPr lang="en" sz="4300" b="1" dirty="0">
                <a:solidFill>
                  <a:srgbClr val="FFFFFF"/>
                </a:solidFill>
                <a:latin typeface="Fira Sans"/>
                <a:ea typeface="Fira Sans"/>
                <a:cs typeface="Fira Sans"/>
                <a:sym typeface="Fira Sans"/>
              </a:rPr>
              <a:t>04</a:t>
            </a:r>
            <a:endParaRPr sz="4300" dirty="0">
              <a:latin typeface="Fira Sans"/>
              <a:ea typeface="Fira Sans"/>
              <a:cs typeface="Fira Sans"/>
              <a:sym typeface="Fira Sans"/>
            </a:endParaRPr>
          </a:p>
        </p:txBody>
      </p:sp>
      <p:sp>
        <p:nvSpPr>
          <p:cNvPr id="821" name="Google Shape;821;p27"/>
          <p:cNvSpPr txBox="1">
            <a:spLocks noGrp="1"/>
          </p:cNvSpPr>
          <p:nvPr>
            <p:ph type="title"/>
          </p:nvPr>
        </p:nvSpPr>
        <p:spPr>
          <a:xfrm>
            <a:off x="361937" y="245875"/>
            <a:ext cx="5528425" cy="4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dirty="0">
                <a:solidFill>
                  <a:srgbClr val="000000"/>
                </a:solidFill>
                <a:latin typeface="Fira Sans"/>
                <a:ea typeface="Fira Sans"/>
                <a:cs typeface="Fira Sans"/>
                <a:sym typeface="Fira Sans"/>
              </a:rPr>
              <a:t>DISCUSSION AND CONCLUSION</a:t>
            </a:r>
            <a:endParaRPr sz="2200" b="1" dirty="0">
              <a:solidFill>
                <a:srgbClr val="000000"/>
              </a:solidFill>
              <a:latin typeface="Fira Sans"/>
              <a:ea typeface="Fira Sans"/>
              <a:cs typeface="Fira Sans"/>
              <a:sym typeface="Fira Sans"/>
            </a:endParaRPr>
          </a:p>
        </p:txBody>
      </p:sp>
      <p:sp>
        <p:nvSpPr>
          <p:cNvPr id="822" name="Google Shape;822;p27"/>
          <p:cNvSpPr txBox="1"/>
          <p:nvPr/>
        </p:nvSpPr>
        <p:spPr>
          <a:xfrm>
            <a:off x="1231716" y="1842150"/>
            <a:ext cx="1339370" cy="684447"/>
          </a:xfrm>
          <a:prstGeom prst="rect">
            <a:avLst/>
          </a:prstGeom>
          <a:noFill/>
          <a:ln>
            <a:noFill/>
          </a:ln>
        </p:spPr>
        <p:txBody>
          <a:bodyPr spcFirstLastPara="1" wrap="square" lIns="0" tIns="91425" rIns="91425" bIns="91425" anchor="t" anchorCtr="0">
            <a:noAutofit/>
          </a:bodyPr>
          <a:lstStyle/>
          <a:p>
            <a:pPr marL="0" lvl="0" indent="0" algn="l" rtl="0">
              <a:spcBef>
                <a:spcPts val="0"/>
              </a:spcBef>
              <a:spcAft>
                <a:spcPts val="0"/>
              </a:spcAft>
              <a:buNone/>
            </a:pPr>
            <a:r>
              <a:rPr lang="en-IN" b="1" dirty="0">
                <a:solidFill>
                  <a:schemeClr val="bg1"/>
                </a:solidFill>
              </a:rPr>
              <a:t>Interpretation</a:t>
            </a:r>
            <a:endParaRPr b="1" dirty="0">
              <a:solidFill>
                <a:schemeClr val="bg1"/>
              </a:solidFill>
              <a:latin typeface="Fira Sans"/>
              <a:ea typeface="Fira Sans"/>
              <a:cs typeface="Fira Sans"/>
              <a:sym typeface="Fira Sans"/>
            </a:endParaRPr>
          </a:p>
        </p:txBody>
      </p:sp>
      <p:sp>
        <p:nvSpPr>
          <p:cNvPr id="823" name="Google Shape;823;p27"/>
          <p:cNvSpPr txBox="1"/>
          <p:nvPr/>
        </p:nvSpPr>
        <p:spPr>
          <a:xfrm>
            <a:off x="3260085" y="1826370"/>
            <a:ext cx="1060800" cy="329100"/>
          </a:xfrm>
          <a:prstGeom prst="rect">
            <a:avLst/>
          </a:prstGeom>
          <a:noFill/>
          <a:ln>
            <a:noFill/>
          </a:ln>
        </p:spPr>
        <p:txBody>
          <a:bodyPr spcFirstLastPara="1" wrap="square" lIns="0" tIns="91425" rIns="91425" bIns="91425" anchor="t" anchorCtr="0">
            <a:noAutofit/>
          </a:bodyPr>
          <a:lstStyle/>
          <a:p>
            <a:pPr marL="0" lvl="0" indent="0" algn="l" rtl="0">
              <a:spcBef>
                <a:spcPts val="0"/>
              </a:spcBef>
              <a:spcAft>
                <a:spcPts val="0"/>
              </a:spcAft>
              <a:buNone/>
            </a:pPr>
            <a:r>
              <a:rPr lang="en-IN" b="1" dirty="0">
                <a:solidFill>
                  <a:schemeClr val="bg1"/>
                </a:solidFill>
              </a:rPr>
              <a:t>Limitations</a:t>
            </a:r>
            <a:endParaRPr b="1" dirty="0">
              <a:solidFill>
                <a:schemeClr val="bg1"/>
              </a:solidFill>
              <a:sym typeface="Fira Sans"/>
            </a:endParaRPr>
          </a:p>
        </p:txBody>
      </p:sp>
      <p:sp>
        <p:nvSpPr>
          <p:cNvPr id="824" name="Google Shape;824;p27"/>
          <p:cNvSpPr txBox="1"/>
          <p:nvPr/>
        </p:nvSpPr>
        <p:spPr>
          <a:xfrm>
            <a:off x="5208863" y="1866927"/>
            <a:ext cx="1684111" cy="329100"/>
          </a:xfrm>
          <a:prstGeom prst="rect">
            <a:avLst/>
          </a:prstGeom>
          <a:noFill/>
          <a:ln>
            <a:noFill/>
          </a:ln>
        </p:spPr>
        <p:txBody>
          <a:bodyPr spcFirstLastPara="1" wrap="square" lIns="0" tIns="91425" rIns="91425" bIns="91425" anchor="t" anchorCtr="0">
            <a:noAutofit/>
          </a:bodyPr>
          <a:lstStyle/>
          <a:p>
            <a:pPr marL="0" lvl="0" indent="0" algn="l" rtl="0">
              <a:spcBef>
                <a:spcPts val="0"/>
              </a:spcBef>
              <a:spcAft>
                <a:spcPts val="0"/>
              </a:spcAft>
              <a:buNone/>
            </a:pPr>
            <a:r>
              <a:rPr lang="en" b="1" dirty="0">
                <a:solidFill>
                  <a:schemeClr val="bg1"/>
                </a:solidFill>
                <a:sym typeface="Fira Sans"/>
              </a:rPr>
              <a:t>Future Scope</a:t>
            </a:r>
            <a:endParaRPr b="1" dirty="0">
              <a:solidFill>
                <a:schemeClr val="bg1"/>
              </a:solidFill>
              <a:sym typeface="Fira Sans"/>
            </a:endParaRPr>
          </a:p>
        </p:txBody>
      </p:sp>
      <p:sp>
        <p:nvSpPr>
          <p:cNvPr id="825" name="Google Shape;825;p27"/>
          <p:cNvSpPr txBox="1"/>
          <p:nvPr/>
        </p:nvSpPr>
        <p:spPr>
          <a:xfrm>
            <a:off x="7305333" y="1874376"/>
            <a:ext cx="1316720" cy="329100"/>
          </a:xfrm>
          <a:prstGeom prst="rect">
            <a:avLst/>
          </a:prstGeom>
          <a:noFill/>
          <a:ln>
            <a:noFill/>
          </a:ln>
        </p:spPr>
        <p:txBody>
          <a:bodyPr spcFirstLastPara="1" wrap="square" lIns="0" tIns="91425" rIns="91425" bIns="91425" anchor="t" anchorCtr="0">
            <a:noAutofit/>
          </a:bodyPr>
          <a:lstStyle/>
          <a:p>
            <a:pPr marL="0" lvl="0" indent="0" algn="l" rtl="0">
              <a:spcBef>
                <a:spcPts val="0"/>
              </a:spcBef>
              <a:spcAft>
                <a:spcPts val="0"/>
              </a:spcAft>
              <a:buNone/>
            </a:pPr>
            <a:r>
              <a:rPr lang="en-IN" b="1" dirty="0">
                <a:solidFill>
                  <a:schemeClr val="bg1"/>
                </a:solidFill>
              </a:rPr>
              <a:t>Conclusion</a:t>
            </a:r>
            <a:endParaRPr b="1" dirty="0">
              <a:solidFill>
                <a:schemeClr val="bg1"/>
              </a:solidFill>
              <a:sym typeface="Fira Sans"/>
            </a:endParaRPr>
          </a:p>
        </p:txBody>
      </p:sp>
      <p:grpSp>
        <p:nvGrpSpPr>
          <p:cNvPr id="826" name="Google Shape;826;p27"/>
          <p:cNvGrpSpPr/>
          <p:nvPr/>
        </p:nvGrpSpPr>
        <p:grpSpPr>
          <a:xfrm>
            <a:off x="3698804" y="1214072"/>
            <a:ext cx="606026" cy="605403"/>
            <a:chOff x="2497275" y="2744159"/>
            <a:chExt cx="370930" cy="370549"/>
          </a:xfrm>
        </p:grpSpPr>
        <p:sp>
          <p:nvSpPr>
            <p:cNvPr id="827" name="Google Shape;827;p27"/>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7"/>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7"/>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7"/>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7"/>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7"/>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27"/>
          <p:cNvGrpSpPr/>
          <p:nvPr/>
        </p:nvGrpSpPr>
        <p:grpSpPr>
          <a:xfrm>
            <a:off x="1738424" y="1235680"/>
            <a:ext cx="464597" cy="562186"/>
            <a:chOff x="5864861" y="2772517"/>
            <a:chExt cx="284366" cy="344097"/>
          </a:xfrm>
        </p:grpSpPr>
        <p:sp>
          <p:nvSpPr>
            <p:cNvPr id="834" name="Google Shape;834;p27"/>
            <p:cNvSpPr/>
            <p:nvPr/>
          </p:nvSpPr>
          <p:spPr>
            <a:xfrm>
              <a:off x="6089464" y="3014490"/>
              <a:ext cx="15147" cy="15147"/>
            </a:xfrm>
            <a:custGeom>
              <a:avLst/>
              <a:gdLst/>
              <a:ahLst/>
              <a:cxnLst/>
              <a:rect l="l" t="t" r="r" b="b"/>
              <a:pathLst>
                <a:path w="477" h="477" extrusionOk="0">
                  <a:moveTo>
                    <a:pt x="238" y="1"/>
                  </a:moveTo>
                  <a:cubicBezTo>
                    <a:pt x="107" y="1"/>
                    <a:pt x="0" y="108"/>
                    <a:pt x="0" y="239"/>
                  </a:cubicBezTo>
                  <a:cubicBezTo>
                    <a:pt x="0" y="382"/>
                    <a:pt x="107" y="477"/>
                    <a:pt x="238" y="477"/>
                  </a:cubicBezTo>
                  <a:cubicBezTo>
                    <a:pt x="369" y="477"/>
                    <a:pt x="476" y="382"/>
                    <a:pt x="476" y="239"/>
                  </a:cubicBezTo>
                  <a:cubicBezTo>
                    <a:pt x="476" y="108"/>
                    <a:pt x="369" y="1"/>
                    <a:pt x="23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7"/>
            <p:cNvSpPr/>
            <p:nvPr/>
          </p:nvSpPr>
          <p:spPr>
            <a:xfrm>
              <a:off x="6051644" y="3070823"/>
              <a:ext cx="13274" cy="13274"/>
            </a:xfrm>
            <a:custGeom>
              <a:avLst/>
              <a:gdLst/>
              <a:ahLst/>
              <a:cxnLst/>
              <a:rect l="l" t="t" r="r" b="b"/>
              <a:pathLst>
                <a:path w="418" h="418" extrusionOk="0">
                  <a:moveTo>
                    <a:pt x="203" y="1"/>
                  </a:moveTo>
                  <a:cubicBezTo>
                    <a:pt x="84" y="1"/>
                    <a:pt x="0" y="96"/>
                    <a:pt x="0" y="215"/>
                  </a:cubicBezTo>
                  <a:cubicBezTo>
                    <a:pt x="0" y="322"/>
                    <a:pt x="84" y="417"/>
                    <a:pt x="203" y="417"/>
                  </a:cubicBezTo>
                  <a:cubicBezTo>
                    <a:pt x="334" y="417"/>
                    <a:pt x="417" y="334"/>
                    <a:pt x="417" y="215"/>
                  </a:cubicBezTo>
                  <a:cubicBezTo>
                    <a:pt x="417" y="96"/>
                    <a:pt x="334" y="1"/>
                    <a:pt x="20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7"/>
            <p:cNvSpPr/>
            <p:nvPr/>
          </p:nvSpPr>
          <p:spPr>
            <a:xfrm>
              <a:off x="5943518" y="3005789"/>
              <a:ext cx="13242" cy="12893"/>
            </a:xfrm>
            <a:custGeom>
              <a:avLst/>
              <a:gdLst/>
              <a:ahLst/>
              <a:cxnLst/>
              <a:rect l="l" t="t" r="r" b="b"/>
              <a:pathLst>
                <a:path w="417" h="406" extrusionOk="0">
                  <a:moveTo>
                    <a:pt x="203" y="1"/>
                  </a:moveTo>
                  <a:cubicBezTo>
                    <a:pt x="84" y="1"/>
                    <a:pt x="0" y="84"/>
                    <a:pt x="0" y="203"/>
                  </a:cubicBezTo>
                  <a:cubicBezTo>
                    <a:pt x="0" y="322"/>
                    <a:pt x="84" y="406"/>
                    <a:pt x="203" y="406"/>
                  </a:cubicBezTo>
                  <a:cubicBezTo>
                    <a:pt x="322" y="406"/>
                    <a:pt x="417" y="322"/>
                    <a:pt x="417" y="203"/>
                  </a:cubicBezTo>
                  <a:cubicBezTo>
                    <a:pt x="417" y="84"/>
                    <a:pt x="322" y="1"/>
                    <a:pt x="20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7"/>
            <p:cNvSpPr/>
            <p:nvPr/>
          </p:nvSpPr>
          <p:spPr>
            <a:xfrm>
              <a:off x="5965429" y="3070823"/>
              <a:ext cx="13655" cy="13274"/>
            </a:xfrm>
            <a:custGeom>
              <a:avLst/>
              <a:gdLst/>
              <a:ahLst/>
              <a:cxnLst/>
              <a:rect l="l" t="t" r="r" b="b"/>
              <a:pathLst>
                <a:path w="430" h="418" extrusionOk="0">
                  <a:moveTo>
                    <a:pt x="215" y="1"/>
                  </a:moveTo>
                  <a:cubicBezTo>
                    <a:pt x="96" y="1"/>
                    <a:pt x="1" y="96"/>
                    <a:pt x="1" y="215"/>
                  </a:cubicBezTo>
                  <a:cubicBezTo>
                    <a:pt x="1" y="322"/>
                    <a:pt x="96" y="417"/>
                    <a:pt x="215" y="417"/>
                  </a:cubicBezTo>
                  <a:cubicBezTo>
                    <a:pt x="334" y="417"/>
                    <a:pt x="429" y="334"/>
                    <a:pt x="429" y="215"/>
                  </a:cubicBezTo>
                  <a:cubicBezTo>
                    <a:pt x="429" y="96"/>
                    <a:pt x="334" y="1"/>
                    <a:pt x="21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7"/>
            <p:cNvSpPr/>
            <p:nvPr/>
          </p:nvSpPr>
          <p:spPr>
            <a:xfrm>
              <a:off x="6004392" y="3019412"/>
              <a:ext cx="16290" cy="15909"/>
            </a:xfrm>
            <a:custGeom>
              <a:avLst/>
              <a:gdLst/>
              <a:ahLst/>
              <a:cxnLst/>
              <a:rect l="l" t="t" r="r" b="b"/>
              <a:pathLst>
                <a:path w="513" h="501" extrusionOk="0">
                  <a:moveTo>
                    <a:pt x="250" y="0"/>
                  </a:moveTo>
                  <a:cubicBezTo>
                    <a:pt x="119" y="0"/>
                    <a:pt x="0" y="119"/>
                    <a:pt x="0" y="250"/>
                  </a:cubicBezTo>
                  <a:cubicBezTo>
                    <a:pt x="0" y="381"/>
                    <a:pt x="119" y="500"/>
                    <a:pt x="250" y="500"/>
                  </a:cubicBezTo>
                  <a:cubicBezTo>
                    <a:pt x="393" y="500"/>
                    <a:pt x="512" y="381"/>
                    <a:pt x="512" y="250"/>
                  </a:cubicBezTo>
                  <a:cubicBezTo>
                    <a:pt x="512" y="119"/>
                    <a:pt x="405" y="0"/>
                    <a:pt x="25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7"/>
            <p:cNvSpPr/>
            <p:nvPr/>
          </p:nvSpPr>
          <p:spPr>
            <a:xfrm>
              <a:off x="5864861" y="2772517"/>
              <a:ext cx="284366" cy="344097"/>
            </a:xfrm>
            <a:custGeom>
              <a:avLst/>
              <a:gdLst/>
              <a:ahLst/>
              <a:cxnLst/>
              <a:rect l="l" t="t" r="r" b="b"/>
              <a:pathLst>
                <a:path w="8955" h="10836" extrusionOk="0">
                  <a:moveTo>
                    <a:pt x="2983" y="6406"/>
                  </a:moveTo>
                  <a:cubicBezTo>
                    <a:pt x="3566" y="6406"/>
                    <a:pt x="4114" y="6556"/>
                    <a:pt x="4632" y="6871"/>
                  </a:cubicBezTo>
                  <a:cubicBezTo>
                    <a:pt x="5211" y="7197"/>
                    <a:pt x="5769" y="7306"/>
                    <a:pt x="6260" y="7306"/>
                  </a:cubicBezTo>
                  <a:cubicBezTo>
                    <a:pt x="6628" y="7306"/>
                    <a:pt x="6957" y="7245"/>
                    <a:pt x="7228" y="7168"/>
                  </a:cubicBezTo>
                  <a:cubicBezTo>
                    <a:pt x="7645" y="7049"/>
                    <a:pt x="7966" y="6871"/>
                    <a:pt x="8145" y="6751"/>
                  </a:cubicBezTo>
                  <a:lnTo>
                    <a:pt x="8145" y="6751"/>
                  </a:lnTo>
                  <a:cubicBezTo>
                    <a:pt x="8514" y="7954"/>
                    <a:pt x="8204" y="9276"/>
                    <a:pt x="7299" y="10216"/>
                  </a:cubicBezTo>
                  <a:cubicBezTo>
                    <a:pt x="7109" y="10407"/>
                    <a:pt x="6835" y="10526"/>
                    <a:pt x="6561" y="10526"/>
                  </a:cubicBezTo>
                  <a:lnTo>
                    <a:pt x="2906" y="10526"/>
                  </a:lnTo>
                  <a:cubicBezTo>
                    <a:pt x="2644" y="10526"/>
                    <a:pt x="2370" y="10407"/>
                    <a:pt x="2180" y="10228"/>
                  </a:cubicBezTo>
                  <a:cubicBezTo>
                    <a:pt x="1346" y="9383"/>
                    <a:pt x="941" y="8133"/>
                    <a:pt x="1275" y="6823"/>
                  </a:cubicBezTo>
                  <a:cubicBezTo>
                    <a:pt x="1406" y="6751"/>
                    <a:pt x="1775" y="6573"/>
                    <a:pt x="2263" y="6478"/>
                  </a:cubicBezTo>
                  <a:cubicBezTo>
                    <a:pt x="2509" y="6430"/>
                    <a:pt x="2748" y="6406"/>
                    <a:pt x="2983" y="6406"/>
                  </a:cubicBezTo>
                  <a:close/>
                  <a:moveTo>
                    <a:pt x="3239" y="1"/>
                  </a:moveTo>
                  <a:cubicBezTo>
                    <a:pt x="3001" y="1"/>
                    <a:pt x="2823" y="191"/>
                    <a:pt x="2823" y="417"/>
                  </a:cubicBezTo>
                  <a:lnTo>
                    <a:pt x="2823" y="786"/>
                  </a:lnTo>
                  <a:cubicBezTo>
                    <a:pt x="2823" y="1036"/>
                    <a:pt x="3013" y="1203"/>
                    <a:pt x="3239" y="1203"/>
                  </a:cubicBezTo>
                  <a:lnTo>
                    <a:pt x="3454" y="1203"/>
                  </a:lnTo>
                  <a:lnTo>
                    <a:pt x="3454" y="2525"/>
                  </a:lnTo>
                  <a:cubicBezTo>
                    <a:pt x="3454" y="2608"/>
                    <a:pt x="3537" y="2680"/>
                    <a:pt x="3620" y="2680"/>
                  </a:cubicBezTo>
                  <a:cubicBezTo>
                    <a:pt x="3704" y="2680"/>
                    <a:pt x="3787" y="2608"/>
                    <a:pt x="3787" y="2525"/>
                  </a:cubicBezTo>
                  <a:lnTo>
                    <a:pt x="3787" y="1203"/>
                  </a:lnTo>
                  <a:lnTo>
                    <a:pt x="5692" y="1203"/>
                  </a:lnTo>
                  <a:lnTo>
                    <a:pt x="5692" y="3858"/>
                  </a:lnTo>
                  <a:cubicBezTo>
                    <a:pt x="5692" y="4096"/>
                    <a:pt x="5835" y="4311"/>
                    <a:pt x="6049" y="4394"/>
                  </a:cubicBezTo>
                  <a:cubicBezTo>
                    <a:pt x="6978" y="4763"/>
                    <a:pt x="7692" y="5513"/>
                    <a:pt x="8049" y="6418"/>
                  </a:cubicBezTo>
                  <a:cubicBezTo>
                    <a:pt x="7907" y="6525"/>
                    <a:pt x="7573" y="6716"/>
                    <a:pt x="7133" y="6847"/>
                  </a:cubicBezTo>
                  <a:cubicBezTo>
                    <a:pt x="6830" y="6934"/>
                    <a:pt x="6535" y="6978"/>
                    <a:pt x="6245" y="6978"/>
                  </a:cubicBezTo>
                  <a:cubicBezTo>
                    <a:pt x="5748" y="6978"/>
                    <a:pt x="5270" y="6848"/>
                    <a:pt x="4811" y="6585"/>
                  </a:cubicBezTo>
                  <a:cubicBezTo>
                    <a:pt x="4225" y="6246"/>
                    <a:pt x="3592" y="6086"/>
                    <a:pt x="2961" y="6086"/>
                  </a:cubicBezTo>
                  <a:cubicBezTo>
                    <a:pt x="2437" y="6086"/>
                    <a:pt x="1914" y="6196"/>
                    <a:pt x="1418" y="6406"/>
                  </a:cubicBezTo>
                  <a:cubicBezTo>
                    <a:pt x="1775" y="5501"/>
                    <a:pt x="2477" y="4763"/>
                    <a:pt x="3430" y="4394"/>
                  </a:cubicBezTo>
                  <a:cubicBezTo>
                    <a:pt x="3656" y="4311"/>
                    <a:pt x="3787" y="4096"/>
                    <a:pt x="3787" y="3858"/>
                  </a:cubicBezTo>
                  <a:lnTo>
                    <a:pt x="3787" y="3322"/>
                  </a:lnTo>
                  <a:cubicBezTo>
                    <a:pt x="3787" y="3239"/>
                    <a:pt x="3716" y="3156"/>
                    <a:pt x="3620" y="3156"/>
                  </a:cubicBezTo>
                  <a:cubicBezTo>
                    <a:pt x="3537" y="3156"/>
                    <a:pt x="3454" y="3239"/>
                    <a:pt x="3454" y="3322"/>
                  </a:cubicBezTo>
                  <a:lnTo>
                    <a:pt x="3454" y="3858"/>
                  </a:lnTo>
                  <a:cubicBezTo>
                    <a:pt x="3454" y="3965"/>
                    <a:pt x="3394" y="4049"/>
                    <a:pt x="3299" y="4096"/>
                  </a:cubicBezTo>
                  <a:cubicBezTo>
                    <a:pt x="703" y="5120"/>
                    <a:pt x="1" y="8478"/>
                    <a:pt x="1942" y="10442"/>
                  </a:cubicBezTo>
                  <a:cubicBezTo>
                    <a:pt x="2192" y="10692"/>
                    <a:pt x="2537" y="10835"/>
                    <a:pt x="2894" y="10835"/>
                  </a:cubicBezTo>
                  <a:lnTo>
                    <a:pt x="6549" y="10835"/>
                  </a:lnTo>
                  <a:cubicBezTo>
                    <a:pt x="6906" y="10835"/>
                    <a:pt x="7252" y="10692"/>
                    <a:pt x="7502" y="10442"/>
                  </a:cubicBezTo>
                  <a:cubicBezTo>
                    <a:pt x="8907" y="9026"/>
                    <a:pt x="8954" y="6930"/>
                    <a:pt x="7907" y="5466"/>
                  </a:cubicBezTo>
                  <a:cubicBezTo>
                    <a:pt x="7478" y="4858"/>
                    <a:pt x="6871" y="4370"/>
                    <a:pt x="6168" y="4096"/>
                  </a:cubicBezTo>
                  <a:cubicBezTo>
                    <a:pt x="6061" y="4049"/>
                    <a:pt x="6002" y="3965"/>
                    <a:pt x="6002" y="3858"/>
                  </a:cubicBezTo>
                  <a:lnTo>
                    <a:pt x="6002" y="1203"/>
                  </a:lnTo>
                  <a:lnTo>
                    <a:pt x="6228" y="1203"/>
                  </a:lnTo>
                  <a:cubicBezTo>
                    <a:pt x="6466" y="1203"/>
                    <a:pt x="6644" y="1013"/>
                    <a:pt x="6644" y="786"/>
                  </a:cubicBezTo>
                  <a:lnTo>
                    <a:pt x="6644" y="417"/>
                  </a:lnTo>
                  <a:cubicBezTo>
                    <a:pt x="6644" y="179"/>
                    <a:pt x="6454" y="1"/>
                    <a:pt x="6228" y="1"/>
                  </a:cubicBezTo>
                  <a:lnTo>
                    <a:pt x="5394" y="1"/>
                  </a:lnTo>
                  <a:cubicBezTo>
                    <a:pt x="5299" y="1"/>
                    <a:pt x="5228" y="72"/>
                    <a:pt x="5228" y="167"/>
                  </a:cubicBezTo>
                  <a:cubicBezTo>
                    <a:pt x="5228" y="263"/>
                    <a:pt x="5299" y="334"/>
                    <a:pt x="5394" y="334"/>
                  </a:cubicBezTo>
                  <a:lnTo>
                    <a:pt x="6228" y="334"/>
                  </a:lnTo>
                  <a:cubicBezTo>
                    <a:pt x="6287" y="334"/>
                    <a:pt x="6335" y="382"/>
                    <a:pt x="6335" y="441"/>
                  </a:cubicBezTo>
                  <a:lnTo>
                    <a:pt x="6335" y="810"/>
                  </a:lnTo>
                  <a:cubicBezTo>
                    <a:pt x="6335" y="870"/>
                    <a:pt x="6287" y="905"/>
                    <a:pt x="6228" y="905"/>
                  </a:cubicBezTo>
                  <a:lnTo>
                    <a:pt x="3239" y="905"/>
                  </a:lnTo>
                  <a:cubicBezTo>
                    <a:pt x="3168" y="905"/>
                    <a:pt x="3132" y="870"/>
                    <a:pt x="3132" y="810"/>
                  </a:cubicBezTo>
                  <a:lnTo>
                    <a:pt x="3132" y="441"/>
                  </a:lnTo>
                  <a:cubicBezTo>
                    <a:pt x="3132" y="382"/>
                    <a:pt x="3168" y="334"/>
                    <a:pt x="3239" y="334"/>
                  </a:cubicBezTo>
                  <a:lnTo>
                    <a:pt x="4609" y="334"/>
                  </a:lnTo>
                  <a:cubicBezTo>
                    <a:pt x="4692" y="334"/>
                    <a:pt x="4763" y="263"/>
                    <a:pt x="4763" y="167"/>
                  </a:cubicBezTo>
                  <a:cubicBezTo>
                    <a:pt x="4763" y="72"/>
                    <a:pt x="4692" y="1"/>
                    <a:pt x="46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27"/>
          <p:cNvGrpSpPr/>
          <p:nvPr/>
        </p:nvGrpSpPr>
        <p:grpSpPr>
          <a:xfrm rot="5400000">
            <a:off x="5750972" y="1200381"/>
            <a:ext cx="408721" cy="632785"/>
            <a:chOff x="4942472" y="3809318"/>
            <a:chExt cx="238976" cy="352762"/>
          </a:xfrm>
        </p:grpSpPr>
        <p:sp>
          <p:nvSpPr>
            <p:cNvPr id="841" name="Google Shape;841;p27"/>
            <p:cNvSpPr/>
            <p:nvPr/>
          </p:nvSpPr>
          <p:spPr>
            <a:xfrm>
              <a:off x="4975473" y="3837159"/>
              <a:ext cx="77790" cy="77790"/>
            </a:xfrm>
            <a:custGeom>
              <a:avLst/>
              <a:gdLst/>
              <a:ahLst/>
              <a:cxnLst/>
              <a:rect l="l" t="t" r="r" b="b"/>
              <a:pathLst>
                <a:path w="2442" h="2442" extrusionOk="0">
                  <a:moveTo>
                    <a:pt x="1206" y="334"/>
                  </a:moveTo>
                  <a:cubicBezTo>
                    <a:pt x="1372" y="334"/>
                    <a:pt x="1546" y="383"/>
                    <a:pt x="1715" y="496"/>
                  </a:cubicBezTo>
                  <a:lnTo>
                    <a:pt x="489" y="1722"/>
                  </a:lnTo>
                  <a:cubicBezTo>
                    <a:pt x="54" y="1069"/>
                    <a:pt x="566" y="334"/>
                    <a:pt x="1206" y="334"/>
                  </a:cubicBezTo>
                  <a:close/>
                  <a:moveTo>
                    <a:pt x="1941" y="722"/>
                  </a:moveTo>
                  <a:lnTo>
                    <a:pt x="1941" y="722"/>
                  </a:lnTo>
                  <a:cubicBezTo>
                    <a:pt x="2403" y="1372"/>
                    <a:pt x="1880" y="2119"/>
                    <a:pt x="1235" y="2119"/>
                  </a:cubicBezTo>
                  <a:cubicBezTo>
                    <a:pt x="1065" y="2119"/>
                    <a:pt x="886" y="2067"/>
                    <a:pt x="715" y="1948"/>
                  </a:cubicBezTo>
                  <a:lnTo>
                    <a:pt x="1941" y="722"/>
                  </a:lnTo>
                  <a:close/>
                  <a:moveTo>
                    <a:pt x="1243" y="1"/>
                  </a:moveTo>
                  <a:cubicBezTo>
                    <a:pt x="616" y="1"/>
                    <a:pt x="1" y="477"/>
                    <a:pt x="1" y="1210"/>
                  </a:cubicBezTo>
                  <a:cubicBezTo>
                    <a:pt x="1" y="1555"/>
                    <a:pt x="144" y="1853"/>
                    <a:pt x="358" y="2079"/>
                  </a:cubicBezTo>
                  <a:cubicBezTo>
                    <a:pt x="604" y="2330"/>
                    <a:pt x="909" y="2442"/>
                    <a:pt x="1209" y="2442"/>
                  </a:cubicBezTo>
                  <a:cubicBezTo>
                    <a:pt x="1837" y="2442"/>
                    <a:pt x="2442" y="1951"/>
                    <a:pt x="2442" y="1210"/>
                  </a:cubicBezTo>
                  <a:cubicBezTo>
                    <a:pt x="2442" y="889"/>
                    <a:pt x="2311" y="579"/>
                    <a:pt x="2084" y="353"/>
                  </a:cubicBezTo>
                  <a:cubicBezTo>
                    <a:pt x="1845" y="110"/>
                    <a:pt x="1543" y="1"/>
                    <a:pt x="124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7"/>
            <p:cNvSpPr/>
            <p:nvPr/>
          </p:nvSpPr>
          <p:spPr>
            <a:xfrm>
              <a:off x="5056640" y="3837000"/>
              <a:ext cx="90691" cy="77949"/>
            </a:xfrm>
            <a:custGeom>
              <a:avLst/>
              <a:gdLst/>
              <a:ahLst/>
              <a:cxnLst/>
              <a:rect l="l" t="t" r="r" b="b"/>
              <a:pathLst>
                <a:path w="2847" h="2447" extrusionOk="0">
                  <a:moveTo>
                    <a:pt x="1610" y="339"/>
                  </a:moveTo>
                  <a:cubicBezTo>
                    <a:pt x="1773" y="339"/>
                    <a:pt x="1944" y="388"/>
                    <a:pt x="2108" y="501"/>
                  </a:cubicBezTo>
                  <a:lnTo>
                    <a:pt x="894" y="1727"/>
                  </a:lnTo>
                  <a:cubicBezTo>
                    <a:pt x="459" y="1074"/>
                    <a:pt x="978" y="339"/>
                    <a:pt x="1610" y="339"/>
                  </a:cubicBezTo>
                  <a:close/>
                  <a:moveTo>
                    <a:pt x="2358" y="727"/>
                  </a:moveTo>
                  <a:lnTo>
                    <a:pt x="2358" y="727"/>
                  </a:lnTo>
                  <a:cubicBezTo>
                    <a:pt x="2801" y="1377"/>
                    <a:pt x="2289" y="2124"/>
                    <a:pt x="1649" y="2124"/>
                  </a:cubicBezTo>
                  <a:cubicBezTo>
                    <a:pt x="1481" y="2124"/>
                    <a:pt x="1303" y="2072"/>
                    <a:pt x="1132" y="1953"/>
                  </a:cubicBezTo>
                  <a:lnTo>
                    <a:pt x="2358" y="727"/>
                  </a:lnTo>
                  <a:close/>
                  <a:moveTo>
                    <a:pt x="1620" y="1"/>
                  </a:moveTo>
                  <a:cubicBezTo>
                    <a:pt x="525" y="1"/>
                    <a:pt x="1" y="1358"/>
                    <a:pt x="763" y="2084"/>
                  </a:cubicBezTo>
                  <a:cubicBezTo>
                    <a:pt x="1005" y="2335"/>
                    <a:pt x="1309" y="2447"/>
                    <a:pt x="1609" y="2447"/>
                  </a:cubicBezTo>
                  <a:cubicBezTo>
                    <a:pt x="2236" y="2447"/>
                    <a:pt x="2846" y="1956"/>
                    <a:pt x="2846" y="1215"/>
                  </a:cubicBezTo>
                  <a:cubicBezTo>
                    <a:pt x="2846" y="905"/>
                    <a:pt x="2727" y="596"/>
                    <a:pt x="2489" y="358"/>
                  </a:cubicBezTo>
                  <a:cubicBezTo>
                    <a:pt x="2275" y="143"/>
                    <a:pt x="1965" y="1"/>
                    <a:pt x="16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7"/>
            <p:cNvSpPr/>
            <p:nvPr/>
          </p:nvSpPr>
          <p:spPr>
            <a:xfrm>
              <a:off x="4962572" y="3943969"/>
              <a:ext cx="90691" cy="77662"/>
            </a:xfrm>
            <a:custGeom>
              <a:avLst/>
              <a:gdLst/>
              <a:ahLst/>
              <a:cxnLst/>
              <a:rect l="l" t="t" r="r" b="b"/>
              <a:pathLst>
                <a:path w="2847" h="2438" extrusionOk="0">
                  <a:moveTo>
                    <a:pt x="1604" y="333"/>
                  </a:moveTo>
                  <a:cubicBezTo>
                    <a:pt x="1772" y="333"/>
                    <a:pt x="1949" y="383"/>
                    <a:pt x="2120" y="500"/>
                  </a:cubicBezTo>
                  <a:lnTo>
                    <a:pt x="894" y="1715"/>
                  </a:lnTo>
                  <a:cubicBezTo>
                    <a:pt x="461" y="1065"/>
                    <a:pt x="966" y="333"/>
                    <a:pt x="1604" y="333"/>
                  </a:cubicBezTo>
                  <a:close/>
                  <a:moveTo>
                    <a:pt x="2346" y="726"/>
                  </a:moveTo>
                  <a:lnTo>
                    <a:pt x="2346" y="726"/>
                  </a:lnTo>
                  <a:cubicBezTo>
                    <a:pt x="2808" y="1377"/>
                    <a:pt x="2285" y="2124"/>
                    <a:pt x="1640" y="2124"/>
                  </a:cubicBezTo>
                  <a:cubicBezTo>
                    <a:pt x="1470" y="2124"/>
                    <a:pt x="1291" y="2072"/>
                    <a:pt x="1120" y="1953"/>
                  </a:cubicBezTo>
                  <a:lnTo>
                    <a:pt x="2346" y="726"/>
                  </a:lnTo>
                  <a:close/>
                  <a:moveTo>
                    <a:pt x="1632" y="0"/>
                  </a:moveTo>
                  <a:cubicBezTo>
                    <a:pt x="561" y="0"/>
                    <a:pt x="1" y="1310"/>
                    <a:pt x="763" y="2072"/>
                  </a:cubicBezTo>
                  <a:cubicBezTo>
                    <a:pt x="1016" y="2325"/>
                    <a:pt x="1325" y="2438"/>
                    <a:pt x="1628" y="2438"/>
                  </a:cubicBezTo>
                  <a:cubicBezTo>
                    <a:pt x="2252" y="2438"/>
                    <a:pt x="2847" y="1956"/>
                    <a:pt x="2847" y="1227"/>
                  </a:cubicBezTo>
                  <a:cubicBezTo>
                    <a:pt x="2847" y="881"/>
                    <a:pt x="2716" y="584"/>
                    <a:pt x="2489" y="357"/>
                  </a:cubicBezTo>
                  <a:cubicBezTo>
                    <a:pt x="2287" y="155"/>
                    <a:pt x="1977" y="0"/>
                    <a:pt x="163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7"/>
            <p:cNvSpPr/>
            <p:nvPr/>
          </p:nvSpPr>
          <p:spPr>
            <a:xfrm>
              <a:off x="5056640" y="3943969"/>
              <a:ext cx="90691" cy="77949"/>
            </a:xfrm>
            <a:custGeom>
              <a:avLst/>
              <a:gdLst/>
              <a:ahLst/>
              <a:cxnLst/>
              <a:rect l="l" t="t" r="r" b="b"/>
              <a:pathLst>
                <a:path w="2847" h="2447" extrusionOk="0">
                  <a:moveTo>
                    <a:pt x="1606" y="335"/>
                  </a:moveTo>
                  <a:cubicBezTo>
                    <a:pt x="1769" y="335"/>
                    <a:pt x="1941" y="385"/>
                    <a:pt x="2108" y="500"/>
                  </a:cubicBezTo>
                  <a:lnTo>
                    <a:pt x="894" y="1715"/>
                  </a:lnTo>
                  <a:cubicBezTo>
                    <a:pt x="468" y="1081"/>
                    <a:pt x="974" y="335"/>
                    <a:pt x="1606" y="335"/>
                  </a:cubicBezTo>
                  <a:close/>
                  <a:moveTo>
                    <a:pt x="2358" y="726"/>
                  </a:moveTo>
                  <a:cubicBezTo>
                    <a:pt x="2801" y="1367"/>
                    <a:pt x="2289" y="2127"/>
                    <a:pt x="1649" y="2127"/>
                  </a:cubicBezTo>
                  <a:cubicBezTo>
                    <a:pt x="1481" y="2127"/>
                    <a:pt x="1303" y="2074"/>
                    <a:pt x="1132" y="1953"/>
                  </a:cubicBezTo>
                  <a:lnTo>
                    <a:pt x="2358" y="726"/>
                  </a:lnTo>
                  <a:close/>
                  <a:moveTo>
                    <a:pt x="1620" y="0"/>
                  </a:moveTo>
                  <a:cubicBezTo>
                    <a:pt x="525" y="0"/>
                    <a:pt x="1" y="1357"/>
                    <a:pt x="763" y="2084"/>
                  </a:cubicBezTo>
                  <a:cubicBezTo>
                    <a:pt x="1006" y="2335"/>
                    <a:pt x="1310" y="2447"/>
                    <a:pt x="1610" y="2447"/>
                  </a:cubicBezTo>
                  <a:cubicBezTo>
                    <a:pt x="2237" y="2447"/>
                    <a:pt x="2846" y="1959"/>
                    <a:pt x="2846" y="1227"/>
                  </a:cubicBezTo>
                  <a:cubicBezTo>
                    <a:pt x="2846" y="560"/>
                    <a:pt x="2311" y="0"/>
                    <a:pt x="162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7"/>
            <p:cNvSpPr/>
            <p:nvPr/>
          </p:nvSpPr>
          <p:spPr>
            <a:xfrm>
              <a:off x="4975473" y="4050492"/>
              <a:ext cx="77790" cy="78300"/>
            </a:xfrm>
            <a:custGeom>
              <a:avLst/>
              <a:gdLst/>
              <a:ahLst/>
              <a:cxnLst/>
              <a:rect l="l" t="t" r="r" b="b"/>
              <a:pathLst>
                <a:path w="2442" h="2458" extrusionOk="0">
                  <a:moveTo>
                    <a:pt x="1941" y="740"/>
                  </a:moveTo>
                  <a:lnTo>
                    <a:pt x="1941" y="740"/>
                  </a:lnTo>
                  <a:cubicBezTo>
                    <a:pt x="2401" y="1388"/>
                    <a:pt x="1892" y="2132"/>
                    <a:pt x="1247" y="2132"/>
                  </a:cubicBezTo>
                  <a:cubicBezTo>
                    <a:pt x="1074" y="2132"/>
                    <a:pt x="892" y="2078"/>
                    <a:pt x="715" y="1954"/>
                  </a:cubicBezTo>
                  <a:lnTo>
                    <a:pt x="1941" y="740"/>
                  </a:lnTo>
                  <a:close/>
                  <a:moveTo>
                    <a:pt x="1226" y="1"/>
                  </a:moveTo>
                  <a:cubicBezTo>
                    <a:pt x="1024" y="1"/>
                    <a:pt x="816" y="53"/>
                    <a:pt x="620" y="169"/>
                  </a:cubicBezTo>
                  <a:cubicBezTo>
                    <a:pt x="537" y="216"/>
                    <a:pt x="513" y="323"/>
                    <a:pt x="560" y="395"/>
                  </a:cubicBezTo>
                  <a:cubicBezTo>
                    <a:pt x="585" y="444"/>
                    <a:pt x="643" y="476"/>
                    <a:pt x="700" y="476"/>
                  </a:cubicBezTo>
                  <a:cubicBezTo>
                    <a:pt x="726" y="476"/>
                    <a:pt x="752" y="469"/>
                    <a:pt x="775" y="454"/>
                  </a:cubicBezTo>
                  <a:cubicBezTo>
                    <a:pt x="918" y="383"/>
                    <a:pt x="1072" y="335"/>
                    <a:pt x="1227" y="335"/>
                  </a:cubicBezTo>
                  <a:cubicBezTo>
                    <a:pt x="1406" y="335"/>
                    <a:pt x="1572" y="407"/>
                    <a:pt x="1715" y="502"/>
                  </a:cubicBezTo>
                  <a:lnTo>
                    <a:pt x="489" y="1716"/>
                  </a:lnTo>
                  <a:cubicBezTo>
                    <a:pt x="346" y="1502"/>
                    <a:pt x="287" y="1276"/>
                    <a:pt x="358" y="1026"/>
                  </a:cubicBezTo>
                  <a:cubicBezTo>
                    <a:pt x="370" y="931"/>
                    <a:pt x="334" y="847"/>
                    <a:pt x="239" y="823"/>
                  </a:cubicBezTo>
                  <a:cubicBezTo>
                    <a:pt x="230" y="822"/>
                    <a:pt x="222" y="822"/>
                    <a:pt x="213" y="822"/>
                  </a:cubicBezTo>
                  <a:cubicBezTo>
                    <a:pt x="137" y="822"/>
                    <a:pt x="59" y="868"/>
                    <a:pt x="48" y="942"/>
                  </a:cubicBezTo>
                  <a:cubicBezTo>
                    <a:pt x="36" y="1038"/>
                    <a:pt x="13" y="1145"/>
                    <a:pt x="13" y="1228"/>
                  </a:cubicBezTo>
                  <a:cubicBezTo>
                    <a:pt x="1" y="1573"/>
                    <a:pt x="144" y="1883"/>
                    <a:pt x="358" y="2097"/>
                  </a:cubicBezTo>
                  <a:cubicBezTo>
                    <a:pt x="607" y="2346"/>
                    <a:pt x="911" y="2457"/>
                    <a:pt x="1209" y="2457"/>
                  </a:cubicBezTo>
                  <a:cubicBezTo>
                    <a:pt x="1839" y="2457"/>
                    <a:pt x="2442" y="1963"/>
                    <a:pt x="2442" y="1228"/>
                  </a:cubicBezTo>
                  <a:cubicBezTo>
                    <a:pt x="2442" y="515"/>
                    <a:pt x="1860" y="1"/>
                    <a:pt x="122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7"/>
            <p:cNvSpPr/>
            <p:nvPr/>
          </p:nvSpPr>
          <p:spPr>
            <a:xfrm>
              <a:off x="5056640" y="4051288"/>
              <a:ext cx="90691" cy="77949"/>
            </a:xfrm>
            <a:custGeom>
              <a:avLst/>
              <a:gdLst/>
              <a:ahLst/>
              <a:cxnLst/>
              <a:rect l="l" t="t" r="r" b="b"/>
              <a:pathLst>
                <a:path w="2847" h="2447" extrusionOk="0">
                  <a:moveTo>
                    <a:pt x="1606" y="326"/>
                  </a:moveTo>
                  <a:cubicBezTo>
                    <a:pt x="1771" y="326"/>
                    <a:pt x="1943" y="375"/>
                    <a:pt x="2108" y="489"/>
                  </a:cubicBezTo>
                  <a:lnTo>
                    <a:pt x="894" y="1715"/>
                  </a:lnTo>
                  <a:cubicBezTo>
                    <a:pt x="459" y="1054"/>
                    <a:pt x="976" y="326"/>
                    <a:pt x="1606" y="326"/>
                  </a:cubicBezTo>
                  <a:close/>
                  <a:moveTo>
                    <a:pt x="2358" y="715"/>
                  </a:moveTo>
                  <a:lnTo>
                    <a:pt x="2358" y="715"/>
                  </a:lnTo>
                  <a:cubicBezTo>
                    <a:pt x="2809" y="1363"/>
                    <a:pt x="2297" y="2107"/>
                    <a:pt x="1658" y="2107"/>
                  </a:cubicBezTo>
                  <a:cubicBezTo>
                    <a:pt x="1486" y="2107"/>
                    <a:pt x="1306" y="2053"/>
                    <a:pt x="1132" y="1929"/>
                  </a:cubicBezTo>
                  <a:lnTo>
                    <a:pt x="2358" y="715"/>
                  </a:lnTo>
                  <a:close/>
                  <a:moveTo>
                    <a:pt x="1620" y="1"/>
                  </a:moveTo>
                  <a:cubicBezTo>
                    <a:pt x="536" y="1"/>
                    <a:pt x="1" y="1322"/>
                    <a:pt x="763" y="2084"/>
                  </a:cubicBezTo>
                  <a:cubicBezTo>
                    <a:pt x="1005" y="2335"/>
                    <a:pt x="1309" y="2447"/>
                    <a:pt x="1609" y="2447"/>
                  </a:cubicBezTo>
                  <a:cubicBezTo>
                    <a:pt x="2236" y="2447"/>
                    <a:pt x="2846" y="1956"/>
                    <a:pt x="2846" y="1215"/>
                  </a:cubicBezTo>
                  <a:cubicBezTo>
                    <a:pt x="2846" y="548"/>
                    <a:pt x="2311" y="1"/>
                    <a:pt x="16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7"/>
            <p:cNvSpPr/>
            <p:nvPr/>
          </p:nvSpPr>
          <p:spPr>
            <a:xfrm>
              <a:off x="4942472" y="3809318"/>
              <a:ext cx="238976" cy="352762"/>
            </a:xfrm>
            <a:custGeom>
              <a:avLst/>
              <a:gdLst/>
              <a:ahLst/>
              <a:cxnLst/>
              <a:rect l="l" t="t" r="r" b="b"/>
              <a:pathLst>
                <a:path w="7502" h="11074" extrusionOk="0">
                  <a:moveTo>
                    <a:pt x="775" y="0"/>
                  </a:moveTo>
                  <a:cubicBezTo>
                    <a:pt x="334" y="0"/>
                    <a:pt x="1" y="358"/>
                    <a:pt x="1" y="774"/>
                  </a:cubicBezTo>
                  <a:lnTo>
                    <a:pt x="1" y="10299"/>
                  </a:lnTo>
                  <a:cubicBezTo>
                    <a:pt x="1" y="10728"/>
                    <a:pt x="358" y="11073"/>
                    <a:pt x="775" y="11073"/>
                  </a:cubicBezTo>
                  <a:lnTo>
                    <a:pt x="6728" y="11073"/>
                  </a:lnTo>
                  <a:cubicBezTo>
                    <a:pt x="7157" y="11073"/>
                    <a:pt x="7502" y="10716"/>
                    <a:pt x="7502" y="10299"/>
                  </a:cubicBezTo>
                  <a:lnTo>
                    <a:pt x="7502" y="4799"/>
                  </a:lnTo>
                  <a:cubicBezTo>
                    <a:pt x="7502" y="4703"/>
                    <a:pt x="7419" y="4632"/>
                    <a:pt x="7335" y="4632"/>
                  </a:cubicBezTo>
                  <a:cubicBezTo>
                    <a:pt x="7252" y="4632"/>
                    <a:pt x="7168" y="4703"/>
                    <a:pt x="7168" y="4799"/>
                  </a:cubicBezTo>
                  <a:lnTo>
                    <a:pt x="7168" y="10299"/>
                  </a:lnTo>
                  <a:cubicBezTo>
                    <a:pt x="7168" y="10561"/>
                    <a:pt x="6966" y="10752"/>
                    <a:pt x="6728" y="10752"/>
                  </a:cubicBezTo>
                  <a:lnTo>
                    <a:pt x="775" y="10752"/>
                  </a:lnTo>
                  <a:cubicBezTo>
                    <a:pt x="525" y="10752"/>
                    <a:pt x="322" y="10537"/>
                    <a:pt x="322" y="10299"/>
                  </a:cubicBezTo>
                  <a:lnTo>
                    <a:pt x="322" y="774"/>
                  </a:lnTo>
                  <a:cubicBezTo>
                    <a:pt x="322" y="524"/>
                    <a:pt x="537" y="334"/>
                    <a:pt x="775" y="334"/>
                  </a:cubicBezTo>
                  <a:lnTo>
                    <a:pt x="6728" y="334"/>
                  </a:lnTo>
                  <a:cubicBezTo>
                    <a:pt x="6978" y="334"/>
                    <a:pt x="7168" y="536"/>
                    <a:pt x="7168" y="774"/>
                  </a:cubicBezTo>
                  <a:lnTo>
                    <a:pt x="7168" y="3930"/>
                  </a:lnTo>
                  <a:cubicBezTo>
                    <a:pt x="7168" y="4025"/>
                    <a:pt x="7252" y="4096"/>
                    <a:pt x="7335" y="4096"/>
                  </a:cubicBezTo>
                  <a:cubicBezTo>
                    <a:pt x="7419" y="4096"/>
                    <a:pt x="7502" y="4025"/>
                    <a:pt x="7502" y="3930"/>
                  </a:cubicBezTo>
                  <a:lnTo>
                    <a:pt x="7502" y="774"/>
                  </a:lnTo>
                  <a:cubicBezTo>
                    <a:pt x="7502" y="346"/>
                    <a:pt x="7145" y="0"/>
                    <a:pt x="672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27"/>
          <p:cNvGrpSpPr/>
          <p:nvPr/>
        </p:nvGrpSpPr>
        <p:grpSpPr>
          <a:xfrm>
            <a:off x="7605848" y="1299780"/>
            <a:ext cx="581953" cy="433987"/>
            <a:chOff x="5216456" y="3725484"/>
            <a:chExt cx="356196" cy="265631"/>
          </a:xfrm>
        </p:grpSpPr>
        <p:sp>
          <p:nvSpPr>
            <p:cNvPr id="849" name="Google Shape;849;p27"/>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7"/>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upply Chain Infographics by Slidesgo">
  <a:themeElements>
    <a:clrScheme name="Simple Light">
      <a:dk1>
        <a:srgbClr val="000000"/>
      </a:dk1>
      <a:lt1>
        <a:srgbClr val="FFFFFF"/>
      </a:lt1>
      <a:dk2>
        <a:srgbClr val="16697A"/>
      </a:dk2>
      <a:lt2>
        <a:srgbClr val="EEEEEE"/>
      </a:lt2>
      <a:accent1>
        <a:srgbClr val="FFAB40"/>
      </a:accent1>
      <a:accent2>
        <a:srgbClr val="288681"/>
      </a:accent2>
      <a:accent3>
        <a:srgbClr val="78909C"/>
      </a:accent3>
      <a:accent4>
        <a:srgbClr val="E3E9ED"/>
      </a:accent4>
      <a:accent5>
        <a:srgbClr val="6A9DB2"/>
      </a:accent5>
      <a:accent6>
        <a:srgbClr val="85BCD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otalTime>74</TotalTime>
  <Words>616</Words>
  <Application>Microsoft Office PowerPoint</Application>
  <PresentationFormat>On-screen Show (16:9)</PresentationFormat>
  <Paragraphs>74</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Fira Sans</vt:lpstr>
      <vt:lpstr>Supply Chain Infographics by Slidesgo</vt:lpstr>
      <vt:lpstr>PowerPoint Presentation</vt:lpstr>
      <vt:lpstr>INTRODUCTION:</vt:lpstr>
      <vt:lpstr>Flepisi &amp; Mlambo (2021)   </vt:lpstr>
      <vt:lpstr>Research Design and Analytical Framework </vt:lpstr>
      <vt:lpstr>Results </vt:lpstr>
      <vt:lpstr>DISCUSSION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Gowthami Gadugu</dc:creator>
  <cp:lastModifiedBy>Gadugu, Gowthami</cp:lastModifiedBy>
  <cp:revision>6</cp:revision>
  <dcterms:modified xsi:type="dcterms:W3CDTF">2025-05-04T17:48:47Z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7f4b8a2-ad4f-41b5-9a91-284d2cc38f56_Enabled">
    <vt:lpwstr>true</vt:lpwstr>
  </property>
  <property fmtid="{D5CDD505-2E9C-101B-9397-08002B2CF9AE}" pid="3" name="MSIP_Label_37f4b8a2-ad4f-41b5-9a91-284d2cc38f56_SetDate">
    <vt:lpwstr>2025-05-04T17:47:05Z</vt:lpwstr>
  </property>
  <property fmtid="{D5CDD505-2E9C-101B-9397-08002B2CF9AE}" pid="4" name="MSIP_Label_37f4b8a2-ad4f-41b5-9a91-284d2cc38f56_Method">
    <vt:lpwstr>Standard</vt:lpwstr>
  </property>
  <property fmtid="{D5CDD505-2E9C-101B-9397-08002B2CF9AE}" pid="5" name="MSIP_Label_37f4b8a2-ad4f-41b5-9a91-284d2cc38f56_Name">
    <vt:lpwstr>Internal-HSC</vt:lpwstr>
  </property>
  <property fmtid="{D5CDD505-2E9C-101B-9397-08002B2CF9AE}" pid="6" name="MSIP_Label_37f4b8a2-ad4f-41b5-9a91-284d2cc38f56_SiteId">
    <vt:lpwstr>70de1992-07c6-480f-a318-a1afcba03983</vt:lpwstr>
  </property>
  <property fmtid="{D5CDD505-2E9C-101B-9397-08002B2CF9AE}" pid="7" name="MSIP_Label_37f4b8a2-ad4f-41b5-9a91-284d2cc38f56_ActionId">
    <vt:lpwstr>b122f2d0-ab92-4069-9db0-54542245115b</vt:lpwstr>
  </property>
  <property fmtid="{D5CDD505-2E9C-101B-9397-08002B2CF9AE}" pid="8" name="MSIP_Label_37f4b8a2-ad4f-41b5-9a91-284d2cc38f56_ContentBits">
    <vt:lpwstr>0</vt:lpwstr>
  </property>
  <property fmtid="{D5CDD505-2E9C-101B-9397-08002B2CF9AE}" pid="9" name="MSIP_Label_37f4b8a2-ad4f-41b5-9a91-284d2cc38f56_Tag">
    <vt:lpwstr>10, 3, 0, 1</vt:lpwstr>
  </property>
</Properties>
</file>