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regular.fntdata"/><Relationship Id="rId25" Type="http://schemas.openxmlformats.org/officeDocument/2006/relationships/slide" Target="slides/slide21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503fbdc0_1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1f503fbdc0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921f41785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921f41785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8fd5b847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8fd5b847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8fd5b8472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8fd5b8472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8d806f98b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8d806f98b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8f4b1c9e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8f4b1c9e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9010b8db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9010b8db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909c93e5b7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909c93e5b7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8fd5b8472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8fd5b8472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8fd5b8472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8fd5b8472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921f417856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921f417856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503fbdc0_1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1f503fbdc0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8fd5b8472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8fd5b8472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9149fb7b74_9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9149fb7b74_9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921f41785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921f41785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9149fb7b74_7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9149fb7b74_7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921f41785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921f41785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9149fb7b74_6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9149fb7b74_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9149fb7b74_1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9149fb7b74_1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921f41785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921f41785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9129e0052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9129e0052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Intro Option 2">
  <p:cSld name="Cover Intro Option 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1283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360625" y="1005325"/>
            <a:ext cx="7508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7375" y="3799423"/>
            <a:ext cx="3464700" cy="9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ld chapter break or bold statement gold">
  <p:cSld name="Gold chapter break or bold statement gold">
    <p:bg>
      <p:bgPr>
        <a:solidFill>
          <a:schemeClr val="accen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00" y="826025"/>
            <a:ext cx="624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sz="62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sz="62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sz="62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sz="62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sz="62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sz="62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sz="62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sz="6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749825"/>
            <a:ext cx="8520600" cy="11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Disease Prediction with Symptoms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502300" y="385675"/>
            <a:ext cx="7567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C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CSE 575 SML PROJECT</a:t>
            </a:r>
            <a:endParaRPr>
              <a:solidFill>
                <a:schemeClr val="dk1"/>
              </a:solidFill>
              <a:highlight>
                <a:srgbClr val="FFC62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" name="Google Shape;6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3500" y="1523300"/>
            <a:ext cx="4388800" cy="28593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/>
          <p:nvPr/>
        </p:nvSpPr>
        <p:spPr>
          <a:xfrm>
            <a:off x="547850" y="1577725"/>
            <a:ext cx="32211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5: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Gowthami Radha Ananthaneni - 1224235025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Pratik Giri - 1224255318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Nikitha Vipala - 1222193674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Sarika Naidu Chiriki - 1224450630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Sreya Sukhavasi - 1224567162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00">
                <a:highlight>
                  <a:srgbClr val="FFC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b="1" sz="25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472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r2_train: </a:t>
            </a:r>
            <a:r>
              <a:rPr b="1" lang="en" sz="17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97.4</a:t>
            </a:r>
            <a:r>
              <a:rPr b="1" lang="en" sz="17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1%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r2_test: </a:t>
            </a:r>
            <a:r>
              <a:rPr b="1" lang="en" sz="17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87.41%</a:t>
            </a:r>
            <a:endParaRPr b="1" sz="17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MAE_train: 1.17	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MAE_test: 1.19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MSE_train: 3.62	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MSE_test: 18.38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RMSE_train: 1.90	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RMSE_test: 4.29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225" y="1017725"/>
            <a:ext cx="4197675" cy="308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4"/>
          <p:cNvSpPr txBox="1"/>
          <p:nvPr/>
        </p:nvSpPr>
        <p:spPr>
          <a:xfrm>
            <a:off x="311700" y="4761300"/>
            <a:ext cx="8265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MAE - </a:t>
            </a:r>
            <a:r>
              <a:rPr lang="en" sz="105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Mean Absolute Error; MSE - </a:t>
            </a: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Mean Squared Error; RMSE - </a:t>
            </a:r>
            <a:r>
              <a:rPr lang="en" sz="135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Root Mean Square Error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00">
                <a:highlight>
                  <a:srgbClr val="FFC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K-</a:t>
            </a:r>
            <a:r>
              <a:rPr b="1" lang="en" sz="2500">
                <a:highlight>
                  <a:srgbClr val="FFC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Nearest Neighbor</a:t>
            </a:r>
            <a:endParaRPr b="1" sz="24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62050"/>
            <a:ext cx="8520600" cy="39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K-Nearest Neighbor algorithm is supervised learning as it relies on the labeled data for learning the functions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Developed a model which uses a non-parametric method and finds the similarities between the values and predictors within the dataset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model runs on the training set and predicts the testing data which results in the True or False output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3525" y="2943225"/>
            <a:ext cx="2425325" cy="20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highlight>
                  <a:srgbClr val="FFC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b="1" sz="24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82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accuracy increased with increase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number of neighbors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used 10-20 number of neighbors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there was increase in the accuracy at 15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neighbors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Further increase in K led to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improvement in the accuracy.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 -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93.6%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575" y="1238925"/>
            <a:ext cx="3692976" cy="286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00">
                <a:highlight>
                  <a:srgbClr val="FFC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endParaRPr b="1" sz="24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decision tree model predicts the output value by learning simple decision rules inferred from the data features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Developed a model that uses Gini Impurity as a way to split the dataset into a series of decisions.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Gini Impurity measures the likelihood that an item will be misclassified if it’s randomly assigned a class based on the data’s distribution.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1125" y="3738588"/>
            <a:ext cx="20764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00">
                <a:highlight>
                  <a:srgbClr val="FFC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b="1" sz="24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4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33713"/>
            <a:ext cx="427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Decision tree works with the underlying symptoms and predicts a disease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symptoms are passed as input to the model for predicting the disease.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array matches the disease data collection and ends at a common leaf node with the highest degree of trust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Accuracy: </a:t>
            </a: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95.7%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3500" y="1152475"/>
            <a:ext cx="4388799" cy="337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00">
                <a:highlight>
                  <a:srgbClr val="FFC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Neural Network</a:t>
            </a:r>
            <a:endParaRPr b="1" sz="24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Multilayer Perceptrons: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NN with fully connected layers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Supplement of feed-forward Neural network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Known for limited dataset accuracy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sed to solve complex nonlinear problems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100" y="3443526"/>
            <a:ext cx="6206899" cy="1009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8025" y="1130825"/>
            <a:ext cx="3117800" cy="273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26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00">
                <a:highlight>
                  <a:srgbClr val="FFC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Neural Network</a:t>
            </a:r>
            <a:endParaRPr b="1" sz="24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2.	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Learning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Contains multiple hidden layers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need of feature extraction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used 3 hidden layers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Activation function used is ReLU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9450" y="186225"/>
            <a:ext cx="3521914" cy="250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2925" y="3038050"/>
            <a:ext cx="3793774" cy="190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8028" y="2840825"/>
            <a:ext cx="3349546" cy="220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00">
                <a:highlight>
                  <a:srgbClr val="FFC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Comparative</a:t>
            </a:r>
            <a:r>
              <a:rPr b="1" lang="en" sz="2500">
                <a:highlight>
                  <a:srgbClr val="FFC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Analysis (1/2)</a:t>
            </a:r>
            <a:endParaRPr b="1" sz="24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11700" y="1058950"/>
            <a:ext cx="8520600" cy="3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KNN was chosen as it has an advantage that it does not require any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correlation between target variables and features. After running the model and analysis the accuracy has increased by almost 5%.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choose a decision tree as missing values in the data do not affect the process of building a decision tree to any considerable extent. We got an accuracy of 95.7%.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Although decision tree model gave better accuracy compared to KNN and linear regression, we decided to develop a Neural Network model as well, as a small change in the data can cause a large change in the decision tree structure, causing instability.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Learning model was chosen as it works best when the relation between the input and output is non-linear, which is the case for our dataset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500">
                <a:highlight>
                  <a:srgbClr val="FFC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Comparative Analysis (2/2)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1017725"/>
            <a:ext cx="8595900" cy="3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Among all the models implemented,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Learning model predicted the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iseases with highest accuracy of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99.1%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7700" y="1282625"/>
            <a:ext cx="4735850" cy="351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00">
                <a:highlight>
                  <a:srgbClr val="FFC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  <a:endParaRPr b="1" sz="2500">
              <a:highlight>
                <a:srgbClr val="FFC0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presented a technique to predict the disease based on symptoms of an patient successfully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model will help in reducing the cost and improving the recovery process of any patient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Neural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network model gave highest accuracy of 99.1% using the factors mentioned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other models the accuracy was low due to the dependency on the parameters as well as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comparatively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less data points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Deep Learning model, successfully overcame overfitting by trying different sets of hidden layer dimensions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/>
        </p:nvSpPr>
        <p:spPr>
          <a:xfrm>
            <a:off x="217625" y="1386325"/>
            <a:ext cx="8463900" cy="3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AutoNum type="arabicPeriod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AutoNum type="arabicPeriod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Description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AutoNum type="arabicPeriod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AutoNum type="arabicPeriod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AutoNum type="arabicPeriod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AutoNum type="arabicPeriod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and Future work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0" lang="en" sz="2500" u="none" cap="none" strike="noStrike">
                <a:solidFill>
                  <a:schemeClr val="dk1"/>
                </a:solidFill>
                <a:highlight>
                  <a:srgbClr val="FFC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endParaRPr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500">
                <a:highlight>
                  <a:srgbClr val="FFC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b="1" sz="24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models used a dataset which is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comparatively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smaller. The accuracies of these models, especially Neural Network, can be improved with larger dataset.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Artificial Intelligence technique can be used such as Prophetic analytics to predict the diseases more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efficiently.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more models can be implemented with the larger dataset such as Random Forest, RNN, LSTM, etc.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5300">
                <a:solidFill>
                  <a:schemeClr val="dk1"/>
                </a:solidFill>
              </a:rPr>
              <a:t>THANK YOU!</a:t>
            </a:r>
            <a:endParaRPr b="1" sz="5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highlight>
                  <a:srgbClr val="FFC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267200" y="1143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fast-paced world, taking care of oneself is more complicated than we imagine. Most people do not realize how much health is important before it is too late.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their busy lives, taking time to get their body checked once in a while is vital, but most people do not incorporate these steps in their plans due to workload or external factors.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Also, a medical specialist cannot always be available, and a doctor can often diagnose based on the medical examination findings done with these models.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Therefore, a disease prediction system is often built to help patients at different stages in predicting disease as well assist the medical professionals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insights can be constructed based on the results of these disease prediction models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highlight>
                  <a:srgbClr val="FFC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Previous work and Results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Ramalingam, V. V., Ayantan Dandapath, and M. Karthik Raja. "Heart disease prediction using machine learning techniques: a survey." International Journal of Engineering &amp; Technology 7.2.8 (2018): 684-687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Naive Bayes, SVM, KNN, Decision Tree and Random Forest models were used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Contribution: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Implemented similar models with changes to better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accommodate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our dataset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Additionally we used models like MLP and Deep Learning to further improve the accuracies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500">
                <a:highlight>
                  <a:srgbClr val="FFC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Problem Description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the evolution of Big Data technology in this era, predicting diseases has been given more attention as health comes before anything.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Hence the main focus is on diagnosing and identifying diseases using Machine Learning and deep learning techniques.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main goal of this project is to use efficient algorithms to help patients by predicting the disease before it is too late.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results of the different techniques implemented are compared in terms of accuracy and performance to provide a better solution.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00">
                <a:highlight>
                  <a:srgbClr val="FFC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b="1" sz="24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311700" y="1152475"/>
            <a:ext cx="8520600" cy="10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“Disease Prediction Using Machine Learning” from Kaggle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133 columns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Enables the prediction of different diseases such as Diabetes, Hypertension, Heart Attack, etc.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11600"/>
            <a:ext cx="7780977" cy="122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5250" y="2606800"/>
            <a:ext cx="653450" cy="176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000"/>
              <a:buFont typeface="Arial"/>
              <a:buNone/>
            </a:pPr>
            <a:r>
              <a:rPr b="1" lang="en" sz="2750">
                <a:highlight>
                  <a:srgbClr val="FFC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b="1" sz="2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152475"/>
            <a:ext cx="81696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Very balanced dataset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of the 41 possible diseases have equal 120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numbers of data points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59475"/>
            <a:ext cx="8839200" cy="255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highlight>
                  <a:srgbClr val="FFC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Following Models are implemented to compare and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achieve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best results: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Regression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Neural Network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lphaLcPeriod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Multilayer Perceptron (MLP)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lphaLcPeriod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Learning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highlight>
                  <a:srgbClr val="FFC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Linear Regression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498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Regression is a supervised machine learning technique. It is used to predict a dependent variable(Y) based on an independent variable(X)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Here, the symptoms are the independent variable and the probability of having the disease is the dependent variable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regression method is used to find out the linear relationship between ‘X’ and ‘Y’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450" y="1371438"/>
            <a:ext cx="3830775" cy="2400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