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8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8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7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7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emf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7"/>
          <p:cNvSpPr txBox="1">
            <a:spLocks noGrp="1"/>
          </p:cNvSpPr>
          <p:nvPr>
            <p:ph type="ctrTitle"/>
          </p:nvPr>
        </p:nvSpPr>
        <p:spPr>
          <a:xfrm>
            <a:off x="-1046862" y="348593"/>
            <a:ext cx="10418574" cy="1705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</a:t>
            </a:r>
            <a:r>
              <a:rPr b="1" dirty="0" sz="4800"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b="1" dirty="0"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Excel</a:t>
            </a:r>
            <a:r>
              <a:rPr b="1" dirty="0" i="0" lang="en-US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spc="10"/>
          </a:p>
        </p:txBody>
      </p:sp>
      <p:sp>
        <p:nvSpPr>
          <p:cNvPr id="1048598" name="TextBox 13"/>
          <p:cNvSpPr txBox="1"/>
          <p:nvPr/>
        </p:nvSpPr>
        <p:spPr>
          <a:xfrm>
            <a:off x="2170393" y="2442639"/>
            <a:ext cx="8660500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>
                <a:solidFill>
                  <a:srgbClr val="FF0000"/>
                </a:solidFill>
              </a:rPr>
              <a:t>STUDENT </a:t>
            </a:r>
            <a:r>
              <a:rPr b="1" dirty="0" sz="2400" i="1" lang="en-US" smtClean="0">
                <a:solidFill>
                  <a:srgbClr val="FF0000"/>
                </a:solidFill>
              </a:rPr>
              <a:t>NAME      </a:t>
            </a:r>
            <a:r>
              <a:rPr altLang="en-GB" b="1" dirty="0" sz="2400" i="1" lang="en-US" smtClean="0">
                <a:solidFill>
                  <a:srgbClr val="FF0000"/>
                </a:solidFill>
              </a:rPr>
              <a:t>:</a:t>
            </a:r>
            <a:r>
              <a:rPr b="1" dirty="0" sz="2400" i="1" lang="en-US" smtClean="0">
                <a:solidFill>
                  <a:srgbClr val="FF0000"/>
                </a:solidFill>
              </a:rPr>
              <a:t>  GOWTHAMI P</a:t>
            </a:r>
            <a:endParaRPr b="1" dirty="0" sz="2400" i="1" lang="en-US">
              <a:solidFill>
                <a:srgbClr val="FF0000"/>
              </a:solidFill>
            </a:endParaRPr>
          </a:p>
          <a:p>
            <a:r>
              <a:rPr b="1" dirty="0" sz="2400" i="1" lang="en-US">
                <a:solidFill>
                  <a:srgbClr val="FF0000"/>
                </a:solidFill>
              </a:rPr>
              <a:t>REGISTER </a:t>
            </a:r>
            <a:r>
              <a:rPr b="1" dirty="0" sz="2400" i="1" lang="en-US" smtClean="0">
                <a:solidFill>
                  <a:srgbClr val="FF0000"/>
                </a:solidFill>
              </a:rPr>
              <a:t>NO           :  312206498</a:t>
            </a:r>
            <a:endParaRPr b="1" dirty="0" sz="2400" i="1" lang="en-US">
              <a:solidFill>
                <a:srgbClr val="FF0000"/>
              </a:solidFill>
            </a:endParaRPr>
          </a:p>
          <a:p>
            <a:r>
              <a:rPr b="1" dirty="0" sz="2400" i="1" lang="en-US" smtClean="0">
                <a:solidFill>
                  <a:srgbClr val="FF0000"/>
                </a:solidFill>
              </a:rPr>
              <a:t>DEPARTMENT          :  COMMERCE   </a:t>
            </a:r>
          </a:p>
          <a:p>
            <a:r>
              <a:rPr b="1" dirty="0" sz="2400" i="1" lang="en-US" smtClean="0">
                <a:solidFill>
                  <a:srgbClr val="FF0000"/>
                </a:solidFill>
              </a:rPr>
              <a:t>NA</a:t>
            </a:r>
            <a:r>
              <a:rPr altLang="en-GB" b="1" dirty="0" sz="2400" i="1" lang="en-US" smtClean="0">
                <a:solidFill>
                  <a:srgbClr val="FF0000"/>
                </a:solidFill>
              </a:rPr>
              <a:t>A</a:t>
            </a:r>
            <a:r>
              <a:rPr b="1" dirty="0" sz="2400" i="1" lang="en-US" smtClean="0">
                <a:solidFill>
                  <a:srgbClr val="FF0000"/>
                </a:solidFill>
              </a:rPr>
              <a:t>N MUDHALVAN ID  :   </a:t>
            </a:r>
            <a:r>
              <a:rPr b="1" dirty="0" sz="2400" i="1" lang="en-US">
                <a:solidFill>
                  <a:srgbClr val="FF0000"/>
                </a:solidFill>
              </a:rPr>
              <a:t>unm13012221065/</a:t>
            </a:r>
            <a:endParaRPr b="1" dirty="0" sz="2400" i="1" lang="en-US" smtClean="0">
              <a:solidFill>
                <a:srgbClr val="FF0000"/>
              </a:solidFill>
            </a:endParaRPr>
          </a:p>
          <a:p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b="1" dirty="0" sz="2400" i="1" lang="en-US">
                <a:solidFill>
                  <a:srgbClr val="FF0000"/>
                </a:solidFill>
              </a:rPr>
              <a:t>DEF506C6C6DFFE1920D407E3707B590B</a:t>
            </a:r>
            <a:endParaRPr b="1" dirty="0" sz="2400" i="1" lang="en-US" smtClean="0">
              <a:solidFill>
                <a:srgbClr val="FF0000"/>
              </a:solidFill>
            </a:endParaRPr>
          </a:p>
          <a:p>
            <a:r>
              <a:rPr b="1" dirty="0" sz="2400" i="1" lang="en-US" smtClean="0">
                <a:solidFill>
                  <a:srgbClr val="FF0000"/>
                </a:solidFill>
              </a:rPr>
              <a:t>COLLEGE             </a:t>
            </a:r>
            <a:r>
              <a:rPr altLang="en-GB" b="1" dirty="0" sz="2400" i="1" lang="en-US" smtClean="0">
                <a:solidFill>
                  <a:srgbClr val="FF0000"/>
                </a:solidFill>
              </a:rPr>
              <a:t> </a:t>
            </a:r>
            <a:r>
              <a:rPr b="1" dirty="0" sz="2400" i="1" lang="en-US" smtClean="0">
                <a:solidFill>
                  <a:srgbClr val="FF0000"/>
                </a:solidFill>
              </a:rPr>
              <a:t>    :  </a:t>
            </a:r>
            <a:r>
              <a:rPr b="1" dirty="0" sz="2400" i="1" lang="en-US">
                <a:solidFill>
                  <a:srgbClr val="FF0000"/>
                </a:solidFill>
              </a:rPr>
              <a:t>AGURCHAND MANMULL JAIN</a:t>
            </a:r>
            <a:r>
              <a:rPr altLang="en-GB" b="1" dirty="0" sz="2400" i="1" lang="en-US">
                <a:solidFill>
                  <a:srgbClr val="FF0000"/>
                </a:solidFill>
              </a:rPr>
              <a:t> </a:t>
            </a:r>
            <a:r>
              <a:rPr b="1" dirty="0" sz="2400" i="1" lang="en-US">
                <a:solidFill>
                  <a:srgbClr val="FF0000"/>
                </a:solidFill>
              </a:rPr>
              <a:t>COLLEGE.</a:t>
            </a:r>
            <a:endParaRPr altLang="en-US" lang="zh-CN"/>
          </a:p>
          <a:p>
            <a:r>
              <a:rPr b="1" dirty="0" sz="2400" i="1" lang="en-US">
                <a:solidFill>
                  <a:srgbClr val="FF0000"/>
                </a:solidFill>
              </a:rPr>
              <a:t>           </a:t>
            </a:r>
            <a:endParaRPr b="1" dirty="0" sz="2400" i="1"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1279716" y="96001"/>
            <a:ext cx="8023226" cy="645985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solidFill>
                  <a:schemeClr val="tx2"/>
                </a:solidFill>
                <a:latin typeface="Trebuchet MS"/>
                <a:cs typeface="Trebuchet MS"/>
              </a:rPr>
              <a:t>M</a:t>
            </a:r>
            <a:r>
              <a:rPr b="1" dirty="0" sz="4800">
                <a:solidFill>
                  <a:schemeClr val="tx2"/>
                </a:solidFill>
                <a:latin typeface="Trebuchet MS"/>
                <a:cs typeface="Trebuchet MS"/>
              </a:rPr>
              <a:t>O</a:t>
            </a:r>
            <a:r>
              <a:rPr b="1" dirty="0" sz="4800" spc="-15">
                <a:solidFill>
                  <a:schemeClr val="tx2"/>
                </a:solidFill>
                <a:latin typeface="Trebuchet MS"/>
                <a:cs typeface="Trebuchet MS"/>
              </a:rPr>
              <a:t>D</a:t>
            </a:r>
            <a:r>
              <a:rPr b="1" dirty="0" sz="4800" spc="-35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  <a:r>
              <a:rPr b="1" dirty="0" sz="4800" spc="-30">
                <a:solidFill>
                  <a:schemeClr val="tx2"/>
                </a:solidFill>
                <a:latin typeface="Trebuchet MS"/>
                <a:cs typeface="Trebuchet MS"/>
              </a:rPr>
              <a:t>LL</a:t>
            </a:r>
            <a:r>
              <a:rPr b="1" dirty="0" sz="4800" spc="-5">
                <a:solidFill>
                  <a:schemeClr val="tx2"/>
                </a:solidFill>
                <a:latin typeface="Trebuchet MS"/>
                <a:cs typeface="Trebuchet MS"/>
              </a:rPr>
              <a:t>I</a:t>
            </a:r>
            <a:r>
              <a:rPr b="1" dirty="0" sz="4800" spc="30">
                <a:solidFill>
                  <a:schemeClr val="tx2"/>
                </a:solidFill>
                <a:latin typeface="Trebuchet MS"/>
                <a:cs typeface="Trebuchet MS"/>
              </a:rPr>
              <a:t>N</a:t>
            </a:r>
            <a:r>
              <a:rPr b="1" dirty="0" sz="4800" spc="5">
                <a:solidFill>
                  <a:schemeClr val="tx2"/>
                </a:solidFill>
                <a:latin typeface="Trebuchet MS"/>
                <a:cs typeface="Trebuchet MS"/>
              </a:rPr>
              <a:t>G</a:t>
            </a:r>
            <a:endParaRPr b="1" dirty="0" sz="4800" lang="en-IN" spc="5">
              <a:solidFill>
                <a:schemeClr val="tx2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i="1" lang="en-IN" spc="5">
                <a:solidFill>
                  <a:schemeClr val="tx2"/>
                </a:solidFill>
                <a:cs typeface="Trebuchet MS"/>
              </a:rPr>
              <a:t>Data collection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solidFill>
                  <a:srgbClr val="FF0000"/>
                </a:solidFill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solidFill>
                  <a:schemeClr val="accent1"/>
                </a:solidFill>
                <a:cs typeface="Trebuchet MS"/>
              </a:rPr>
              <a:t>Data cleaning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solidFill>
                  <a:srgbClr val="FF0000"/>
                </a:solidFill>
                <a:cs typeface="Trebuchet MS"/>
              </a:rPr>
              <a:t>Identified the missing 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solidFill>
                  <a:srgbClr val="FF0000"/>
                </a:solidFill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solidFill>
                  <a:schemeClr val="accent1"/>
                </a:solidFill>
                <a:cs typeface="Trebuchet MS"/>
              </a:rPr>
              <a:t>Performance level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solidFill>
                  <a:srgbClr val="FF0000"/>
                </a:solidFill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solidFill>
                  <a:schemeClr val="accent1"/>
                </a:solidFill>
                <a:cs typeface="Trebuchet MS"/>
              </a:rPr>
              <a:t>Summary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solidFill>
                  <a:srgbClr val="FF0000"/>
                </a:solidFill>
                <a:cs typeface="Trebuchet MS"/>
              </a:rPr>
              <a:t>Pivot table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solidFill>
                  <a:srgbClr val="FF0000"/>
                </a:solidFill>
                <a:cs typeface="Trebuchet MS"/>
              </a:rPr>
              <a:t>Graph</a:t>
            </a:r>
          </a:p>
          <a:p>
            <a:pPr indent="-742950" marL="7556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dirty="0" sz="3600"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1041935" y="193911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/>
                </a:solidFill>
              </a:rPr>
              <a:t>R</a:t>
            </a:r>
            <a:r>
              <a:rPr dirty="0" lang="en-IN" spc="-40" err="1">
                <a:solidFill>
                  <a:schemeClr val="tx2"/>
                </a:solidFill>
              </a:rPr>
              <a:t>esults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78374">
            <a:off x="300250" y="1219834"/>
            <a:ext cx="11791665" cy="4812476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523320" y="672047"/>
            <a:ext cx="10681335" cy="3962400"/>
          </a:xfrm>
        </p:spPr>
        <p:txBody>
          <a:bodyPr/>
          <a:p>
            <a:r>
              <a:rPr dirty="0"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dirty="0"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800" lang="en-US" smtClean="0">
                <a:latin typeface="+mn-lt"/>
                <a:cs typeface="Times New Roman" panose="02020603050405020304" pitchFamily="18" charset="0"/>
              </a:rPr>
              <a:t>.</a:t>
            </a:r>
            <a:r>
              <a:rPr b="0" dirty="0" sz="2800" lang="en-GB"/>
              <a:t> </a:t>
            </a:r>
            <a:r>
              <a:rPr dirty="0" sz="2800" lang="en-GB">
                <a:solidFill>
                  <a:srgbClr val="FF0000"/>
                </a:solidFill>
              </a:rPr>
              <a:t>In conclusion, performance appraisal is an important </a:t>
            </a:r>
            <a:r>
              <a:rPr dirty="0" sz="2800" lang="en-GB" smtClean="0">
                <a:solidFill>
                  <a:srgbClr val="FF0000"/>
                </a:solidFill>
              </a:rPr>
              <a:t>  </a:t>
            </a:r>
            <a:br>
              <a:rPr altLang="en-GB" dirty="0" sz="2800" lang="en-US" smtClean="0">
                <a:solidFill>
                  <a:srgbClr val="FF0000"/>
                </a:solidFill>
              </a:rPr>
            </a:br>
            <a:r>
              <a:rPr dirty="0" sz="2800" lang="en-GB" smtClean="0">
                <a:solidFill>
                  <a:srgbClr val="FF0000"/>
                </a:solidFill>
              </a:rPr>
              <a:t>  process </a:t>
            </a:r>
            <a:r>
              <a:rPr dirty="0" sz="2800" lang="en-GB">
                <a:solidFill>
                  <a:srgbClr val="FF0000"/>
                </a:solidFill>
              </a:rPr>
              <a:t>that provides numerous benefits to both </a:t>
            </a:r>
            <a:r>
              <a:rPr dirty="0" sz="2800" lang="en-GB" smtClean="0">
                <a:solidFill>
                  <a:srgbClr val="FF0000"/>
                </a:solidFill>
              </a:rPr>
              <a:t>    </a:t>
            </a:r>
            <a:br>
              <a:rPr altLang="en-GB" dirty="0" sz="2800" lang="en-US" smtClean="0">
                <a:solidFill>
                  <a:srgbClr val="FF0000"/>
                </a:solidFill>
              </a:rPr>
            </a:br>
            <a:r>
              <a:rPr dirty="0" sz="2800" lang="en-GB" smtClean="0">
                <a:solidFill>
                  <a:srgbClr val="FF0000"/>
                </a:solidFill>
              </a:rPr>
              <a:t>  employees </a:t>
            </a:r>
            <a:r>
              <a:rPr dirty="0" sz="2800" lang="en-GB">
                <a:solidFill>
                  <a:srgbClr val="FF0000"/>
                </a:solidFill>
              </a:rPr>
              <a:t>and organizations. It helps employees </a:t>
            </a:r>
            <a:r>
              <a:rPr dirty="0" sz="2800" lang="en-GB" smtClean="0">
                <a:solidFill>
                  <a:srgbClr val="FF0000"/>
                </a:solidFill>
              </a:rPr>
              <a:t>   </a:t>
            </a:r>
            <a:br>
              <a:rPr altLang="en-GB" dirty="0" sz="2800" lang="en-US" smtClean="0">
                <a:solidFill>
                  <a:srgbClr val="FF0000"/>
                </a:solidFill>
              </a:rPr>
            </a:br>
            <a:r>
              <a:rPr dirty="0" sz="2800" lang="en-GB" smtClean="0">
                <a:solidFill>
                  <a:srgbClr val="FF0000"/>
                </a:solidFill>
              </a:rPr>
              <a:t>  identify </a:t>
            </a:r>
            <a:r>
              <a:rPr dirty="0" sz="2800" lang="en-GB">
                <a:solidFill>
                  <a:srgbClr val="FF0000"/>
                </a:solidFill>
              </a:rPr>
              <a:t>areas for improvement, set goals, </a:t>
            </a:r>
            <a:r>
              <a:rPr dirty="0" sz="2800" lang="en-GB" smtClean="0">
                <a:solidFill>
                  <a:srgbClr val="FF0000"/>
                </a:solidFill>
              </a:rPr>
              <a:t>receive     </a:t>
            </a:r>
            <a:br>
              <a:rPr altLang="en-GB" dirty="0" sz="2800" lang="en-US" smtClean="0">
                <a:solidFill>
                  <a:srgbClr val="FF0000"/>
                </a:solidFill>
              </a:rPr>
            </a:br>
            <a:r>
              <a:rPr dirty="0" sz="2800" lang="en-GB" smtClean="0">
                <a:solidFill>
                  <a:srgbClr val="FF0000"/>
                </a:solidFill>
              </a:rPr>
              <a:t>  </a:t>
            </a:r>
            <a:r>
              <a:rPr dirty="0" sz="2800" lang="en-GB">
                <a:solidFill>
                  <a:srgbClr val="FF0000"/>
                </a:solidFill>
              </a:rPr>
              <a:t>feedback, and receive recognition for their achievements.</a:t>
            </a:r>
            <a:r>
              <a:rPr dirty="0" sz="2800" lang="en-US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dirty="0" sz="2800" lang="en-US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endParaRPr dirty="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6938788" y="-2871444"/>
            <a:ext cx="5253620" cy="10329663"/>
            <a:chOff x="6938788" y="-2526221"/>
            <a:chExt cx="5253620" cy="10228612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7702391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8"/>
            <p:cNvSpPr/>
            <p:nvPr/>
          </p:nvSpPr>
          <p:spPr>
            <a:xfrm>
              <a:off x="9851041" y="3047999"/>
              <a:ext cx="2340959" cy="2737964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9"/>
            <p:cNvSpPr/>
            <p:nvPr/>
          </p:nvSpPr>
          <p:spPr>
            <a:xfrm>
              <a:off x="6938788" y="-2526221"/>
              <a:ext cx="4981506" cy="6400926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2"/>
            <p:cNvSpPr/>
            <p:nvPr/>
          </p:nvSpPr>
          <p:spPr>
            <a:xfrm>
              <a:off x="9209329" y="3590925"/>
              <a:ext cx="2982671" cy="4111466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937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5">
                <a:solidFill>
                  <a:schemeClr val="tx2"/>
                </a:solidFill>
              </a:rPr>
              <a:t>PROJECT</a:t>
            </a:r>
            <a:r>
              <a:rPr dirty="0" sz="4000" spc="-85">
                <a:solidFill>
                  <a:schemeClr val="tx2"/>
                </a:solidFill>
              </a:rPr>
              <a:t> </a:t>
            </a:r>
            <a:r>
              <a:rPr dirty="0" sz="4000" spc="25">
                <a:solidFill>
                  <a:schemeClr val="tx2"/>
                </a:solidFill>
              </a:rPr>
              <a:t>TITLE</a:t>
            </a:r>
            <a:endParaRPr dirty="0" sz="4000">
              <a:solidFill>
                <a:schemeClr val="tx2"/>
              </a:solidFill>
            </a:endParaRPr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2" name="TextBox 22"/>
          <p:cNvSpPr txBox="1"/>
          <p:nvPr/>
        </p:nvSpPr>
        <p:spPr>
          <a:xfrm>
            <a:off x="1105469" y="2511187"/>
            <a:ext cx="8705281" cy="17297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66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b="1" dirty="0" sz="44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</a:p>
          <a:p>
            <a:pPr algn="ctr"/>
            <a:r>
              <a:rPr b="1" dirty="0" sz="4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r>
              <a:rPr b="1" dirty="0" sz="44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b="1" dirty="0" sz="28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-289712" y="265896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7" name="object 21"/>
          <p:cNvSpPr txBox="1">
            <a:spLocks noGrp="1"/>
          </p:cNvSpPr>
          <p:nvPr>
            <p:ph type="title"/>
          </p:nvPr>
        </p:nvSpPr>
        <p:spPr>
          <a:xfrm>
            <a:off x="1327674" y="628649"/>
            <a:ext cx="334288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chemeClr val="tx2"/>
                </a:solidFill>
              </a:rPr>
              <a:t>A</a:t>
            </a:r>
            <a:r>
              <a:rPr dirty="0" spc="-5">
                <a:solidFill>
                  <a:schemeClr val="tx2"/>
                </a:solidFill>
              </a:rPr>
              <a:t>G</a:t>
            </a:r>
            <a:r>
              <a:rPr dirty="0" spc="-35">
                <a:solidFill>
                  <a:schemeClr val="tx2"/>
                </a:solidFill>
              </a:rPr>
              <a:t>E</a:t>
            </a:r>
            <a:r>
              <a:rPr dirty="0" spc="15">
                <a:solidFill>
                  <a:schemeClr val="tx2"/>
                </a:solidFill>
              </a:rPr>
              <a:t>N</a:t>
            </a:r>
            <a:r>
              <a:rPr dirty="0">
                <a:solidFill>
                  <a:schemeClr val="tx2"/>
                </a:solidFill>
              </a:rPr>
              <a:t>D</a:t>
            </a:r>
            <a:r>
              <a:rPr altLang="en-GB" dirty="0" lang="en-US">
                <a:solidFill>
                  <a:schemeClr val="tx2"/>
                </a:solidFill>
              </a:rPr>
              <a:t>A</a:t>
            </a:r>
            <a:endParaRPr altLang="en-US" lang="zh-CN"/>
          </a:p>
        </p:txBody>
      </p:sp>
      <p:sp>
        <p:nvSpPr>
          <p:cNvPr id="104863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39" name="TextBox 22"/>
          <p:cNvSpPr txBox="1"/>
          <p:nvPr/>
        </p:nvSpPr>
        <p:spPr>
          <a:xfrm rot="23073">
            <a:off x="3016757" y="1432559"/>
            <a:ext cx="5029200" cy="5273040"/>
          </a:xfrm>
          <a:prstGeom prst="rect"/>
          <a:noFill/>
        </p:spPr>
        <p:txBody>
          <a:bodyPr rtlCol="0" wrap="square">
            <a:spAutoFit/>
          </a:bodyPr>
          <a:p>
            <a:pPr lvl="2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b="1" dirty="0" sz="32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b="1" dirty="0" sz="32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1" dirty="0" sz="32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lang="en-US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b="1" dirty="0" sz="320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l">
              <a:buFont typeface="+mj-lt"/>
              <a:buAutoNum type="arabicPeriod"/>
            </a:pPr>
            <a:r>
              <a:rPr b="1" dirty="0" sz="320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b="1" dirty="0" sz="32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b="1" dirty="0" sz="32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b="1" dirty="0" sz="3200" lang="en-US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1" dirty="0" sz="320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32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1" dirty="0" sz="3200" lang="en-US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42297" y="2489854"/>
            <a:ext cx="2762250" cy="3257550"/>
            <a:chOff x="7991475" y="2933700"/>
            <a:chExt cx="2762250" cy="3257550"/>
          </a:xfrm>
        </p:grpSpPr>
        <p:sp>
          <p:nvSpPr>
            <p:cNvPr id="104864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2" name="object 7"/>
          <p:cNvSpPr txBox="1">
            <a:spLocks noGrp="1"/>
          </p:cNvSpPr>
          <p:nvPr>
            <p:ph type="title"/>
          </p:nvPr>
        </p:nvSpPr>
        <p:spPr>
          <a:xfrm>
            <a:off x="676274" y="762000"/>
            <a:ext cx="7471439" cy="6176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lang="en-IN" spc="-20" smtClean="0">
                <a:solidFill>
                  <a:schemeClr val="tx2"/>
                </a:solidFill>
              </a:rPr>
              <a:t>P</a:t>
            </a:r>
            <a:r>
              <a:rPr dirty="0" sz="4250" lang="en-IN" spc="15" smtClean="0">
                <a:solidFill>
                  <a:schemeClr val="tx2"/>
                </a:solidFill>
              </a:rPr>
              <a:t>ROB</a:t>
            </a:r>
            <a:r>
              <a:rPr dirty="0" sz="4250" lang="en-IN" spc="55" smtClean="0">
                <a:solidFill>
                  <a:schemeClr val="tx2"/>
                </a:solidFill>
              </a:rPr>
              <a:t>L</a:t>
            </a:r>
            <a:r>
              <a:rPr dirty="0" sz="4250" lang="en-IN" spc="-20" smtClean="0">
                <a:solidFill>
                  <a:schemeClr val="tx2"/>
                </a:solidFill>
              </a:rPr>
              <a:t>E</a:t>
            </a:r>
            <a:r>
              <a:rPr dirty="0" sz="4250" lang="en-IN" spc="20" smtClean="0">
                <a:solidFill>
                  <a:schemeClr val="tx2"/>
                </a:solidFill>
              </a:rPr>
              <a:t>M</a:t>
            </a:r>
            <a:r>
              <a:rPr dirty="0" sz="4250" lang="en-IN">
                <a:solidFill>
                  <a:schemeClr val="tx2"/>
                </a:solidFill>
              </a:rPr>
              <a:t>	</a:t>
            </a:r>
            <a:r>
              <a:rPr dirty="0" sz="4250" lang="en-IN" spc="10">
                <a:solidFill>
                  <a:schemeClr val="tx2"/>
                </a:solidFill>
              </a:rPr>
              <a:t>S</a:t>
            </a:r>
            <a:r>
              <a:rPr dirty="0" sz="4250" lang="en-IN" spc="-370">
                <a:solidFill>
                  <a:schemeClr val="tx2"/>
                </a:solidFill>
              </a:rPr>
              <a:t>T</a:t>
            </a:r>
            <a:r>
              <a:rPr dirty="0" sz="4250" lang="en-IN" spc="-375">
                <a:solidFill>
                  <a:schemeClr val="tx2"/>
                </a:solidFill>
              </a:rPr>
              <a:t>A</a:t>
            </a:r>
            <a:r>
              <a:rPr dirty="0" sz="4250" lang="en-IN" spc="15">
                <a:solidFill>
                  <a:schemeClr val="tx2"/>
                </a:solidFill>
              </a:rPr>
              <a:t>T</a:t>
            </a:r>
            <a:r>
              <a:rPr dirty="0" sz="4250" lang="en-IN" spc="-10">
                <a:solidFill>
                  <a:schemeClr val="tx2"/>
                </a:solidFill>
              </a:rPr>
              <a:t>E</a:t>
            </a:r>
            <a:r>
              <a:rPr dirty="0" sz="4250" lang="en-IN" spc="-20">
                <a:solidFill>
                  <a:schemeClr val="tx2"/>
                </a:solidFill>
              </a:rPr>
              <a:t>ME</a:t>
            </a:r>
            <a:r>
              <a:rPr dirty="0" sz="4250" lang="en-IN" spc="10">
                <a:solidFill>
                  <a:schemeClr val="tx2"/>
                </a:solidFill>
              </a:rPr>
              <a:t>NT</a:t>
            </a: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>  </a:t>
            </a:r>
            <a:r>
              <a:rPr dirty="0" sz="4000" lang="en-IN" spc="10" smtClean="0">
                <a:solidFill>
                  <a:srgbClr val="FF0000"/>
                </a:solidFill>
              </a:rPr>
              <a:t>1.</a:t>
            </a:r>
            <a:r>
              <a:rPr dirty="0" sz="2800" i="1" lang="en-IN" spc="10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dirty="0" sz="2800" i="1" lang="en-IN" spc="1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analysis is created to track </a:t>
            </a:r>
            <a:r>
              <a:rPr dirty="0" sz="2800" i="1" lang="en-IN" spc="10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sz="2800" i="1" lang="en-IN" spc="1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the performance of the   employees, in order to provide promotions, incentives to the respective employees.</a:t>
            </a:r>
            <a:br>
              <a:rPr dirty="0" sz="2800" i="1" lang="en-IN" spc="1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sz="2800" i="1" lang="en-IN" spc="1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 sz="2800" i="1" lang="en-IN" spc="1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sz="4000" i="1" lang="en-IN" spc="1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dirty="0" sz="4000" i="1" lang="en-IN" spc="10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dirty="0" sz="2800" i="1" lang="en-IN" spc="10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sz="2800" i="1" lang="en-IN" spc="1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This analysis helps the organisation to grow by the growth of the employees of the organisation.</a:t>
            </a:r>
            <a:r>
              <a:rPr dirty="0" sz="3600" i="1" lang="en-IN" spc="1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 sz="3600" i="1" lang="en-IN" spc="1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sz="3600" lang="en-IN" spc="10"/>
              <a:t/>
            </a:r>
            <a:br>
              <a:rPr dirty="0" sz="3600" lang="en-IN" spc="10"/>
            </a:br>
            <a:endParaRPr dirty="0" sz="4250" lang="en-I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chemeClr val="tx2"/>
                </a:solidFill>
              </a:rPr>
              <a:t>PROJECT	</a:t>
            </a:r>
            <a:r>
              <a:rPr dirty="0" sz="4250" spc="-20">
                <a:solidFill>
                  <a:schemeClr val="tx2"/>
                </a:solidFill>
              </a:rPr>
              <a:t>OVERVIEW</a:t>
            </a:r>
            <a:endParaRPr dirty="0" sz="4250">
              <a:solidFill>
                <a:schemeClr val="tx2"/>
              </a:solidFill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48" name="TextBox 10"/>
          <p:cNvSpPr txBox="1"/>
          <p:nvPr/>
        </p:nvSpPr>
        <p:spPr>
          <a:xfrm>
            <a:off x="990600" y="2133600"/>
            <a:ext cx="7924800" cy="334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I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b="1" dirty="0" sz="3200"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</a:t>
            </a:r>
            <a:r>
              <a:rPr b="1" dirty="0" sz="3200" lang="en-I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employee status, employee’s type, employee’s performance rating </a:t>
            </a:r>
            <a:r>
              <a:rPr b="1" dirty="0" sz="3200"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skilled employees of the organisation</a:t>
            </a:r>
            <a:r>
              <a:rPr b="1"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1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8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solidFill>
                  <a:schemeClr val="tx2"/>
                </a:solidFill>
              </a:rPr>
              <a:t>W</a:t>
            </a:r>
            <a:r>
              <a:rPr dirty="0" sz="3200" spc="-20">
                <a:solidFill>
                  <a:schemeClr val="tx2"/>
                </a:solidFill>
              </a:rPr>
              <a:t>H</a:t>
            </a:r>
            <a:r>
              <a:rPr dirty="0" sz="3200" spc="20">
                <a:solidFill>
                  <a:schemeClr val="tx2"/>
                </a:solidFill>
              </a:rPr>
              <a:t>O</a:t>
            </a:r>
            <a:r>
              <a:rPr dirty="0" sz="3200" spc="-235">
                <a:solidFill>
                  <a:schemeClr val="tx2"/>
                </a:solidFill>
              </a:rPr>
              <a:t> </a:t>
            </a:r>
            <a:r>
              <a:rPr dirty="0" sz="3200" spc="-10">
                <a:solidFill>
                  <a:schemeClr val="tx2"/>
                </a:solidFill>
              </a:rPr>
              <a:t>AR</a:t>
            </a:r>
            <a:r>
              <a:rPr dirty="0" sz="3200" spc="15">
                <a:solidFill>
                  <a:schemeClr val="tx2"/>
                </a:solidFill>
              </a:rPr>
              <a:t>E</a:t>
            </a:r>
            <a:r>
              <a:rPr dirty="0" sz="3200" spc="-35">
                <a:solidFill>
                  <a:schemeClr val="tx2"/>
                </a:solidFill>
              </a:rPr>
              <a:t> </a:t>
            </a:r>
            <a:r>
              <a:rPr dirty="0" sz="3200" spc="-10">
                <a:solidFill>
                  <a:schemeClr val="tx2"/>
                </a:solidFill>
              </a:rPr>
              <a:t>T</a:t>
            </a:r>
            <a:r>
              <a:rPr dirty="0" sz="3200" spc="-15">
                <a:solidFill>
                  <a:schemeClr val="tx2"/>
                </a:solidFill>
              </a:rPr>
              <a:t>H</a:t>
            </a:r>
            <a:r>
              <a:rPr dirty="0" sz="3200" spc="15">
                <a:solidFill>
                  <a:schemeClr val="tx2"/>
                </a:solidFill>
              </a:rPr>
              <a:t>E</a:t>
            </a:r>
            <a:r>
              <a:rPr dirty="0" sz="3200" spc="-35">
                <a:solidFill>
                  <a:schemeClr val="tx2"/>
                </a:solidFill>
              </a:rPr>
              <a:t> </a:t>
            </a:r>
            <a:r>
              <a:rPr dirty="0" sz="3200" spc="-20">
                <a:solidFill>
                  <a:schemeClr val="tx2"/>
                </a:solidFill>
              </a:rPr>
              <a:t>E</a:t>
            </a:r>
            <a:r>
              <a:rPr dirty="0" sz="3200" spc="30">
                <a:solidFill>
                  <a:schemeClr val="tx2"/>
                </a:solidFill>
              </a:rPr>
              <a:t>N</a:t>
            </a:r>
            <a:r>
              <a:rPr dirty="0" sz="3200" spc="15">
                <a:solidFill>
                  <a:schemeClr val="tx2"/>
                </a:solidFill>
              </a:rPr>
              <a:t>D</a:t>
            </a:r>
            <a:r>
              <a:rPr dirty="0" sz="3200" spc="-45">
                <a:solidFill>
                  <a:schemeClr val="tx2"/>
                </a:solidFill>
              </a:rPr>
              <a:t> </a:t>
            </a:r>
            <a:r>
              <a:rPr dirty="0" sz="3200">
                <a:solidFill>
                  <a:schemeClr val="tx2"/>
                </a:solidFill>
              </a:rPr>
              <a:t>U</a:t>
            </a:r>
            <a:r>
              <a:rPr dirty="0" sz="3200" spc="10">
                <a:solidFill>
                  <a:schemeClr val="tx2"/>
                </a:solidFill>
              </a:rPr>
              <a:t>S</a:t>
            </a:r>
            <a:r>
              <a:rPr dirty="0" sz="3200" spc="-25">
                <a:solidFill>
                  <a:schemeClr val="tx2"/>
                </a:solidFill>
              </a:rPr>
              <a:t>E</a:t>
            </a:r>
            <a:r>
              <a:rPr dirty="0" sz="3200" spc="-10">
                <a:solidFill>
                  <a:schemeClr val="tx2"/>
                </a:solidFill>
              </a:rPr>
              <a:t>R</a:t>
            </a:r>
            <a:r>
              <a:rPr dirty="0" sz="3200" lang="en-IN" spc="5"/>
              <a:t>S?</a:t>
            </a:r>
            <a:br>
              <a:rPr dirty="0" sz="3200" lang="en-IN" spc="5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2800" lang="en-IN" spc="5"/>
              <a:t>    </a:t>
            </a:r>
            <a:r>
              <a:rPr dirty="0" sz="2800" lang="en-IN" spc="5">
                <a:solidFill>
                  <a:srgbClr val="FF0000"/>
                </a:solidFill>
              </a:rPr>
              <a:t>Employees</a:t>
            </a:r>
            <a:br>
              <a:rPr dirty="0" sz="2800" lang="en-IN" spc="5">
                <a:solidFill>
                  <a:srgbClr val="FF0000"/>
                </a:solidFill>
              </a:rPr>
            </a:br>
            <a:r>
              <a:rPr dirty="0" sz="2800" lang="en-IN" spc="5">
                <a:solidFill>
                  <a:srgbClr val="FF0000"/>
                </a:solidFill>
              </a:rPr>
              <a:t>    Managers</a:t>
            </a:r>
            <a:br>
              <a:rPr dirty="0" sz="2800" lang="en-IN" spc="5">
                <a:solidFill>
                  <a:srgbClr val="FF0000"/>
                </a:solidFill>
              </a:rPr>
            </a:br>
            <a:r>
              <a:rPr dirty="0" sz="2800" lang="en-IN" spc="5">
                <a:solidFill>
                  <a:srgbClr val="FF0000"/>
                </a:solidFill>
              </a:rPr>
              <a:t>    Employers</a:t>
            </a:r>
            <a:br>
              <a:rPr dirty="0" sz="2800" lang="en-IN" spc="5">
                <a:solidFill>
                  <a:srgbClr val="FF0000"/>
                </a:solidFill>
              </a:rPr>
            </a:br>
            <a:r>
              <a:rPr dirty="0" sz="2800" lang="en-IN" spc="5">
                <a:solidFill>
                  <a:srgbClr val="FF0000"/>
                </a:solidFill>
              </a:rPr>
              <a:t>    Managerial organisations</a:t>
            </a:r>
            <a:br>
              <a:rPr dirty="0" sz="2800" lang="en-IN" spc="5">
                <a:solidFill>
                  <a:srgbClr val="FF0000"/>
                </a:solidFill>
              </a:rPr>
            </a:br>
            <a:r>
              <a:rPr dirty="0" sz="2800" lang="en-IN" spc="5">
                <a:solidFill>
                  <a:srgbClr val="FF0000"/>
                </a:solidFill>
              </a:rPr>
              <a:t>    Industrial organisations</a:t>
            </a:r>
            <a:r>
              <a:rPr b="0" dirty="0" sz="2800" lang="en-IN" spc="5"/>
              <a:t/>
            </a:r>
            <a:br>
              <a:rPr b="0" dirty="0" sz="2800" lang="en-IN" spc="5"/>
            </a:b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51" name="Arrow: Chevron 6"/>
          <p:cNvSpPr/>
          <p:nvPr/>
        </p:nvSpPr>
        <p:spPr>
          <a:xfrm>
            <a:off x="914400" y="25146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52" name="Arrow: Chevron 8"/>
          <p:cNvSpPr/>
          <p:nvPr/>
        </p:nvSpPr>
        <p:spPr>
          <a:xfrm>
            <a:off x="914400" y="28575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53" name="Arrow: Chevron 9"/>
          <p:cNvSpPr/>
          <p:nvPr/>
        </p:nvSpPr>
        <p:spPr>
          <a:xfrm>
            <a:off x="882446" y="3313832"/>
            <a:ext cx="205248" cy="226865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54" name="Arrow: Chevron 10"/>
          <p:cNvSpPr/>
          <p:nvPr/>
        </p:nvSpPr>
        <p:spPr>
          <a:xfrm>
            <a:off x="876300" y="3770165"/>
            <a:ext cx="1905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55" name="Arrow: Chevron 11"/>
          <p:cNvSpPr/>
          <p:nvPr/>
        </p:nvSpPr>
        <p:spPr>
          <a:xfrm>
            <a:off x="876300" y="4161213"/>
            <a:ext cx="205248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/>
        </p:spPr>
      </p:pic>
      <p:sp>
        <p:nvSpPr>
          <p:cNvPr id="1048656" name="object 6"/>
          <p:cNvSpPr txBox="1">
            <a:spLocks noGrp="1"/>
          </p:cNvSpPr>
          <p:nvPr>
            <p:ph type="title"/>
          </p:nvPr>
        </p:nvSpPr>
        <p:spPr>
          <a:xfrm>
            <a:off x="558166" y="857885"/>
            <a:ext cx="9964258" cy="6261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>
                <a:solidFill>
                  <a:schemeClr val="tx2"/>
                </a:solidFill>
              </a:rPr>
              <a:t>O</a:t>
            </a:r>
            <a:r>
              <a:rPr dirty="0" sz="3600" spc="25">
                <a:solidFill>
                  <a:schemeClr val="tx2"/>
                </a:solidFill>
              </a:rPr>
              <a:t>U</a:t>
            </a:r>
            <a:r>
              <a:rPr dirty="0" sz="3600">
                <a:solidFill>
                  <a:schemeClr val="tx2"/>
                </a:solidFill>
              </a:rPr>
              <a:t>R</a:t>
            </a:r>
            <a:r>
              <a:rPr dirty="0" sz="3600" spc="5">
                <a:solidFill>
                  <a:schemeClr val="tx2"/>
                </a:solidFill>
              </a:rPr>
              <a:t> </a:t>
            </a:r>
            <a:r>
              <a:rPr dirty="0" sz="3600" spc="25">
                <a:solidFill>
                  <a:schemeClr val="tx2"/>
                </a:solidFill>
              </a:rPr>
              <a:t>S</a:t>
            </a:r>
            <a:r>
              <a:rPr dirty="0" sz="3600" spc="10">
                <a:solidFill>
                  <a:schemeClr val="tx2"/>
                </a:solidFill>
              </a:rPr>
              <a:t>O</a:t>
            </a:r>
            <a:r>
              <a:rPr dirty="0" sz="3600" spc="25">
                <a:solidFill>
                  <a:schemeClr val="tx2"/>
                </a:solidFill>
              </a:rPr>
              <a:t>LU</a:t>
            </a:r>
            <a:r>
              <a:rPr dirty="0" sz="3600" spc="-35">
                <a:solidFill>
                  <a:schemeClr val="tx2"/>
                </a:solidFill>
              </a:rPr>
              <a:t>T</a:t>
            </a:r>
            <a:r>
              <a:rPr dirty="0" sz="3600" spc="-30">
                <a:solidFill>
                  <a:schemeClr val="tx2"/>
                </a:solidFill>
              </a:rPr>
              <a:t>I</a:t>
            </a:r>
            <a:r>
              <a:rPr dirty="0" sz="3600" spc="10">
                <a:solidFill>
                  <a:schemeClr val="tx2"/>
                </a:solidFill>
              </a:rPr>
              <a:t>O</a:t>
            </a:r>
            <a:r>
              <a:rPr dirty="0" sz="3600">
                <a:solidFill>
                  <a:schemeClr val="tx2"/>
                </a:solidFill>
              </a:rPr>
              <a:t>N</a:t>
            </a:r>
            <a:r>
              <a:rPr dirty="0" sz="3600" spc="-345">
                <a:solidFill>
                  <a:schemeClr val="tx2"/>
                </a:solidFill>
              </a:rPr>
              <a:t> </a:t>
            </a:r>
            <a:r>
              <a:rPr dirty="0" sz="3600" spc="-35">
                <a:solidFill>
                  <a:schemeClr val="tx2"/>
                </a:solidFill>
              </a:rPr>
              <a:t>A</a:t>
            </a:r>
            <a:r>
              <a:rPr dirty="0" sz="3600" spc="-5">
                <a:solidFill>
                  <a:schemeClr val="tx2"/>
                </a:solidFill>
              </a:rPr>
              <a:t>N</a:t>
            </a:r>
            <a:r>
              <a:rPr dirty="0" sz="3600">
                <a:solidFill>
                  <a:schemeClr val="tx2"/>
                </a:solidFill>
              </a:rPr>
              <a:t>D</a:t>
            </a:r>
            <a:r>
              <a:rPr dirty="0" sz="3600" spc="35">
                <a:solidFill>
                  <a:schemeClr val="tx2"/>
                </a:solidFill>
              </a:rPr>
              <a:t> </a:t>
            </a:r>
            <a:r>
              <a:rPr dirty="0" sz="3600" spc="-30">
                <a:solidFill>
                  <a:schemeClr val="tx2"/>
                </a:solidFill>
              </a:rPr>
              <a:t>I</a:t>
            </a:r>
            <a:r>
              <a:rPr dirty="0" sz="3600" spc="-35">
                <a:solidFill>
                  <a:schemeClr val="tx2"/>
                </a:solidFill>
              </a:rPr>
              <a:t>T</a:t>
            </a:r>
            <a:r>
              <a:rPr dirty="0" sz="3600">
                <a:solidFill>
                  <a:schemeClr val="tx2"/>
                </a:solidFill>
              </a:rPr>
              <a:t>S</a:t>
            </a:r>
            <a:r>
              <a:rPr dirty="0" sz="3600" spc="60">
                <a:solidFill>
                  <a:schemeClr val="tx2"/>
                </a:solidFill>
              </a:rPr>
              <a:t> </a:t>
            </a:r>
            <a:r>
              <a:rPr dirty="0" sz="3600" spc="-295">
                <a:solidFill>
                  <a:schemeClr val="tx2"/>
                </a:solidFill>
              </a:rPr>
              <a:t>V</a:t>
            </a:r>
            <a:r>
              <a:rPr dirty="0" sz="3600" spc="-35">
                <a:solidFill>
                  <a:schemeClr val="tx2"/>
                </a:solidFill>
              </a:rPr>
              <a:t>A</a:t>
            </a:r>
            <a:r>
              <a:rPr dirty="0" sz="3600" spc="25">
                <a:solidFill>
                  <a:schemeClr val="tx2"/>
                </a:solidFill>
              </a:rPr>
              <a:t>LU</a:t>
            </a:r>
            <a:r>
              <a:rPr dirty="0" sz="3600">
                <a:solidFill>
                  <a:schemeClr val="tx2"/>
                </a:solidFill>
              </a:rPr>
              <a:t>E</a:t>
            </a:r>
            <a:r>
              <a:rPr dirty="0" sz="3600" spc="-65">
                <a:solidFill>
                  <a:schemeClr val="tx2"/>
                </a:solidFill>
              </a:rPr>
              <a:t> </a:t>
            </a:r>
            <a:r>
              <a:rPr dirty="0" sz="3600" spc="-15">
                <a:solidFill>
                  <a:schemeClr val="tx2"/>
                </a:solidFill>
              </a:rPr>
              <a:t>P</a:t>
            </a:r>
            <a:r>
              <a:rPr dirty="0" sz="3600" spc="-30">
                <a:solidFill>
                  <a:schemeClr val="tx2"/>
                </a:solidFill>
              </a:rPr>
              <a:t>R</a:t>
            </a:r>
            <a:r>
              <a:rPr dirty="0" sz="3600" spc="10">
                <a:solidFill>
                  <a:schemeClr val="tx2"/>
                </a:solidFill>
              </a:rPr>
              <a:t>O</a:t>
            </a:r>
            <a:r>
              <a:rPr dirty="0" sz="3600" spc="-15">
                <a:solidFill>
                  <a:schemeClr val="tx2"/>
                </a:solidFill>
              </a:rPr>
              <a:t>P</a:t>
            </a:r>
            <a:r>
              <a:rPr dirty="0" sz="3600" spc="10">
                <a:solidFill>
                  <a:schemeClr val="tx2"/>
                </a:solidFill>
              </a:rPr>
              <a:t>O</a:t>
            </a:r>
            <a:r>
              <a:rPr dirty="0" sz="3600" spc="25">
                <a:solidFill>
                  <a:schemeClr val="tx2"/>
                </a:solidFill>
              </a:rPr>
              <a:t>S</a:t>
            </a:r>
            <a:r>
              <a:rPr dirty="0" sz="3600" spc="-30">
                <a:solidFill>
                  <a:schemeClr val="tx2"/>
                </a:solidFill>
              </a:rPr>
              <a:t>I</a:t>
            </a:r>
            <a:r>
              <a:rPr dirty="0" sz="3600" spc="-35">
                <a:solidFill>
                  <a:schemeClr val="tx2"/>
                </a:solidFill>
              </a:rPr>
              <a:t>T</a:t>
            </a:r>
            <a:r>
              <a:rPr dirty="0" sz="3600" spc="-30">
                <a:solidFill>
                  <a:schemeClr val="tx2"/>
                </a:solidFill>
              </a:rPr>
              <a:t>I</a:t>
            </a:r>
            <a:r>
              <a:rPr dirty="0" sz="3600" spc="10">
                <a:solidFill>
                  <a:schemeClr val="tx2"/>
                </a:solidFill>
              </a:rPr>
              <a:t>O</a:t>
            </a:r>
            <a:r>
              <a:rPr dirty="0" sz="3600">
                <a:solidFill>
                  <a:schemeClr val="tx2"/>
                </a:solidFill>
              </a:rPr>
              <a:t>N</a:t>
            </a:r>
            <a:r>
              <a:rPr dirty="0" sz="3600" lang="en-IN"/>
              <a:t/>
            </a:r>
            <a:br>
              <a:rPr dirty="0" sz="3600" lang="en-IN"/>
            </a:br>
            <a:r>
              <a:rPr dirty="0" sz="3600" lang="en-IN"/>
              <a:t/>
            </a:r>
            <a:br>
              <a:rPr dirty="0" sz="3600" lang="en-IN"/>
            </a:br>
            <a:r>
              <a:rPr dirty="0" sz="3600" lang="en-IN"/>
              <a:t>                   </a:t>
            </a:r>
            <a:r>
              <a:rPr dirty="0" sz="3200" lang="en-IN">
                <a:solidFill>
                  <a:srgbClr val="FF0000"/>
                </a:solidFill>
              </a:rPr>
              <a:t>Conditional formatting - missing </a:t>
            </a:r>
            <a:br>
              <a:rPr dirty="0" sz="3200" lang="en-IN">
                <a:solidFill>
                  <a:srgbClr val="FF0000"/>
                </a:solidFill>
              </a:rPr>
            </a:br>
            <a:r>
              <a:rPr dirty="0" sz="3200" lang="en-IN">
                <a:solidFill>
                  <a:srgbClr val="FF0000"/>
                </a:solidFill>
              </a:rPr>
              <a:t>                      </a:t>
            </a:r>
            <a:r>
              <a:rPr dirty="0" sz="3200" lang="en-IN" smtClean="0">
                <a:solidFill>
                  <a:srgbClr val="FF0000"/>
                </a:solidFill>
              </a:rPr>
              <a:t>Pivot </a:t>
            </a:r>
            <a:r>
              <a:rPr dirty="0" sz="3200" lang="en-IN">
                <a:solidFill>
                  <a:srgbClr val="FF0000"/>
                </a:solidFill>
              </a:rPr>
              <a:t>tables </a:t>
            </a:r>
            <a:r>
              <a:rPr dirty="0" sz="3200" lang="en-IN" smtClean="0">
                <a:solidFill>
                  <a:srgbClr val="FF0000"/>
                </a:solidFill>
              </a:rPr>
              <a:t>– </a:t>
            </a:r>
            <a:r>
              <a:rPr dirty="0" sz="3200" lang="en-IN" err="1" smtClean="0">
                <a:solidFill>
                  <a:srgbClr val="FF0000"/>
                </a:solidFill>
              </a:rPr>
              <a:t>summar</a:t>
            </a:r>
            <a:r>
              <a:rPr dirty="0" sz="3200" lang="en-IN" smtClean="0">
                <a:solidFill>
                  <a:srgbClr val="FF0000"/>
                </a:solidFill>
              </a:rPr>
              <a:t> </a:t>
            </a:r>
            <a:br>
              <a:rPr dirty="0" sz="3200" lang="en-IN" smtClean="0">
                <a:solidFill>
                  <a:srgbClr val="FF0000"/>
                </a:solidFill>
              </a:rPr>
            </a:br>
            <a:r>
              <a:rPr dirty="0" sz="3200" lang="en-IN">
                <a:solidFill>
                  <a:srgbClr val="FF0000"/>
                </a:solidFill>
              </a:rPr>
              <a:t> </a:t>
            </a:r>
            <a:r>
              <a:rPr dirty="0" sz="3200" lang="en-IN" smtClean="0">
                <a:solidFill>
                  <a:srgbClr val="FF0000"/>
                </a:solidFill>
              </a:rPr>
              <a:t>                     Charts - trend </a:t>
            </a:r>
            <a:r>
              <a:rPr dirty="0" sz="3200" lang="en-IN">
                <a:solidFill>
                  <a:srgbClr val="FF0000"/>
                </a:solidFill>
              </a:rPr>
              <a:t/>
            </a:r>
            <a:br>
              <a:rPr dirty="0" sz="3200" lang="en-IN">
                <a:solidFill>
                  <a:srgbClr val="FF0000"/>
                </a:solidFill>
              </a:rPr>
            </a:br>
            <a:r>
              <a:rPr dirty="0" sz="3200" lang="en-IN">
                <a:solidFill>
                  <a:srgbClr val="FF0000"/>
                </a:solidFill>
              </a:rPr>
              <a:t>                    </a:t>
            </a:r>
            <a:r>
              <a:rPr dirty="0" sz="3200" lang="en-IN" smtClean="0">
                <a:solidFill>
                  <a:srgbClr val="FF0000"/>
                </a:solidFill>
              </a:rPr>
              <a:t>  </a:t>
            </a:r>
            <a:r>
              <a:rPr dirty="0" sz="3200" lang="en-IN">
                <a:solidFill>
                  <a:srgbClr val="FF0000"/>
                </a:solidFill>
              </a:rPr>
              <a:t>Filtering and Formula </a:t>
            </a:r>
            <a:r>
              <a:rPr dirty="0" sz="3200" lang="en-IN" smtClean="0">
                <a:solidFill>
                  <a:srgbClr val="FF0000"/>
                </a:solidFill>
              </a:rPr>
              <a:t>performance</a:t>
            </a:r>
            <a:r>
              <a:rPr dirty="0" sz="3200" lang="en-IN">
                <a:solidFill>
                  <a:srgbClr val="FF0000"/>
                </a:solidFill>
              </a:rPr>
              <a:t/>
            </a:r>
            <a:br>
              <a:rPr dirty="0" sz="3200" lang="en-IN">
                <a:solidFill>
                  <a:srgbClr val="FF0000"/>
                </a:solidFill>
              </a:rPr>
            </a:br>
            <a:r>
              <a:rPr dirty="0" sz="3200" lang="en-IN">
                <a:solidFill>
                  <a:srgbClr val="FF0000"/>
                </a:solidFill>
              </a:rPr>
              <a:t>                     </a:t>
            </a:r>
            <a:r>
              <a:rPr dirty="0" sz="3200" lang="en-IN" smtClean="0">
                <a:solidFill>
                  <a:srgbClr val="FF0000"/>
                </a:solidFill>
              </a:rPr>
              <a:t> Graph </a:t>
            </a:r>
            <a:r>
              <a:rPr dirty="0" sz="3200" lang="en-IN">
                <a:solidFill>
                  <a:srgbClr val="FF0000"/>
                </a:solidFill>
              </a:rPr>
              <a:t>– data visualization  </a:t>
            </a:r>
            <a:r>
              <a:rPr b="0" dirty="0" sz="3600" lang="en-IN"/>
              <a:t/>
            </a:r>
            <a:br>
              <a:rPr b="0" dirty="0" sz="3600" lang="en-IN"/>
            </a:br>
            <a:r>
              <a:rPr dirty="0" sz="3600" lang="en-IN"/>
              <a:t/>
            </a:r>
            <a:br>
              <a:rPr dirty="0" sz="3600" lang="en-IN"/>
            </a:br>
            <a:r>
              <a:rPr dirty="0" sz="3600" lang="en-IN"/>
              <a:t/>
            </a:r>
            <a:br>
              <a:rPr dirty="0" sz="3600" lang="en-IN"/>
            </a:br>
            <a:r>
              <a:rPr dirty="0" sz="3600" lang="en-IN"/>
              <a:t/>
            </a:r>
            <a:br>
              <a:rPr dirty="0" sz="3600" lang="en-IN"/>
            </a:br>
            <a:r>
              <a:rPr dirty="0" sz="3600" lang="en-IN"/>
              <a:t/>
            </a:r>
            <a:br>
              <a:rPr dirty="0" sz="3600" lang="en-IN"/>
            </a:b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753100"/>
          </a:xfrm>
        </p:spPr>
        <p:txBody>
          <a:bodyPr/>
          <a:p>
            <a:r>
              <a:rPr dirty="0" lang="en-IN">
                <a:solidFill>
                  <a:schemeClr val="tx2"/>
                </a:solidFill>
              </a:rPr>
              <a:t>Dataset Description</a:t>
            </a:r>
            <a:r>
              <a:rPr dirty="0" lang="en-IN"/>
              <a:t/>
            </a:r>
            <a:br>
              <a:rPr dirty="0" lang="en-IN"/>
            </a:br>
            <a:r>
              <a:rPr dirty="0" lang="en-IN"/>
              <a:t/>
            </a:r>
            <a:br>
              <a:rPr dirty="0" lang="en-IN"/>
            </a:br>
            <a:r>
              <a:rPr dirty="0" sz="4000" lang="en-IN">
                <a:solidFill>
                  <a:srgbClr val="FF0000"/>
                </a:solidFill>
              </a:rPr>
              <a:t> </a:t>
            </a:r>
            <a:r>
              <a:rPr dirty="0" sz="2800" lang="en-IN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dirty="0" sz="2800" lang="en-IN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dirty="0" sz="2800" lang="en-IN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dirty="0" sz="2800" lang="en-IN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dirty="0" sz="2800" lang="en-IN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dirty="0" sz="2800" lang="en-IN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dirty="0" sz="2800" lang="en-IN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dirty="0" sz="2800" lang="en-IN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dirty="0" sz="2800" lang="en-IN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dirty="0" sz="2800" lang="en-IN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dirty="0" sz="2800" lang="en-IN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dirty="0" sz="2800" lang="en-IN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dirty="0" sz="2800" lang="en-IN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dirty="0" sz="2800" lang="en-IN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dirty="0" sz="2800" lang="en-IN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r>
              <a:rPr dirty="0" sz="4000" lang="en-IN">
                <a:solidFill>
                  <a:srgbClr val="FF0000"/>
                </a:solidFill>
                <a:latin typeface="+mn-lt"/>
              </a:rPr>
              <a:t/>
            </a:r>
            <a:br>
              <a:rPr dirty="0" sz="4000" lang="en-IN">
                <a:solidFill>
                  <a:srgbClr val="FF0000"/>
                </a:solidFill>
                <a:latin typeface="+mn-lt"/>
              </a:rPr>
            </a:br>
            <a:endParaRPr dirty="0"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solidFill>
                  <a:schemeClr val="tx2"/>
                </a:solidFill>
              </a:rPr>
              <a:t>THE</a:t>
            </a:r>
            <a:r>
              <a:rPr dirty="0" sz="4250" spc="20">
                <a:solidFill>
                  <a:schemeClr val="tx2"/>
                </a:solidFill>
              </a:rPr>
              <a:t> </a:t>
            </a:r>
            <a:r>
              <a:rPr dirty="0" sz="4250" lang="en-US" spc="20">
                <a:solidFill>
                  <a:schemeClr val="tx2"/>
                </a:solidFill>
              </a:rPr>
              <a:t>"</a:t>
            </a:r>
            <a:r>
              <a:rPr dirty="0" sz="4250" spc="10">
                <a:solidFill>
                  <a:schemeClr val="tx2"/>
                </a:solidFill>
              </a:rPr>
              <a:t>WOW</a:t>
            </a:r>
            <a:r>
              <a:rPr dirty="0" sz="4250" lang="en-US" spc="10">
                <a:solidFill>
                  <a:schemeClr val="tx2"/>
                </a:solidFill>
              </a:rPr>
              <a:t>"</a:t>
            </a:r>
            <a:r>
              <a:rPr dirty="0" sz="4250" spc="85">
                <a:solidFill>
                  <a:schemeClr val="tx2"/>
                </a:solidFill>
              </a:rPr>
              <a:t> </a:t>
            </a:r>
            <a:r>
              <a:rPr dirty="0" sz="4250" spc="10">
                <a:solidFill>
                  <a:schemeClr val="tx2"/>
                </a:solidFill>
              </a:rPr>
              <a:t>IN</a:t>
            </a:r>
            <a:r>
              <a:rPr dirty="0" sz="4250" spc="-5">
                <a:solidFill>
                  <a:schemeClr val="tx2"/>
                </a:solidFill>
              </a:rPr>
              <a:t> </a:t>
            </a:r>
            <a:r>
              <a:rPr dirty="0" sz="4250" spc="15">
                <a:solidFill>
                  <a:schemeClr val="tx2"/>
                </a:solidFill>
              </a:rPr>
              <a:t>OUR</a:t>
            </a:r>
            <a:r>
              <a:rPr dirty="0" sz="4250" spc="-10">
                <a:solidFill>
                  <a:schemeClr val="tx2"/>
                </a:solidFill>
              </a:rPr>
              <a:t> </a:t>
            </a:r>
            <a:r>
              <a:rPr dirty="0" sz="4250" spc="20">
                <a:solidFill>
                  <a:schemeClr val="tx2"/>
                </a:solidFill>
              </a:rPr>
              <a:t>SOLUTION</a:t>
            </a:r>
            <a:endParaRPr dirty="0" sz="4250">
              <a:solidFill>
                <a:schemeClr val="tx2"/>
              </a:solidFill>
            </a:endParaRPr>
          </a:p>
        </p:txBody>
      </p:sp>
      <p:sp>
        <p:nvSpPr>
          <p:cNvPr id="104866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Rectangle 2"/>
          <p:cNvSpPr/>
          <p:nvPr/>
        </p:nvSpPr>
        <p:spPr>
          <a:xfrm>
            <a:off x="926485" y="1528549"/>
            <a:ext cx="7712548" cy="1978926"/>
          </a:xfrm>
          <a:prstGeom prst="rect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sz="3200" lang="en-GB" smtClean="0">
                <a:ln w="0"/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The solutions are used for different things like improves performance.  This also increases employee satisfaction.</a:t>
            </a:r>
            <a:endParaRPr dirty="0" sz="3200" lang="en-GB">
              <a:ln w="0"/>
              <a:solidFill>
                <a:srgbClr val="FF0000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GOD</cp:lastModifiedBy>
  <dcterms:created xsi:type="dcterms:W3CDTF">2024-03-28T17:07:22Z</dcterms:created>
  <dcterms:modified xsi:type="dcterms:W3CDTF">2024-08-31T03:30:15Z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9ba3e14cb5cc490d81115715760465c9</vt:lpwstr>
  </property>
</Properties>
</file>