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76Han2Ah2eVOtG2DhVP9g/dcw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45f6400e5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45f6400e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45f6400e5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45f6400e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b837def431_1_559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1" name="Google Shape;11;gb837def431_1_55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b837def431_1_55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b837def431_1_55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b837def431_1_55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b837def431_1_55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b837def431_1_559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b837def431_1_559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b837def431_1_55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b837def431_1_619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1" name="Google Shape;71;gb837def431_1_6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b837def431_1_6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b837def431_1_61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b837def431_1_6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b837def431_1_6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gb837def431_1_619"/>
          <p:cNvSpPr txBox="1"/>
          <p:nvPr>
            <p:ph hasCustomPrompt="1" type="title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gb837def431_1_619"/>
          <p:cNvSpPr txBox="1"/>
          <p:nvPr>
            <p:ph idx="1" type="body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gb837def431_1_61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837def431_1_62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37def431_1_6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3" name="Google Shape;83;gb837def431_1_6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gb837def431_1_6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b837def431_1_6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b837def431_1_6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b837def431_1_569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21" name="Google Shape;21;gb837def431_1_56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b837def431_1_56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b837def431_1_56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b837def431_1_56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b837def431_1_56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gb837def431_1_569"/>
          <p:cNvSpPr txBox="1"/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gb837def431_1_56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gb837def431_1_578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30" name="Google Shape;30;gb837def431_1_57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b837def431_1_57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b837def431_1_57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b837def431_1_57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b837def431_1_57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gb837def431_1_578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gb837def431_1_578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" name="Google Shape;37;gb837def431_1_57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b837def431_1_588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0" name="Google Shape;40;gb837def431_1_588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gb837def431_1_588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gb837def431_1_58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b837def431_1_593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5" name="Google Shape;45;gb837def431_1_59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b837def431_1_596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8" name="Google Shape;48;gb837def431_1_596"/>
          <p:cNvSpPr txBox="1"/>
          <p:nvPr>
            <p:ph idx="1" type="body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" name="Google Shape;49;gb837def431_1_59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gb837def431_1_600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2" name="Google Shape;52;gb837def431_1_60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gb837def431_1_60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gb837def431_1_60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b837def431_1_60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gb837def431_1_60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gb837def431_1_600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gb837def431_1_600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837def431_1_60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gb837def431_1_60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b837def431_1_609"/>
          <p:cNvSpPr txBox="1"/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3" name="Google Shape;63;gb837def431_1_609"/>
          <p:cNvSpPr txBox="1"/>
          <p:nvPr>
            <p:ph idx="1" type="subTitle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gb837def431_1_60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gb837def431_1_60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837def431_1_616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8" name="Google Shape;68;gb837def431_1_61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b837def431_1_555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gb837def431_1_555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b837def431_1_55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bing.com/images/search?view=detailV2&amp;ccid=8DbPubhT&amp;id=5FE2C704EACCD2AC8061A9BB8446C153C0B116FA&amp;thid=OIP.8DbPubhTp9wzspXmi5FutAHaEK&amp;mediaurl=https%3a%2f%2fi.ytimg.com%2fvi%2fHMWf1lzbneg%2fmaxresdefault.jpg&amp;exph=720&amp;expw=1280&amp;q=spring+architecture&amp;simid=608037025572130070&amp;FORM=IRPRST&amp;ck=4FE7E2CFD94CDB3CC8F13C13D29E0190&amp;selectedIndex=20&amp;ajaxhist=0&amp;ajaxserp=0" TargetMode="External"/><Relationship Id="rId4" Type="http://schemas.openxmlformats.org/officeDocument/2006/relationships/hyperlink" Target="https://tutorialspedia.com/spring-mvc-step-by-step-tutorial-with-hibernate-mysql-jsp-using-java-configurations/" TargetMode="External"/><Relationship Id="rId5" Type="http://schemas.openxmlformats.org/officeDocument/2006/relationships/hyperlink" Target="https://www.tutorialspoint.com/spring/spring_web_mvc_framework.htm" TargetMode="External"/><Relationship Id="rId6" Type="http://schemas.openxmlformats.org/officeDocument/2006/relationships/hyperlink" Target="http://terasolunaorg.github.io/guideline/1.0.1.RELEASE/en/_images/RequestLifecycle.p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IN"/>
              <a:t>Hospital Management System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524000" y="3602355"/>
            <a:ext cx="9144000" cy="2964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   </a:t>
            </a:r>
            <a:r>
              <a:rPr lang="en-IN"/>
              <a:t>                                                     </a:t>
            </a:r>
            <a:r>
              <a:rPr lang="en-IN"/>
              <a:t>HCL Technologies Ltd.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                        							Presented</a:t>
            </a:r>
            <a:r>
              <a:rPr lang="en-IN"/>
              <a:t> By-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                                            P.Gowthami (N151141),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                                                S.Naga Mohini (N151136).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-728775" y="2653500"/>
            <a:ext cx="97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ctrTitle"/>
          </p:nvPr>
        </p:nvSpPr>
        <p:spPr>
          <a:xfrm>
            <a:off x="797442" y="460913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153" name="Google Shape;153;p10"/>
          <p:cNvSpPr txBox="1"/>
          <p:nvPr>
            <p:ph idx="1" type="subTitle"/>
          </p:nvPr>
        </p:nvSpPr>
        <p:spPr>
          <a:xfrm>
            <a:off x="704026" y="2070242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000"/>
              <a:buNone/>
            </a:pPr>
            <a:r>
              <a:rPr lang="en-IN" sz="10000"/>
              <a:t>The package was designed in such a way that future modifications can be </a:t>
            </a:r>
            <a:endParaRPr sz="10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000"/>
              <a:buNone/>
            </a:pPr>
            <a:r>
              <a:t/>
            </a:r>
            <a:endParaRPr sz="10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000"/>
              <a:buNone/>
            </a:pPr>
            <a:r>
              <a:rPr lang="en-IN" sz="10000"/>
              <a:t>done easily. The following conclusion can be deduced from the development </a:t>
            </a:r>
            <a:endParaRPr sz="10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000"/>
              <a:buNone/>
            </a:pPr>
            <a:r>
              <a:t/>
            </a:r>
            <a:endParaRPr sz="10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000"/>
              <a:buNone/>
            </a:pPr>
            <a:r>
              <a:rPr lang="en-IN" sz="10000"/>
              <a:t>of the project.</a:t>
            </a:r>
            <a:endParaRPr sz="10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8000"/>
              <a:buNone/>
            </a:pPr>
            <a:r>
              <a:t/>
            </a:r>
            <a:endParaRPr sz="10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8000"/>
              <a:buNone/>
            </a:pPr>
            <a:r>
              <a:rPr lang="en-IN" sz="10000"/>
              <a:t>=&gt;</a:t>
            </a:r>
            <a:r>
              <a:rPr lang="en-IN" sz="10000"/>
              <a:t>  It provides a friendly graphical user interface which proves to be better when compared to the existing system.</a:t>
            </a:r>
            <a:endParaRPr sz="10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8000"/>
              <a:buNone/>
            </a:pPr>
            <a:r>
              <a:t/>
            </a:r>
            <a:endParaRPr sz="10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8000"/>
              <a:buNone/>
            </a:pPr>
            <a:r>
              <a:rPr lang="en-IN" sz="10000"/>
              <a:t>=&gt;  It effectively overcomes the delay in communications. </a:t>
            </a:r>
            <a:endParaRPr sz="10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8000"/>
              <a:buNone/>
            </a:pPr>
            <a:r>
              <a:t/>
            </a:r>
            <a:endParaRPr sz="10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8000"/>
              <a:buNone/>
            </a:pPr>
            <a:r>
              <a:rPr lang="en-IN" sz="10000"/>
              <a:t>=&gt;  System security, data security and reliability are the striking features.</a:t>
            </a:r>
            <a:endParaRPr sz="10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45f6400e5_2_6"/>
          <p:cNvSpPr txBox="1"/>
          <p:nvPr>
            <p:ph type="ctrTitle"/>
          </p:nvPr>
        </p:nvSpPr>
        <p:spPr>
          <a:xfrm>
            <a:off x="614542" y="685163"/>
            <a:ext cx="10962900" cy="1118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159" name="Google Shape;159;ge45f6400e5_2_6"/>
          <p:cNvSpPr txBox="1"/>
          <p:nvPr>
            <p:ph idx="1" type="subTitle"/>
          </p:nvPr>
        </p:nvSpPr>
        <p:spPr>
          <a:xfrm>
            <a:off x="760076" y="2238392"/>
            <a:ext cx="10962900" cy="57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-IN" sz="22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spring architecture - Bing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en-IN" sz="2200" u="sng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Spring MVC Step by Step Tutorial With Hibernate, MySQL, JSP Using Java Configurations | TutorialsPedia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en-IN" sz="2200" u="sng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Spring - MVC Framework - Tutorialspoint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[4]</a:t>
            </a:r>
            <a:r>
              <a:rPr lang="en-IN" sz="2200" u="sng"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RequestLifecycle.png (1196×798) (terasolunaorg.github.io)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45f6400e5_2_1"/>
          <p:cNvSpPr txBox="1"/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                    Thank you </a:t>
            </a:r>
            <a:endParaRPr/>
          </a:p>
        </p:txBody>
      </p:sp>
      <p:sp>
        <p:nvSpPr>
          <p:cNvPr id="165" name="Google Shape;165;ge45f6400e5_2_1"/>
          <p:cNvSpPr txBox="1"/>
          <p:nvPr>
            <p:ph idx="4294967295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/>
              <a:t>                                     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ctrTitle"/>
          </p:nvPr>
        </p:nvSpPr>
        <p:spPr>
          <a:xfrm>
            <a:off x="797450" y="710075"/>
            <a:ext cx="109629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IN"/>
              <a:t>Contents</a:t>
            </a:r>
            <a:r>
              <a:rPr b="0" lang="en-IN" strike="noStrike">
                <a:latin typeface="Arial"/>
                <a:ea typeface="Arial"/>
                <a:cs typeface="Arial"/>
                <a:sym typeface="Arial"/>
              </a:rPr>
              <a:t> :-</a:t>
            </a:r>
            <a:br>
              <a:rPr b="0" lang="en-IN" strike="noStrike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99" name="Google Shape;99;p2"/>
          <p:cNvSpPr txBox="1"/>
          <p:nvPr>
            <p:ph idx="1" type="subTitle"/>
          </p:nvPr>
        </p:nvSpPr>
        <p:spPr>
          <a:xfrm>
            <a:off x="479776" y="1939417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953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I</a:t>
            </a:r>
            <a:r>
              <a:rPr lang="en-IN" sz="3000"/>
              <a:t>ntroduction</a:t>
            </a:r>
            <a:endParaRPr sz="3000"/>
          </a:p>
          <a:p>
            <a:pPr indent="-4953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Technologies used</a:t>
            </a:r>
            <a:endParaRPr sz="3000"/>
          </a:p>
          <a:p>
            <a:pPr indent="-4953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Existing model</a:t>
            </a:r>
            <a:endParaRPr sz="3000"/>
          </a:p>
          <a:p>
            <a:pPr indent="-4953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Proposed model</a:t>
            </a:r>
            <a:endParaRPr sz="3000"/>
          </a:p>
          <a:p>
            <a:pPr indent="-4953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Demo</a:t>
            </a:r>
            <a:endParaRPr sz="3000"/>
          </a:p>
          <a:p>
            <a:pPr indent="-4953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Future scope</a:t>
            </a:r>
            <a:endParaRPr sz="3000"/>
          </a:p>
          <a:p>
            <a:pPr indent="-4953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Conclusion</a:t>
            </a:r>
            <a:endParaRPr sz="3000"/>
          </a:p>
          <a:p>
            <a:pPr indent="-4953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References</a:t>
            </a:r>
            <a:endParaRPr sz="3000"/>
          </a:p>
          <a:p>
            <a:pPr indent="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95300" lvl="0" marL="609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t/>
            </a:r>
            <a:endParaRPr sz="3000"/>
          </a:p>
          <a:p>
            <a:pPr indent="-4953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ctrTitle"/>
          </p:nvPr>
        </p:nvSpPr>
        <p:spPr>
          <a:xfrm>
            <a:off x="614542" y="573038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05" name="Google Shape;105;p4"/>
          <p:cNvSpPr txBox="1"/>
          <p:nvPr>
            <p:ph idx="1" type="subTitle"/>
          </p:nvPr>
        </p:nvSpPr>
        <p:spPr>
          <a:xfrm>
            <a:off x="797450" y="1831323"/>
            <a:ext cx="10962900" cy="22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Hospital Management System is a software application designed to improve the quality and management of clinical care and hospital health care management in the areas of clinical process analysis and activity-based costing.Hospital Management System enables you to develop your organization and improve its effectiveness and quality of work</a:t>
            </a:r>
            <a:endParaRPr sz="2000"/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00"/>
          </a:p>
          <a:p>
            <a:pPr indent="-50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The Hospital Management System (HMS) core essence for the system is to register a patient info, to add/ save the Physician details, to search for Physician based on specified search criteria, Patient Diagnosis details and to View Patient History.</a:t>
            </a:r>
            <a:endParaRPr sz="2000"/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00"/>
          </a:p>
          <a:p>
            <a:pPr indent="-50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The HMS is designed using Spring MVC, Spring MVC allows you to avoid writing utility code to support your web application as it makes handling HTTP requests and responses easier.</a:t>
            </a:r>
            <a:endParaRPr sz="200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Technologies used in HMS</a:t>
            </a:r>
            <a:endParaRPr/>
          </a:p>
        </p:txBody>
      </p:sp>
      <p:pic>
        <p:nvPicPr>
          <p:cNvPr descr="html" id="111" name="Google Shape;11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65" y="1691005"/>
            <a:ext cx="3295650" cy="18395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ring" id="112" name="Google Shape;11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1555" y="2044700"/>
            <a:ext cx="30765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ot" id="113" name="Google Shape;11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4465" y="4113530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ss" id="114" name="Google Shape;11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21555" y="4351020"/>
            <a:ext cx="254825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sp" id="115" name="Google Shape;115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61325" y="4152265"/>
            <a:ext cx="3048635" cy="23037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script" id="116" name="Google Shape;116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69985" y="2044700"/>
            <a:ext cx="1631315" cy="16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ctrTitle"/>
          </p:nvPr>
        </p:nvSpPr>
        <p:spPr>
          <a:xfrm>
            <a:off x="704042" y="741213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Existing model</a:t>
            </a:r>
            <a:endParaRPr/>
          </a:p>
        </p:txBody>
      </p:sp>
      <p:sp>
        <p:nvSpPr>
          <p:cNvPr id="122" name="Google Shape;122;p6"/>
          <p:cNvSpPr txBox="1"/>
          <p:nvPr>
            <p:ph idx="1" type="subTitle"/>
          </p:nvPr>
        </p:nvSpPr>
        <p:spPr>
          <a:xfrm>
            <a:off x="704050" y="2148994"/>
            <a:ext cx="10962900" cy="19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IN" sz="2600"/>
              <a:t> </a:t>
            </a:r>
            <a:r>
              <a:rPr lang="en-IN" sz="2600"/>
              <a:t>Hospitals currently use a manual system for the management and </a:t>
            </a:r>
            <a:endParaRPr sz="2600"/>
          </a:p>
          <a:p>
            <a:pPr indent="0" lvl="0" marL="609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/>
              <a:t>maintenance of critical information. </a:t>
            </a:r>
            <a:endParaRPr sz="26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600"/>
          </a:p>
          <a:p>
            <a:pPr indent="-2159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IN" sz="2600"/>
              <a:t>The current system requires numerous paper forms, with data stores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600"/>
              <a:t>spread throughout the hospital management infrastructure. </a:t>
            </a:r>
            <a:endParaRPr sz="26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600"/>
              <a:t> </a:t>
            </a:r>
            <a:r>
              <a:rPr lang="en-IN" sz="2600"/>
              <a:t>Multiple copies of the same information exist in the hospital and may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600"/>
              <a:t>lead to inconsistencies in data in various data stores.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ctrTitle"/>
          </p:nvPr>
        </p:nvSpPr>
        <p:spPr>
          <a:xfrm>
            <a:off x="614542" y="460938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Proposed Model</a:t>
            </a:r>
            <a:endParaRPr/>
          </a:p>
        </p:txBody>
      </p:sp>
      <p:sp>
        <p:nvSpPr>
          <p:cNvPr id="128" name="Google Shape;128;p7"/>
          <p:cNvSpPr txBox="1"/>
          <p:nvPr>
            <p:ph idx="1" type="subTitle"/>
          </p:nvPr>
        </p:nvSpPr>
        <p:spPr>
          <a:xfrm>
            <a:off x="797450" y="1980775"/>
            <a:ext cx="10962900" cy="3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IN" sz="2500"/>
              <a:t>The Hospital Management System (HMS) is designed for Any Hospital to</a:t>
            </a:r>
            <a:endParaRPr sz="2500"/>
          </a:p>
          <a:p>
            <a:pPr indent="0" lvl="0" marL="609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/>
              <a:t> replace their existing manual, paper based system. </a:t>
            </a:r>
            <a:endParaRPr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500"/>
          </a:p>
          <a:p>
            <a:pPr indent="-2095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IN" sz="2500"/>
              <a:t>The new system is to control the Patient and physician information.</a:t>
            </a:r>
            <a:endParaRPr sz="250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500"/>
          </a:p>
          <a:p>
            <a:pPr indent="-2095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IN" sz="2500"/>
              <a:t>These services are to be provided in an efficient, cost effective manner, </a:t>
            </a:r>
            <a:endParaRPr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500"/>
              <a:t>with the goal of reducing the time and resources currently required for </a:t>
            </a:r>
            <a:endParaRPr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500"/>
              <a:t>such tasks.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Spring Architecture</a:t>
            </a:r>
            <a:endParaRPr/>
          </a:p>
        </p:txBody>
      </p:sp>
      <p:pic>
        <p:nvPicPr>
          <p:cNvPr descr="springm" id="134" name="Google Shape;13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25" y="1825625"/>
            <a:ext cx="10590000" cy="43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Demo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1" name="Google Shape;14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4325"/>
            <a:ext cx="12192000" cy="53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ctrTitle"/>
          </p:nvPr>
        </p:nvSpPr>
        <p:spPr>
          <a:xfrm>
            <a:off x="614542" y="423563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Future Scope </a:t>
            </a:r>
            <a:endParaRPr/>
          </a:p>
        </p:txBody>
      </p:sp>
      <p:sp>
        <p:nvSpPr>
          <p:cNvPr id="147" name="Google Shape;147;p11"/>
          <p:cNvSpPr txBox="1"/>
          <p:nvPr>
            <p:ph idx="1" type="subTitle"/>
          </p:nvPr>
        </p:nvSpPr>
        <p:spPr>
          <a:xfrm>
            <a:off x="797450" y="2055546"/>
            <a:ext cx="10962900" cy="21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500"/>
              <a:t>The next enhancement is, we will develop online services. That means, if a </a:t>
            </a:r>
            <a:endParaRPr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500"/>
              <a:t>patient has any problems he can send his problem to the doctor through the</a:t>
            </a:r>
            <a:endParaRPr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500"/>
              <a:t> internet from his home then the doctor will reply to him. In this patients have</a:t>
            </a:r>
            <a:endParaRPr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500"/>
              <a:t> some login name and password.</a:t>
            </a:r>
            <a:endParaRPr sz="2500"/>
          </a:p>
          <a:p>
            <a:pPr indent="-508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600"/>
          </a:p>
          <a:p>
            <a:pPr indent="-508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600"/>
          </a:p>
          <a:p>
            <a:pPr indent="-508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2021-07-21T14:48:00Z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